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6" r:id="rId2"/>
    <p:sldId id="295" r:id="rId3"/>
    <p:sldId id="296" r:id="rId4"/>
    <p:sldId id="332" r:id="rId5"/>
    <p:sldId id="333" r:id="rId6"/>
    <p:sldId id="334" r:id="rId7"/>
    <p:sldId id="335" r:id="rId8"/>
    <p:sldId id="336" r:id="rId9"/>
    <p:sldId id="337" r:id="rId10"/>
    <p:sldId id="339" r:id="rId11"/>
    <p:sldId id="342" r:id="rId12"/>
    <p:sldId id="343" r:id="rId13"/>
    <p:sldId id="344" r:id="rId14"/>
    <p:sldId id="345" r:id="rId15"/>
    <p:sldId id="346" r:id="rId16"/>
    <p:sldId id="347" r:id="rId17"/>
    <p:sldId id="348" r:id="rId18"/>
    <p:sldId id="349" r:id="rId19"/>
    <p:sldId id="350" r:id="rId20"/>
    <p:sldId id="351" r:id="rId21"/>
    <p:sldId id="352" r:id="rId22"/>
    <p:sldId id="353" r:id="rId23"/>
    <p:sldId id="354" r:id="rId24"/>
    <p:sldId id="355" r:id="rId25"/>
    <p:sldId id="356" r:id="rId26"/>
    <p:sldId id="357" r:id="rId27"/>
    <p:sldId id="359" r:id="rId28"/>
    <p:sldId id="358" r:id="rId29"/>
    <p:sldId id="360" r:id="rId30"/>
    <p:sldId id="361" r:id="rId31"/>
    <p:sldId id="362" r:id="rId32"/>
    <p:sldId id="363" r:id="rId33"/>
    <p:sldId id="364" r:id="rId34"/>
    <p:sldId id="365" r:id="rId35"/>
    <p:sldId id="366" r:id="rId36"/>
    <p:sldId id="367" r:id="rId37"/>
    <p:sldId id="368" r:id="rId38"/>
    <p:sldId id="369" r:id="rId39"/>
    <p:sldId id="370" r:id="rId40"/>
    <p:sldId id="371" r:id="rId41"/>
    <p:sldId id="372" r:id="rId42"/>
    <p:sldId id="373" r:id="rId43"/>
    <p:sldId id="376" r:id="rId44"/>
    <p:sldId id="375" r:id="rId45"/>
    <p:sldId id="377" r:id="rId46"/>
    <p:sldId id="341" r:id="rId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0"/>
        <a:cs typeface="+mn-cs"/>
      </a:defRPr>
    </a:lvl1pPr>
    <a:lvl2pPr marL="457200" algn="l" rtl="0" fontAlgn="base">
      <a:spcBef>
        <a:spcPct val="0"/>
      </a:spcBef>
      <a:spcAft>
        <a:spcPct val="0"/>
      </a:spcAft>
      <a:defRPr kern="1200">
        <a:solidFill>
          <a:schemeClr val="tx1"/>
        </a:solidFill>
        <a:latin typeface="Arial" charset="0"/>
        <a:ea typeface="宋体" charset="0"/>
        <a:cs typeface="+mn-cs"/>
      </a:defRPr>
    </a:lvl2pPr>
    <a:lvl3pPr marL="914400" algn="l" rtl="0" fontAlgn="base">
      <a:spcBef>
        <a:spcPct val="0"/>
      </a:spcBef>
      <a:spcAft>
        <a:spcPct val="0"/>
      </a:spcAft>
      <a:defRPr kern="1200">
        <a:solidFill>
          <a:schemeClr val="tx1"/>
        </a:solidFill>
        <a:latin typeface="Arial" charset="0"/>
        <a:ea typeface="宋体" charset="0"/>
        <a:cs typeface="+mn-cs"/>
      </a:defRPr>
    </a:lvl3pPr>
    <a:lvl4pPr marL="1371600" algn="l" rtl="0" fontAlgn="base">
      <a:spcBef>
        <a:spcPct val="0"/>
      </a:spcBef>
      <a:spcAft>
        <a:spcPct val="0"/>
      </a:spcAft>
      <a:defRPr kern="1200">
        <a:solidFill>
          <a:schemeClr val="tx1"/>
        </a:solidFill>
        <a:latin typeface="Arial" charset="0"/>
        <a:ea typeface="宋体" charset="0"/>
        <a:cs typeface="+mn-cs"/>
      </a:defRPr>
    </a:lvl4pPr>
    <a:lvl5pPr marL="1828800" algn="l" rtl="0" fontAlgn="base">
      <a:spcBef>
        <a:spcPct val="0"/>
      </a:spcBef>
      <a:spcAft>
        <a:spcPct val="0"/>
      </a:spcAft>
      <a:defRPr kern="1200">
        <a:solidFill>
          <a:schemeClr val="tx1"/>
        </a:solidFill>
        <a:latin typeface="Arial" charset="0"/>
        <a:ea typeface="宋体" charset="0"/>
        <a:cs typeface="+mn-cs"/>
      </a:defRPr>
    </a:lvl5pPr>
    <a:lvl6pPr marL="2286000" algn="l" defTabSz="457200" rtl="0" eaLnBrk="1" latinLnBrk="0" hangingPunct="1">
      <a:defRPr kern="1200">
        <a:solidFill>
          <a:schemeClr val="tx1"/>
        </a:solidFill>
        <a:latin typeface="Arial" charset="0"/>
        <a:ea typeface="宋体" charset="0"/>
        <a:cs typeface="+mn-cs"/>
      </a:defRPr>
    </a:lvl6pPr>
    <a:lvl7pPr marL="2743200" algn="l" defTabSz="457200" rtl="0" eaLnBrk="1" latinLnBrk="0" hangingPunct="1">
      <a:defRPr kern="1200">
        <a:solidFill>
          <a:schemeClr val="tx1"/>
        </a:solidFill>
        <a:latin typeface="Arial" charset="0"/>
        <a:ea typeface="宋体" charset="0"/>
        <a:cs typeface="+mn-cs"/>
      </a:defRPr>
    </a:lvl7pPr>
    <a:lvl8pPr marL="3200400" algn="l" defTabSz="457200" rtl="0" eaLnBrk="1" latinLnBrk="0" hangingPunct="1">
      <a:defRPr kern="1200">
        <a:solidFill>
          <a:schemeClr val="tx1"/>
        </a:solidFill>
        <a:latin typeface="Arial" charset="0"/>
        <a:ea typeface="宋体" charset="0"/>
        <a:cs typeface="+mn-cs"/>
      </a:defRPr>
    </a:lvl8pPr>
    <a:lvl9pPr marL="3657600" algn="l" defTabSz="457200" rtl="0" eaLnBrk="1" latinLnBrk="0" hangingPunct="1">
      <a:defRPr kern="1200">
        <a:solidFill>
          <a:schemeClr val="tx1"/>
        </a:solidFill>
        <a:latin typeface="Arial" charset="0"/>
        <a:ea typeface="宋体" charset="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FB9D7"/>
    <a:srgbClr val="808080"/>
    <a:srgbClr val="969696"/>
    <a:srgbClr val="FF7F00"/>
    <a:srgbClr val="000000"/>
    <a:srgbClr val="333333"/>
    <a:srgbClr val="EC2C0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660"/>
  </p:normalViewPr>
  <p:slideViewPr>
    <p:cSldViewPr>
      <p:cViewPr varScale="1">
        <p:scale>
          <a:sx n="70" d="100"/>
          <a:sy n="70" d="100"/>
        </p:scale>
        <p:origin x="1356" y="6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633532-0053-4AB3-87FD-AA1CA6C8E02B}" type="doc">
      <dgm:prSet loTypeId="urn:microsoft.com/office/officeart/2005/8/layout/matrix2" loCatId="matrix" qsTypeId="urn:microsoft.com/office/officeart/2005/8/quickstyle/simple3" qsCatId="simple" csTypeId="urn:microsoft.com/office/officeart/2005/8/colors/accent1_2" csCatId="accent1" phldr="1"/>
      <dgm:spPr/>
      <dgm:t>
        <a:bodyPr/>
        <a:lstStyle/>
        <a:p>
          <a:endParaRPr lang="zh-CN" altLang="en-US"/>
        </a:p>
      </dgm:t>
    </dgm:pt>
    <dgm:pt modelId="{0D1FA094-1071-4CB1-AA0C-BE621D12FDAF}">
      <dgm:prSet phldrT="[文本]" custT="1"/>
      <dgm:spPr/>
      <dgm:t>
        <a:bodyPr/>
        <a:lstStyle/>
        <a:p>
          <a:r>
            <a:rPr lang="zh-TW" sz="2400" b="1" dirty="0" smtClean="0"/>
            <a:t>工作轮换</a:t>
          </a:r>
          <a:endParaRPr lang="zh-CN" altLang="en-US" sz="2400" b="1" dirty="0"/>
        </a:p>
      </dgm:t>
    </dgm:pt>
    <dgm:pt modelId="{2C8ED16E-4702-4CB8-9C5C-B5CF4F9AC2D7}" type="parTrans" cxnId="{30E77B1D-B07A-41CD-82E2-CF9F43B39437}">
      <dgm:prSet/>
      <dgm:spPr/>
      <dgm:t>
        <a:bodyPr/>
        <a:lstStyle/>
        <a:p>
          <a:endParaRPr lang="zh-CN" altLang="en-US" b="1"/>
        </a:p>
      </dgm:t>
    </dgm:pt>
    <dgm:pt modelId="{ADBCE0F4-1D98-4D55-B385-F98D5833360D}" type="sibTrans" cxnId="{30E77B1D-B07A-41CD-82E2-CF9F43B39437}">
      <dgm:prSet/>
      <dgm:spPr/>
      <dgm:t>
        <a:bodyPr/>
        <a:lstStyle/>
        <a:p>
          <a:endParaRPr lang="zh-CN" altLang="en-US" b="1"/>
        </a:p>
      </dgm:t>
    </dgm:pt>
    <dgm:pt modelId="{0C10B1BE-2834-4DD2-BCA4-DBB14FC6BF40}">
      <dgm:prSet phldrT="[文本]" custT="1"/>
      <dgm:spPr/>
      <dgm:t>
        <a:bodyPr/>
        <a:lstStyle/>
        <a:p>
          <a:r>
            <a:rPr lang="zh-TW" sz="2400" b="1" dirty="0" smtClean="0"/>
            <a:t>工作扩大化</a:t>
          </a:r>
          <a:endParaRPr lang="zh-CN" altLang="en-US" sz="2400" b="1" dirty="0"/>
        </a:p>
      </dgm:t>
    </dgm:pt>
    <dgm:pt modelId="{663A95F8-2E59-42B1-9B83-5E6D170CCD31}" type="parTrans" cxnId="{1F3A44E0-6C44-4647-971A-A6D420517703}">
      <dgm:prSet/>
      <dgm:spPr/>
      <dgm:t>
        <a:bodyPr/>
        <a:lstStyle/>
        <a:p>
          <a:endParaRPr lang="zh-CN" altLang="en-US" b="1"/>
        </a:p>
      </dgm:t>
    </dgm:pt>
    <dgm:pt modelId="{7D0D5425-736E-4AE3-9434-C83DA954D40E}" type="sibTrans" cxnId="{1F3A44E0-6C44-4647-971A-A6D420517703}">
      <dgm:prSet/>
      <dgm:spPr/>
      <dgm:t>
        <a:bodyPr/>
        <a:lstStyle/>
        <a:p>
          <a:endParaRPr lang="zh-CN" altLang="en-US" b="1"/>
        </a:p>
      </dgm:t>
    </dgm:pt>
    <dgm:pt modelId="{AC070CF9-79DB-4906-9E89-DC7B37731272}">
      <dgm:prSet phldrT="[文本]" custT="1"/>
      <dgm:spPr/>
      <dgm:t>
        <a:bodyPr/>
        <a:lstStyle/>
        <a:p>
          <a:r>
            <a:rPr lang="zh-TW" sz="2400" b="1" dirty="0" smtClean="0"/>
            <a:t>工作丰富化</a:t>
          </a:r>
          <a:endParaRPr lang="zh-CN" altLang="en-US" sz="2400" b="1" dirty="0"/>
        </a:p>
      </dgm:t>
    </dgm:pt>
    <dgm:pt modelId="{FE29EB9F-1EA5-480F-989D-3F3023950B58}" type="parTrans" cxnId="{131BEADF-080F-4287-ACF3-93B42A7E25F9}">
      <dgm:prSet/>
      <dgm:spPr/>
      <dgm:t>
        <a:bodyPr/>
        <a:lstStyle/>
        <a:p>
          <a:endParaRPr lang="zh-CN" altLang="en-US" b="1"/>
        </a:p>
      </dgm:t>
    </dgm:pt>
    <dgm:pt modelId="{060FA50F-38DA-42FB-A5D1-FA16F80B787D}" type="sibTrans" cxnId="{131BEADF-080F-4287-ACF3-93B42A7E25F9}">
      <dgm:prSet/>
      <dgm:spPr/>
      <dgm:t>
        <a:bodyPr/>
        <a:lstStyle/>
        <a:p>
          <a:endParaRPr lang="zh-CN" altLang="en-US" b="1"/>
        </a:p>
      </dgm:t>
    </dgm:pt>
    <dgm:pt modelId="{D6524056-07DA-4C7B-A2C0-E560F426B86A}">
      <dgm:prSet phldrT="[文本]" custT="1"/>
      <dgm:spPr/>
      <dgm:t>
        <a:bodyPr/>
        <a:lstStyle/>
        <a:p>
          <a:r>
            <a:rPr lang="zh-TW" sz="2400" b="1" dirty="0" smtClean="0"/>
            <a:t>工作团队</a:t>
          </a:r>
          <a:endParaRPr lang="zh-CN" altLang="en-US" sz="2400" b="1" dirty="0"/>
        </a:p>
      </dgm:t>
    </dgm:pt>
    <dgm:pt modelId="{10735B50-E43F-45BC-8922-1C5661E8C603}" type="parTrans" cxnId="{3AF20E5C-9C43-42CF-85BF-08FE4A46F142}">
      <dgm:prSet/>
      <dgm:spPr/>
      <dgm:t>
        <a:bodyPr/>
        <a:lstStyle/>
        <a:p>
          <a:endParaRPr lang="zh-CN" altLang="en-US" b="1"/>
        </a:p>
      </dgm:t>
    </dgm:pt>
    <dgm:pt modelId="{7B78E928-7025-46E1-8CB9-633FEB829E5B}" type="sibTrans" cxnId="{3AF20E5C-9C43-42CF-85BF-08FE4A46F142}">
      <dgm:prSet/>
      <dgm:spPr/>
      <dgm:t>
        <a:bodyPr/>
        <a:lstStyle/>
        <a:p>
          <a:endParaRPr lang="zh-CN" altLang="en-US" b="1"/>
        </a:p>
      </dgm:t>
    </dgm:pt>
    <dgm:pt modelId="{E5288794-A2E8-4915-BB2D-EF80984432DE}" type="pres">
      <dgm:prSet presAssocID="{0E633532-0053-4AB3-87FD-AA1CA6C8E02B}" presName="matrix" presStyleCnt="0">
        <dgm:presLayoutVars>
          <dgm:chMax val="1"/>
          <dgm:dir/>
          <dgm:resizeHandles val="exact"/>
        </dgm:presLayoutVars>
      </dgm:prSet>
      <dgm:spPr/>
      <dgm:t>
        <a:bodyPr/>
        <a:lstStyle/>
        <a:p>
          <a:endParaRPr lang="zh-CN" altLang="en-US"/>
        </a:p>
      </dgm:t>
    </dgm:pt>
    <dgm:pt modelId="{20EE14D1-A6B8-4405-85E3-F06531776BDC}" type="pres">
      <dgm:prSet presAssocID="{0E633532-0053-4AB3-87FD-AA1CA6C8E02B}" presName="axisShape" presStyleLbl="bgShp" presStyleIdx="0" presStyleCnt="1"/>
      <dgm:spPr/>
      <dgm:t>
        <a:bodyPr/>
        <a:lstStyle/>
        <a:p>
          <a:endParaRPr lang="zh-CN" altLang="en-US"/>
        </a:p>
      </dgm:t>
    </dgm:pt>
    <dgm:pt modelId="{D52A13D1-CCBC-4F2F-97CD-FB1449380AE3}" type="pres">
      <dgm:prSet presAssocID="{0E633532-0053-4AB3-87FD-AA1CA6C8E02B}" presName="rect1" presStyleLbl="node1" presStyleIdx="0" presStyleCnt="4">
        <dgm:presLayoutVars>
          <dgm:chMax val="0"/>
          <dgm:chPref val="0"/>
          <dgm:bulletEnabled val="1"/>
        </dgm:presLayoutVars>
      </dgm:prSet>
      <dgm:spPr/>
      <dgm:t>
        <a:bodyPr/>
        <a:lstStyle/>
        <a:p>
          <a:endParaRPr lang="zh-CN" altLang="en-US"/>
        </a:p>
      </dgm:t>
    </dgm:pt>
    <dgm:pt modelId="{EADD3B88-5FE6-4A85-8BB7-43A68E4966A7}" type="pres">
      <dgm:prSet presAssocID="{0E633532-0053-4AB3-87FD-AA1CA6C8E02B}" presName="rect2" presStyleLbl="node1" presStyleIdx="1" presStyleCnt="4">
        <dgm:presLayoutVars>
          <dgm:chMax val="0"/>
          <dgm:chPref val="0"/>
          <dgm:bulletEnabled val="1"/>
        </dgm:presLayoutVars>
      </dgm:prSet>
      <dgm:spPr/>
      <dgm:t>
        <a:bodyPr/>
        <a:lstStyle/>
        <a:p>
          <a:endParaRPr lang="zh-CN" altLang="en-US"/>
        </a:p>
      </dgm:t>
    </dgm:pt>
    <dgm:pt modelId="{071F1ECD-CB04-4767-BBE6-25EFFE8D169F}" type="pres">
      <dgm:prSet presAssocID="{0E633532-0053-4AB3-87FD-AA1CA6C8E02B}" presName="rect3" presStyleLbl="node1" presStyleIdx="2" presStyleCnt="4">
        <dgm:presLayoutVars>
          <dgm:chMax val="0"/>
          <dgm:chPref val="0"/>
          <dgm:bulletEnabled val="1"/>
        </dgm:presLayoutVars>
      </dgm:prSet>
      <dgm:spPr/>
      <dgm:t>
        <a:bodyPr/>
        <a:lstStyle/>
        <a:p>
          <a:endParaRPr lang="zh-CN" altLang="en-US"/>
        </a:p>
      </dgm:t>
    </dgm:pt>
    <dgm:pt modelId="{2102E286-3AA0-4CDF-8C10-BD7A73755ABE}" type="pres">
      <dgm:prSet presAssocID="{0E633532-0053-4AB3-87FD-AA1CA6C8E02B}" presName="rect4" presStyleLbl="node1" presStyleIdx="3" presStyleCnt="4">
        <dgm:presLayoutVars>
          <dgm:chMax val="0"/>
          <dgm:chPref val="0"/>
          <dgm:bulletEnabled val="1"/>
        </dgm:presLayoutVars>
      </dgm:prSet>
      <dgm:spPr/>
      <dgm:t>
        <a:bodyPr/>
        <a:lstStyle/>
        <a:p>
          <a:endParaRPr lang="zh-CN" altLang="en-US"/>
        </a:p>
      </dgm:t>
    </dgm:pt>
  </dgm:ptLst>
  <dgm:cxnLst>
    <dgm:cxn modelId="{30E77B1D-B07A-41CD-82E2-CF9F43B39437}" srcId="{0E633532-0053-4AB3-87FD-AA1CA6C8E02B}" destId="{0D1FA094-1071-4CB1-AA0C-BE621D12FDAF}" srcOrd="0" destOrd="0" parTransId="{2C8ED16E-4702-4CB8-9C5C-B5CF4F9AC2D7}" sibTransId="{ADBCE0F4-1D98-4D55-B385-F98D5833360D}"/>
    <dgm:cxn modelId="{2302A5C4-F7B3-4A6C-BB33-F6D588DA1043}" type="presOf" srcId="{D6524056-07DA-4C7B-A2C0-E560F426B86A}" destId="{2102E286-3AA0-4CDF-8C10-BD7A73755ABE}" srcOrd="0" destOrd="0" presId="urn:microsoft.com/office/officeart/2005/8/layout/matrix2"/>
    <dgm:cxn modelId="{3AF20E5C-9C43-42CF-85BF-08FE4A46F142}" srcId="{0E633532-0053-4AB3-87FD-AA1CA6C8E02B}" destId="{D6524056-07DA-4C7B-A2C0-E560F426B86A}" srcOrd="3" destOrd="0" parTransId="{10735B50-E43F-45BC-8922-1C5661E8C603}" sibTransId="{7B78E928-7025-46E1-8CB9-633FEB829E5B}"/>
    <dgm:cxn modelId="{1F3A44E0-6C44-4647-971A-A6D420517703}" srcId="{0E633532-0053-4AB3-87FD-AA1CA6C8E02B}" destId="{0C10B1BE-2834-4DD2-BCA4-DBB14FC6BF40}" srcOrd="1" destOrd="0" parTransId="{663A95F8-2E59-42B1-9B83-5E6D170CCD31}" sibTransId="{7D0D5425-736E-4AE3-9434-C83DA954D40E}"/>
    <dgm:cxn modelId="{7E8B9B46-48A4-4BF4-ABF5-A196760AFE47}" type="presOf" srcId="{0E633532-0053-4AB3-87FD-AA1CA6C8E02B}" destId="{E5288794-A2E8-4915-BB2D-EF80984432DE}" srcOrd="0" destOrd="0" presId="urn:microsoft.com/office/officeart/2005/8/layout/matrix2"/>
    <dgm:cxn modelId="{4BBC4D00-660B-4097-B4B8-B51385A58784}" type="presOf" srcId="{0D1FA094-1071-4CB1-AA0C-BE621D12FDAF}" destId="{D52A13D1-CCBC-4F2F-97CD-FB1449380AE3}" srcOrd="0" destOrd="0" presId="urn:microsoft.com/office/officeart/2005/8/layout/matrix2"/>
    <dgm:cxn modelId="{555A8D8B-63B0-48C2-A31B-A74D8A086D46}" type="presOf" srcId="{AC070CF9-79DB-4906-9E89-DC7B37731272}" destId="{071F1ECD-CB04-4767-BBE6-25EFFE8D169F}" srcOrd="0" destOrd="0" presId="urn:microsoft.com/office/officeart/2005/8/layout/matrix2"/>
    <dgm:cxn modelId="{131BEADF-080F-4287-ACF3-93B42A7E25F9}" srcId="{0E633532-0053-4AB3-87FD-AA1CA6C8E02B}" destId="{AC070CF9-79DB-4906-9E89-DC7B37731272}" srcOrd="2" destOrd="0" parTransId="{FE29EB9F-1EA5-480F-989D-3F3023950B58}" sibTransId="{060FA50F-38DA-42FB-A5D1-FA16F80B787D}"/>
    <dgm:cxn modelId="{88C77D72-506E-4961-B09E-3AC954CC13CF}" type="presOf" srcId="{0C10B1BE-2834-4DD2-BCA4-DBB14FC6BF40}" destId="{EADD3B88-5FE6-4A85-8BB7-43A68E4966A7}" srcOrd="0" destOrd="0" presId="urn:microsoft.com/office/officeart/2005/8/layout/matrix2"/>
    <dgm:cxn modelId="{DE5F77B5-F836-4652-BCFA-55D4E8FE8FBD}" type="presParOf" srcId="{E5288794-A2E8-4915-BB2D-EF80984432DE}" destId="{20EE14D1-A6B8-4405-85E3-F06531776BDC}" srcOrd="0" destOrd="0" presId="urn:microsoft.com/office/officeart/2005/8/layout/matrix2"/>
    <dgm:cxn modelId="{C7F30685-B164-4E77-8207-14ACE7FCA0E8}" type="presParOf" srcId="{E5288794-A2E8-4915-BB2D-EF80984432DE}" destId="{D52A13D1-CCBC-4F2F-97CD-FB1449380AE3}" srcOrd="1" destOrd="0" presId="urn:microsoft.com/office/officeart/2005/8/layout/matrix2"/>
    <dgm:cxn modelId="{5276B4D5-7E8D-4A2F-95F1-485F7218E39F}" type="presParOf" srcId="{E5288794-A2E8-4915-BB2D-EF80984432DE}" destId="{EADD3B88-5FE6-4A85-8BB7-43A68E4966A7}" srcOrd="2" destOrd="0" presId="urn:microsoft.com/office/officeart/2005/8/layout/matrix2"/>
    <dgm:cxn modelId="{628358AF-F740-4E87-9820-60F7F70BE43F}" type="presParOf" srcId="{E5288794-A2E8-4915-BB2D-EF80984432DE}" destId="{071F1ECD-CB04-4767-BBE6-25EFFE8D169F}" srcOrd="3" destOrd="0" presId="urn:microsoft.com/office/officeart/2005/8/layout/matrix2"/>
    <dgm:cxn modelId="{5EAE8314-5EFC-4C16-AC93-BCFD00070A3A}" type="presParOf" srcId="{E5288794-A2E8-4915-BB2D-EF80984432DE}" destId="{2102E286-3AA0-4CDF-8C10-BD7A73755ABE}"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633532-0053-4AB3-87FD-AA1CA6C8E02B}" type="doc">
      <dgm:prSet loTypeId="urn:microsoft.com/office/officeart/2005/8/layout/matrix2" loCatId="matrix" qsTypeId="urn:microsoft.com/office/officeart/2005/8/quickstyle/simple3" qsCatId="simple" csTypeId="urn:microsoft.com/office/officeart/2005/8/colors/accent1_2" csCatId="accent1" phldr="1"/>
      <dgm:spPr/>
      <dgm:t>
        <a:bodyPr/>
        <a:lstStyle/>
        <a:p>
          <a:endParaRPr lang="zh-CN" altLang="en-US"/>
        </a:p>
      </dgm:t>
    </dgm:pt>
    <dgm:pt modelId="{0D1FA094-1071-4CB1-AA0C-BE621D12FDAF}">
      <dgm:prSet phldrT="[文本]" custT="1"/>
      <dgm:spPr/>
      <dgm:t>
        <a:bodyPr/>
        <a:lstStyle/>
        <a:p>
          <a:r>
            <a:rPr lang="zh-CN" sz="2400" b="1" dirty="0" smtClean="0"/>
            <a:t>管理者及下属人员的素质</a:t>
          </a:r>
          <a:endParaRPr lang="zh-CN" altLang="en-US" sz="2400" b="1" dirty="0"/>
        </a:p>
      </dgm:t>
    </dgm:pt>
    <dgm:pt modelId="{2C8ED16E-4702-4CB8-9C5C-B5CF4F9AC2D7}" type="parTrans" cxnId="{30E77B1D-B07A-41CD-82E2-CF9F43B39437}">
      <dgm:prSet/>
      <dgm:spPr/>
      <dgm:t>
        <a:bodyPr/>
        <a:lstStyle/>
        <a:p>
          <a:endParaRPr lang="zh-CN" altLang="en-US" b="1"/>
        </a:p>
      </dgm:t>
    </dgm:pt>
    <dgm:pt modelId="{ADBCE0F4-1D98-4D55-B385-F98D5833360D}" type="sibTrans" cxnId="{30E77B1D-B07A-41CD-82E2-CF9F43B39437}">
      <dgm:prSet/>
      <dgm:spPr/>
      <dgm:t>
        <a:bodyPr/>
        <a:lstStyle/>
        <a:p>
          <a:endParaRPr lang="zh-CN" altLang="en-US" b="1"/>
        </a:p>
      </dgm:t>
    </dgm:pt>
    <dgm:pt modelId="{0C10B1BE-2834-4DD2-BCA4-DBB14FC6BF40}">
      <dgm:prSet phldrT="[文本]" custT="1"/>
      <dgm:spPr/>
      <dgm:t>
        <a:bodyPr/>
        <a:lstStyle/>
        <a:p>
          <a:r>
            <a:rPr lang="zh-CN" sz="2400" b="1" dirty="0" smtClean="0"/>
            <a:t>管理工作的性质</a:t>
          </a:r>
          <a:endParaRPr lang="zh-CN" altLang="en-US" sz="2400" b="1" dirty="0"/>
        </a:p>
      </dgm:t>
    </dgm:pt>
    <dgm:pt modelId="{663A95F8-2E59-42B1-9B83-5E6D170CCD31}" type="parTrans" cxnId="{1F3A44E0-6C44-4647-971A-A6D420517703}">
      <dgm:prSet/>
      <dgm:spPr/>
      <dgm:t>
        <a:bodyPr/>
        <a:lstStyle/>
        <a:p>
          <a:endParaRPr lang="zh-CN" altLang="en-US" b="1"/>
        </a:p>
      </dgm:t>
    </dgm:pt>
    <dgm:pt modelId="{7D0D5425-736E-4AE3-9434-C83DA954D40E}" type="sibTrans" cxnId="{1F3A44E0-6C44-4647-971A-A6D420517703}">
      <dgm:prSet/>
      <dgm:spPr/>
      <dgm:t>
        <a:bodyPr/>
        <a:lstStyle/>
        <a:p>
          <a:endParaRPr lang="zh-CN" altLang="en-US" b="1"/>
        </a:p>
      </dgm:t>
    </dgm:pt>
    <dgm:pt modelId="{AC070CF9-79DB-4906-9E89-DC7B37731272}">
      <dgm:prSet phldrT="[文本]" custT="1"/>
      <dgm:spPr/>
      <dgm:t>
        <a:bodyPr/>
        <a:lstStyle/>
        <a:p>
          <a:r>
            <a:rPr lang="zh-CN" sz="2400" b="1" dirty="0" smtClean="0"/>
            <a:t>管理条件</a:t>
          </a:r>
          <a:endParaRPr lang="zh-CN" altLang="en-US" sz="2400" b="1" dirty="0"/>
        </a:p>
      </dgm:t>
    </dgm:pt>
    <dgm:pt modelId="{FE29EB9F-1EA5-480F-989D-3F3023950B58}" type="parTrans" cxnId="{131BEADF-080F-4287-ACF3-93B42A7E25F9}">
      <dgm:prSet/>
      <dgm:spPr/>
      <dgm:t>
        <a:bodyPr/>
        <a:lstStyle/>
        <a:p>
          <a:endParaRPr lang="zh-CN" altLang="en-US" b="1"/>
        </a:p>
      </dgm:t>
    </dgm:pt>
    <dgm:pt modelId="{060FA50F-38DA-42FB-A5D1-FA16F80B787D}" type="sibTrans" cxnId="{131BEADF-080F-4287-ACF3-93B42A7E25F9}">
      <dgm:prSet/>
      <dgm:spPr/>
      <dgm:t>
        <a:bodyPr/>
        <a:lstStyle/>
        <a:p>
          <a:endParaRPr lang="zh-CN" altLang="en-US" b="1"/>
        </a:p>
      </dgm:t>
    </dgm:pt>
    <dgm:pt modelId="{D6524056-07DA-4C7B-A2C0-E560F426B86A}">
      <dgm:prSet phldrT="[文本]" custT="1"/>
      <dgm:spPr/>
      <dgm:t>
        <a:bodyPr/>
        <a:lstStyle/>
        <a:p>
          <a:r>
            <a:rPr lang="zh-CN" sz="2400" b="1" dirty="0" smtClean="0"/>
            <a:t>管理环境</a:t>
          </a:r>
          <a:endParaRPr lang="zh-CN" altLang="en-US" sz="2400" b="1" dirty="0"/>
        </a:p>
      </dgm:t>
    </dgm:pt>
    <dgm:pt modelId="{10735B50-E43F-45BC-8922-1C5661E8C603}" type="parTrans" cxnId="{3AF20E5C-9C43-42CF-85BF-08FE4A46F142}">
      <dgm:prSet/>
      <dgm:spPr/>
      <dgm:t>
        <a:bodyPr/>
        <a:lstStyle/>
        <a:p>
          <a:endParaRPr lang="zh-CN" altLang="en-US" b="1"/>
        </a:p>
      </dgm:t>
    </dgm:pt>
    <dgm:pt modelId="{7B78E928-7025-46E1-8CB9-633FEB829E5B}" type="sibTrans" cxnId="{3AF20E5C-9C43-42CF-85BF-08FE4A46F142}">
      <dgm:prSet/>
      <dgm:spPr/>
      <dgm:t>
        <a:bodyPr/>
        <a:lstStyle/>
        <a:p>
          <a:endParaRPr lang="zh-CN" altLang="en-US" b="1"/>
        </a:p>
      </dgm:t>
    </dgm:pt>
    <dgm:pt modelId="{E5288794-A2E8-4915-BB2D-EF80984432DE}" type="pres">
      <dgm:prSet presAssocID="{0E633532-0053-4AB3-87FD-AA1CA6C8E02B}" presName="matrix" presStyleCnt="0">
        <dgm:presLayoutVars>
          <dgm:chMax val="1"/>
          <dgm:dir/>
          <dgm:resizeHandles val="exact"/>
        </dgm:presLayoutVars>
      </dgm:prSet>
      <dgm:spPr/>
      <dgm:t>
        <a:bodyPr/>
        <a:lstStyle/>
        <a:p>
          <a:endParaRPr lang="zh-CN" altLang="en-US"/>
        </a:p>
      </dgm:t>
    </dgm:pt>
    <dgm:pt modelId="{20EE14D1-A6B8-4405-85E3-F06531776BDC}" type="pres">
      <dgm:prSet presAssocID="{0E633532-0053-4AB3-87FD-AA1CA6C8E02B}" presName="axisShape" presStyleLbl="bgShp" presStyleIdx="0" presStyleCnt="1" custScaleX="114286"/>
      <dgm:spPr/>
      <dgm:t>
        <a:bodyPr/>
        <a:lstStyle/>
        <a:p>
          <a:endParaRPr lang="zh-CN" altLang="en-US"/>
        </a:p>
      </dgm:t>
    </dgm:pt>
    <dgm:pt modelId="{D52A13D1-CCBC-4F2F-97CD-FB1449380AE3}" type="pres">
      <dgm:prSet presAssocID="{0E633532-0053-4AB3-87FD-AA1CA6C8E02B}" presName="rect1" presStyleLbl="node1" presStyleIdx="0" presStyleCnt="4" custScaleX="117194" custLinFactNeighborX="-10204" custLinFactNeighborY="-944">
        <dgm:presLayoutVars>
          <dgm:chMax val="0"/>
          <dgm:chPref val="0"/>
          <dgm:bulletEnabled val="1"/>
        </dgm:presLayoutVars>
      </dgm:prSet>
      <dgm:spPr/>
      <dgm:t>
        <a:bodyPr/>
        <a:lstStyle/>
        <a:p>
          <a:endParaRPr lang="zh-CN" altLang="en-US"/>
        </a:p>
      </dgm:t>
    </dgm:pt>
    <dgm:pt modelId="{EADD3B88-5FE6-4A85-8BB7-43A68E4966A7}" type="pres">
      <dgm:prSet presAssocID="{0E633532-0053-4AB3-87FD-AA1CA6C8E02B}" presName="rect2" presStyleLbl="node1" presStyleIdx="1" presStyleCnt="4" custScaleX="117194" custLinFactNeighborX="10051" custLinFactNeighborY="-944">
        <dgm:presLayoutVars>
          <dgm:chMax val="0"/>
          <dgm:chPref val="0"/>
          <dgm:bulletEnabled val="1"/>
        </dgm:presLayoutVars>
      </dgm:prSet>
      <dgm:spPr/>
      <dgm:t>
        <a:bodyPr/>
        <a:lstStyle/>
        <a:p>
          <a:endParaRPr lang="zh-CN" altLang="en-US"/>
        </a:p>
      </dgm:t>
    </dgm:pt>
    <dgm:pt modelId="{071F1ECD-CB04-4767-BBE6-25EFFE8D169F}" type="pres">
      <dgm:prSet presAssocID="{0E633532-0053-4AB3-87FD-AA1CA6C8E02B}" presName="rect3" presStyleLbl="node1" presStyleIdx="2" presStyleCnt="4" custScaleX="117194" custLinFactNeighborX="-10204" custLinFactNeighborY="4005">
        <dgm:presLayoutVars>
          <dgm:chMax val="0"/>
          <dgm:chPref val="0"/>
          <dgm:bulletEnabled val="1"/>
        </dgm:presLayoutVars>
      </dgm:prSet>
      <dgm:spPr/>
      <dgm:t>
        <a:bodyPr/>
        <a:lstStyle/>
        <a:p>
          <a:endParaRPr lang="zh-CN" altLang="en-US"/>
        </a:p>
      </dgm:t>
    </dgm:pt>
    <dgm:pt modelId="{2102E286-3AA0-4CDF-8C10-BD7A73755ABE}" type="pres">
      <dgm:prSet presAssocID="{0E633532-0053-4AB3-87FD-AA1CA6C8E02B}" presName="rect4" presStyleLbl="node1" presStyleIdx="3" presStyleCnt="4" custScaleX="117194" custLinFactNeighborX="10051" custLinFactNeighborY="4005">
        <dgm:presLayoutVars>
          <dgm:chMax val="0"/>
          <dgm:chPref val="0"/>
          <dgm:bulletEnabled val="1"/>
        </dgm:presLayoutVars>
      </dgm:prSet>
      <dgm:spPr/>
      <dgm:t>
        <a:bodyPr/>
        <a:lstStyle/>
        <a:p>
          <a:endParaRPr lang="zh-CN" altLang="en-US"/>
        </a:p>
      </dgm:t>
    </dgm:pt>
  </dgm:ptLst>
  <dgm:cxnLst>
    <dgm:cxn modelId="{30E77B1D-B07A-41CD-82E2-CF9F43B39437}" srcId="{0E633532-0053-4AB3-87FD-AA1CA6C8E02B}" destId="{0D1FA094-1071-4CB1-AA0C-BE621D12FDAF}" srcOrd="0" destOrd="0" parTransId="{2C8ED16E-4702-4CB8-9C5C-B5CF4F9AC2D7}" sibTransId="{ADBCE0F4-1D98-4D55-B385-F98D5833360D}"/>
    <dgm:cxn modelId="{4B4C7EC2-44AA-4B96-8981-93E4AAF0A90B}" type="presOf" srcId="{0D1FA094-1071-4CB1-AA0C-BE621D12FDAF}" destId="{D52A13D1-CCBC-4F2F-97CD-FB1449380AE3}" srcOrd="0" destOrd="0" presId="urn:microsoft.com/office/officeart/2005/8/layout/matrix2"/>
    <dgm:cxn modelId="{3AF20E5C-9C43-42CF-85BF-08FE4A46F142}" srcId="{0E633532-0053-4AB3-87FD-AA1CA6C8E02B}" destId="{D6524056-07DA-4C7B-A2C0-E560F426B86A}" srcOrd="3" destOrd="0" parTransId="{10735B50-E43F-45BC-8922-1C5661E8C603}" sibTransId="{7B78E928-7025-46E1-8CB9-633FEB829E5B}"/>
    <dgm:cxn modelId="{1F3A44E0-6C44-4647-971A-A6D420517703}" srcId="{0E633532-0053-4AB3-87FD-AA1CA6C8E02B}" destId="{0C10B1BE-2834-4DD2-BCA4-DBB14FC6BF40}" srcOrd="1" destOrd="0" parTransId="{663A95F8-2E59-42B1-9B83-5E6D170CCD31}" sibTransId="{7D0D5425-736E-4AE3-9434-C83DA954D40E}"/>
    <dgm:cxn modelId="{BAD707CE-76B1-4F42-82C5-BA449C30AC57}" type="presOf" srcId="{AC070CF9-79DB-4906-9E89-DC7B37731272}" destId="{071F1ECD-CB04-4767-BBE6-25EFFE8D169F}" srcOrd="0" destOrd="0" presId="urn:microsoft.com/office/officeart/2005/8/layout/matrix2"/>
    <dgm:cxn modelId="{EDD7358F-6724-427B-B69C-C282052180DB}" type="presOf" srcId="{D6524056-07DA-4C7B-A2C0-E560F426B86A}" destId="{2102E286-3AA0-4CDF-8C10-BD7A73755ABE}" srcOrd="0" destOrd="0" presId="urn:microsoft.com/office/officeart/2005/8/layout/matrix2"/>
    <dgm:cxn modelId="{B643C216-39D5-40C1-BC3B-265A390245F6}" type="presOf" srcId="{0C10B1BE-2834-4DD2-BCA4-DBB14FC6BF40}" destId="{EADD3B88-5FE6-4A85-8BB7-43A68E4966A7}" srcOrd="0" destOrd="0" presId="urn:microsoft.com/office/officeart/2005/8/layout/matrix2"/>
    <dgm:cxn modelId="{C34E2046-2FA0-4DBF-A8B5-CD55EF06612B}" type="presOf" srcId="{0E633532-0053-4AB3-87FD-AA1CA6C8E02B}" destId="{E5288794-A2E8-4915-BB2D-EF80984432DE}" srcOrd="0" destOrd="0" presId="urn:microsoft.com/office/officeart/2005/8/layout/matrix2"/>
    <dgm:cxn modelId="{131BEADF-080F-4287-ACF3-93B42A7E25F9}" srcId="{0E633532-0053-4AB3-87FD-AA1CA6C8E02B}" destId="{AC070CF9-79DB-4906-9E89-DC7B37731272}" srcOrd="2" destOrd="0" parTransId="{FE29EB9F-1EA5-480F-989D-3F3023950B58}" sibTransId="{060FA50F-38DA-42FB-A5D1-FA16F80B787D}"/>
    <dgm:cxn modelId="{AE515142-7AE8-4A79-B412-06BD270271AC}" type="presParOf" srcId="{E5288794-A2E8-4915-BB2D-EF80984432DE}" destId="{20EE14D1-A6B8-4405-85E3-F06531776BDC}" srcOrd="0" destOrd="0" presId="urn:microsoft.com/office/officeart/2005/8/layout/matrix2"/>
    <dgm:cxn modelId="{2D45A29B-5768-4E0B-9946-7E8A9329BF39}" type="presParOf" srcId="{E5288794-A2E8-4915-BB2D-EF80984432DE}" destId="{D52A13D1-CCBC-4F2F-97CD-FB1449380AE3}" srcOrd="1" destOrd="0" presId="urn:microsoft.com/office/officeart/2005/8/layout/matrix2"/>
    <dgm:cxn modelId="{978C7134-B143-4E49-99B5-95B6DF150642}" type="presParOf" srcId="{E5288794-A2E8-4915-BB2D-EF80984432DE}" destId="{EADD3B88-5FE6-4A85-8BB7-43A68E4966A7}" srcOrd="2" destOrd="0" presId="urn:microsoft.com/office/officeart/2005/8/layout/matrix2"/>
    <dgm:cxn modelId="{517FB0C6-C586-4D9A-AE43-595A1AE2BBB4}" type="presParOf" srcId="{E5288794-A2E8-4915-BB2D-EF80984432DE}" destId="{071F1ECD-CB04-4767-BBE6-25EFFE8D169F}" srcOrd="3" destOrd="0" presId="urn:microsoft.com/office/officeart/2005/8/layout/matrix2"/>
    <dgm:cxn modelId="{B2788ECD-9167-43C5-A300-94E352C9FB37}" type="presParOf" srcId="{E5288794-A2E8-4915-BB2D-EF80984432DE}" destId="{2102E286-3AA0-4CDF-8C10-BD7A73755ABE}"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EE14D1-A6B8-4405-85E3-F06531776BDC}">
      <dsp:nvSpPr>
        <dsp:cNvPr id="0" name=""/>
        <dsp:cNvSpPr/>
      </dsp:nvSpPr>
      <dsp:spPr>
        <a:xfrm>
          <a:off x="1257300" y="0"/>
          <a:ext cx="3581400" cy="358140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D52A13D1-CCBC-4F2F-97CD-FB1449380AE3}">
      <dsp:nvSpPr>
        <dsp:cNvPr id="0" name=""/>
        <dsp:cNvSpPr/>
      </dsp:nvSpPr>
      <dsp:spPr>
        <a:xfrm>
          <a:off x="1490091" y="232791"/>
          <a:ext cx="1432560" cy="14325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sz="2400" b="1" kern="1200" dirty="0" smtClean="0"/>
            <a:t>工作轮换</a:t>
          </a:r>
          <a:endParaRPr lang="zh-CN" altLang="en-US" sz="2400" b="1" kern="1200" dirty="0"/>
        </a:p>
      </dsp:txBody>
      <dsp:txXfrm>
        <a:off x="1560023" y="302723"/>
        <a:ext cx="1292696" cy="1292696"/>
      </dsp:txXfrm>
    </dsp:sp>
    <dsp:sp modelId="{EADD3B88-5FE6-4A85-8BB7-43A68E4966A7}">
      <dsp:nvSpPr>
        <dsp:cNvPr id="0" name=""/>
        <dsp:cNvSpPr/>
      </dsp:nvSpPr>
      <dsp:spPr>
        <a:xfrm>
          <a:off x="3173349" y="232791"/>
          <a:ext cx="1432560" cy="14325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sz="2400" b="1" kern="1200" dirty="0" smtClean="0"/>
            <a:t>工作扩大化</a:t>
          </a:r>
          <a:endParaRPr lang="zh-CN" altLang="en-US" sz="2400" b="1" kern="1200" dirty="0"/>
        </a:p>
      </dsp:txBody>
      <dsp:txXfrm>
        <a:off x="3243281" y="302723"/>
        <a:ext cx="1292696" cy="1292696"/>
      </dsp:txXfrm>
    </dsp:sp>
    <dsp:sp modelId="{071F1ECD-CB04-4767-BBE6-25EFFE8D169F}">
      <dsp:nvSpPr>
        <dsp:cNvPr id="0" name=""/>
        <dsp:cNvSpPr/>
      </dsp:nvSpPr>
      <dsp:spPr>
        <a:xfrm>
          <a:off x="1490091" y="1916049"/>
          <a:ext cx="1432560" cy="14325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sz="2400" b="1" kern="1200" dirty="0" smtClean="0"/>
            <a:t>工作丰富化</a:t>
          </a:r>
          <a:endParaRPr lang="zh-CN" altLang="en-US" sz="2400" b="1" kern="1200" dirty="0"/>
        </a:p>
      </dsp:txBody>
      <dsp:txXfrm>
        <a:off x="1560023" y="1985981"/>
        <a:ext cx="1292696" cy="1292696"/>
      </dsp:txXfrm>
    </dsp:sp>
    <dsp:sp modelId="{2102E286-3AA0-4CDF-8C10-BD7A73755ABE}">
      <dsp:nvSpPr>
        <dsp:cNvPr id="0" name=""/>
        <dsp:cNvSpPr/>
      </dsp:nvSpPr>
      <dsp:spPr>
        <a:xfrm>
          <a:off x="3173349" y="1916049"/>
          <a:ext cx="1432560" cy="14325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TW" sz="2400" b="1" kern="1200" dirty="0" smtClean="0"/>
            <a:t>工作团队</a:t>
          </a:r>
          <a:endParaRPr lang="zh-CN" altLang="en-US" sz="2400" b="1" kern="1200" dirty="0"/>
        </a:p>
      </dsp:txBody>
      <dsp:txXfrm>
        <a:off x="3243281" y="1985981"/>
        <a:ext cx="1292696" cy="12926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EE14D1-A6B8-4405-85E3-F06531776BDC}">
      <dsp:nvSpPr>
        <dsp:cNvPr id="0" name=""/>
        <dsp:cNvSpPr/>
      </dsp:nvSpPr>
      <dsp:spPr>
        <a:xfrm>
          <a:off x="914394" y="0"/>
          <a:ext cx="4267210" cy="373380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D52A13D1-CCBC-4F2F-97CD-FB1449380AE3}">
      <dsp:nvSpPr>
        <dsp:cNvPr id="0" name=""/>
        <dsp:cNvSpPr/>
      </dsp:nvSpPr>
      <dsp:spPr>
        <a:xfrm>
          <a:off x="1143000" y="228598"/>
          <a:ext cx="1750315" cy="14935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sz="2400" b="1" kern="1200" dirty="0" smtClean="0"/>
            <a:t>管理者及下属人员的素质</a:t>
          </a:r>
          <a:endParaRPr lang="zh-CN" altLang="en-US" sz="2400" b="1" kern="1200" dirty="0"/>
        </a:p>
      </dsp:txBody>
      <dsp:txXfrm>
        <a:off x="1215908" y="301506"/>
        <a:ext cx="1604499" cy="1347704"/>
      </dsp:txXfrm>
    </dsp:sp>
    <dsp:sp modelId="{EADD3B88-5FE6-4A85-8BB7-43A68E4966A7}">
      <dsp:nvSpPr>
        <dsp:cNvPr id="0" name=""/>
        <dsp:cNvSpPr/>
      </dsp:nvSpPr>
      <dsp:spPr>
        <a:xfrm>
          <a:off x="3200398" y="228598"/>
          <a:ext cx="1750315" cy="14935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sz="2400" b="1" kern="1200" dirty="0" smtClean="0"/>
            <a:t>管理工作的性质</a:t>
          </a:r>
          <a:endParaRPr lang="zh-CN" altLang="en-US" sz="2400" b="1" kern="1200" dirty="0"/>
        </a:p>
      </dsp:txBody>
      <dsp:txXfrm>
        <a:off x="3273306" y="301506"/>
        <a:ext cx="1604499" cy="1347704"/>
      </dsp:txXfrm>
    </dsp:sp>
    <dsp:sp modelId="{071F1ECD-CB04-4767-BBE6-25EFFE8D169F}">
      <dsp:nvSpPr>
        <dsp:cNvPr id="0" name=""/>
        <dsp:cNvSpPr/>
      </dsp:nvSpPr>
      <dsp:spPr>
        <a:xfrm>
          <a:off x="1143000" y="2057398"/>
          <a:ext cx="1750315" cy="14935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sz="2400" b="1" kern="1200" dirty="0" smtClean="0"/>
            <a:t>管理条件</a:t>
          </a:r>
          <a:endParaRPr lang="zh-CN" altLang="en-US" sz="2400" b="1" kern="1200" dirty="0"/>
        </a:p>
      </dsp:txBody>
      <dsp:txXfrm>
        <a:off x="1215908" y="2130306"/>
        <a:ext cx="1604499" cy="1347704"/>
      </dsp:txXfrm>
    </dsp:sp>
    <dsp:sp modelId="{2102E286-3AA0-4CDF-8C10-BD7A73755ABE}">
      <dsp:nvSpPr>
        <dsp:cNvPr id="0" name=""/>
        <dsp:cNvSpPr/>
      </dsp:nvSpPr>
      <dsp:spPr>
        <a:xfrm>
          <a:off x="3200398" y="2057398"/>
          <a:ext cx="1750315" cy="14935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sz="2400" b="1" kern="1200" dirty="0" smtClean="0"/>
            <a:t>管理环境</a:t>
          </a:r>
          <a:endParaRPr lang="zh-CN" altLang="en-US" sz="2400" b="1" kern="1200" dirty="0"/>
        </a:p>
      </dsp:txBody>
      <dsp:txXfrm>
        <a:off x="3273306" y="2130306"/>
        <a:ext cx="1604499" cy="1347704"/>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4274E565-3364-2F4D-B26E-9DCC6BA179A1}" type="slidenum">
              <a:rPr lang="en-US" altLang="zh-CN"/>
              <a:pPr/>
              <a:t>‹#›</a:t>
            </a:fld>
            <a:endParaRPr lang="en-US" altLang="zh-CN"/>
          </a:p>
        </p:txBody>
      </p:sp>
    </p:spTree>
    <p:extLst>
      <p:ext uri="{BB962C8B-B14F-4D97-AF65-F5344CB8AC3E}">
        <p14:creationId xmlns:p14="http://schemas.microsoft.com/office/powerpoint/2010/main" val="15570763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charset="0"/>
        <a:cs typeface="+mn-cs"/>
      </a:defRPr>
    </a:lvl1pPr>
    <a:lvl2pPr marL="457200" algn="l" rtl="0" fontAlgn="base">
      <a:spcBef>
        <a:spcPct val="30000"/>
      </a:spcBef>
      <a:spcAft>
        <a:spcPct val="0"/>
      </a:spcAft>
      <a:defRPr sz="1200" kern="1200">
        <a:solidFill>
          <a:schemeClr val="tx1"/>
        </a:solidFill>
        <a:latin typeface="Arial" charset="0"/>
        <a:ea typeface="宋体" charset="0"/>
        <a:cs typeface="+mn-cs"/>
      </a:defRPr>
    </a:lvl2pPr>
    <a:lvl3pPr marL="914400" algn="l" rtl="0" fontAlgn="base">
      <a:spcBef>
        <a:spcPct val="30000"/>
      </a:spcBef>
      <a:spcAft>
        <a:spcPct val="0"/>
      </a:spcAft>
      <a:defRPr sz="1200" kern="1200">
        <a:solidFill>
          <a:schemeClr val="tx1"/>
        </a:solidFill>
        <a:latin typeface="Arial" charset="0"/>
        <a:ea typeface="宋体" charset="0"/>
        <a:cs typeface="+mn-cs"/>
      </a:defRPr>
    </a:lvl3pPr>
    <a:lvl4pPr marL="1371600" algn="l" rtl="0" fontAlgn="base">
      <a:spcBef>
        <a:spcPct val="30000"/>
      </a:spcBef>
      <a:spcAft>
        <a:spcPct val="0"/>
      </a:spcAft>
      <a:defRPr sz="1200" kern="1200">
        <a:solidFill>
          <a:schemeClr val="tx1"/>
        </a:solidFill>
        <a:latin typeface="Arial" charset="0"/>
        <a:ea typeface="宋体" charset="0"/>
        <a:cs typeface="+mn-cs"/>
      </a:defRPr>
    </a:lvl4pPr>
    <a:lvl5pPr marL="1828800" algn="l" rtl="0" fontAlgn="base">
      <a:spcBef>
        <a:spcPct val="30000"/>
      </a:spcBef>
      <a:spcAft>
        <a:spcPct val="0"/>
      </a:spcAft>
      <a:defRPr sz="1200" kern="1200">
        <a:solidFill>
          <a:schemeClr val="tx1"/>
        </a:solidFill>
        <a:latin typeface="Arial" charset="0"/>
        <a:ea typeface="宋体"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108" name="Freeform 12"/>
          <p:cNvSpPr>
            <a:spLocks/>
          </p:cNvSpPr>
          <p:nvPr/>
        </p:nvSpPr>
        <p:spPr bwMode="gray">
          <a:xfrm>
            <a:off x="-9525" y="2997200"/>
            <a:ext cx="2205038" cy="2663825"/>
          </a:xfrm>
          <a:custGeom>
            <a:avLst/>
            <a:gdLst>
              <a:gd name="T0" fmla="*/ 0 w 1406"/>
              <a:gd name="T1" fmla="*/ 1678 h 1678"/>
              <a:gd name="T2" fmla="*/ 0 w 1406"/>
              <a:gd name="T3" fmla="*/ 1134 h 1678"/>
              <a:gd name="T4" fmla="*/ 1406 w 1406"/>
              <a:gd name="T5" fmla="*/ 0 h 1678"/>
              <a:gd name="T6" fmla="*/ 1406 w 1406"/>
              <a:gd name="T7" fmla="*/ 91 h 1678"/>
              <a:gd name="T8" fmla="*/ 0 w 1406"/>
              <a:gd name="T9" fmla="*/ 1678 h 1678"/>
            </a:gdLst>
            <a:ahLst/>
            <a:cxnLst>
              <a:cxn ang="0">
                <a:pos x="T0" y="T1"/>
              </a:cxn>
              <a:cxn ang="0">
                <a:pos x="T2" y="T3"/>
              </a:cxn>
              <a:cxn ang="0">
                <a:pos x="T4" y="T5"/>
              </a:cxn>
              <a:cxn ang="0">
                <a:pos x="T6" y="T7"/>
              </a:cxn>
              <a:cxn ang="0">
                <a:pos x="T8" y="T9"/>
              </a:cxn>
            </a:cxnLst>
            <a:rect l="0" t="0" r="r" b="b"/>
            <a:pathLst>
              <a:path w="1406" h="1678">
                <a:moveTo>
                  <a:pt x="0" y="1678"/>
                </a:moveTo>
                <a:lnTo>
                  <a:pt x="0" y="1134"/>
                </a:lnTo>
                <a:lnTo>
                  <a:pt x="1406" y="0"/>
                </a:lnTo>
                <a:lnTo>
                  <a:pt x="1406" y="91"/>
                </a:lnTo>
                <a:lnTo>
                  <a:pt x="0" y="1678"/>
                </a:lnTo>
                <a:close/>
              </a:path>
            </a:pathLst>
          </a:custGeom>
          <a:solidFill>
            <a:srgbClr val="E0E0E0"/>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pic>
        <p:nvPicPr>
          <p:cNvPr id="4103" name="Picture 7"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447800" y="1782763"/>
            <a:ext cx="7359650" cy="1609725"/>
          </a:xfrm>
          <a:prstGeom prst="rect">
            <a:avLst/>
          </a:prstGeom>
          <a:noFill/>
          <a:extLst>
            <a:ext uri="{909E8E84-426E-40dd-AFC4-6F175D3DCCD1}">
              <a14:hiddenFill xmlns="" xmlns:a14="http://schemas.microsoft.com/office/drawing/2010/main">
                <a:solidFill>
                  <a:srgbClr val="FFFFFF"/>
                </a:solidFill>
              </a14:hiddenFill>
            </a:ext>
          </a:extLst>
        </p:spPr>
      </p:pic>
      <p:sp>
        <p:nvSpPr>
          <p:cNvPr id="4104" name="Freeform 8"/>
          <p:cNvSpPr>
            <a:spLocks/>
          </p:cNvSpPr>
          <p:nvPr/>
        </p:nvSpPr>
        <p:spPr bwMode="gray">
          <a:xfrm>
            <a:off x="568325" y="-9525"/>
            <a:ext cx="1784350" cy="6875463"/>
          </a:xfrm>
          <a:custGeom>
            <a:avLst/>
            <a:gdLst>
              <a:gd name="T0" fmla="*/ 0 w 1124"/>
              <a:gd name="T1" fmla="*/ 0 h 4343"/>
              <a:gd name="T2" fmla="*/ 490 w 1124"/>
              <a:gd name="T3" fmla="*/ 2 h 4343"/>
              <a:gd name="T4" fmla="*/ 1124 w 1124"/>
              <a:gd name="T5" fmla="*/ 1373 h 4343"/>
              <a:gd name="T6" fmla="*/ 1124 w 1124"/>
              <a:gd name="T7" fmla="*/ 2036 h 4343"/>
              <a:gd name="T8" fmla="*/ 889 w 1124"/>
              <a:gd name="T9" fmla="*/ 4343 h 4343"/>
              <a:gd name="T10" fmla="*/ 526 w 1124"/>
              <a:gd name="T11" fmla="*/ 4343 h 4343"/>
              <a:gd name="T12" fmla="*/ 1079 w 1124"/>
              <a:gd name="T13" fmla="*/ 2031 h 4343"/>
              <a:gd name="T14" fmla="*/ 1079 w 1124"/>
              <a:gd name="T15" fmla="*/ 1383 h 4343"/>
              <a:gd name="T16" fmla="*/ 0 w 1124"/>
              <a:gd name="T17" fmla="*/ 0 h 4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4" h="4343">
                <a:moveTo>
                  <a:pt x="0" y="0"/>
                </a:moveTo>
                <a:lnTo>
                  <a:pt x="490" y="2"/>
                </a:lnTo>
                <a:lnTo>
                  <a:pt x="1124" y="1373"/>
                </a:lnTo>
                <a:lnTo>
                  <a:pt x="1124" y="2036"/>
                </a:lnTo>
                <a:lnTo>
                  <a:pt x="889" y="4343"/>
                </a:lnTo>
                <a:lnTo>
                  <a:pt x="526" y="4343"/>
                </a:lnTo>
                <a:lnTo>
                  <a:pt x="1079" y="2031"/>
                </a:lnTo>
                <a:lnTo>
                  <a:pt x="1079" y="1383"/>
                </a:lnTo>
                <a:lnTo>
                  <a:pt x="0" y="0"/>
                </a:lnTo>
                <a:close/>
              </a:path>
            </a:pathLst>
          </a:custGeom>
          <a:solidFill>
            <a:schemeClr val="bg1"/>
          </a:solidFill>
          <a:ln>
            <a:noFill/>
          </a:ln>
          <a:effectLst/>
          <a:extLst>
            <a:ext uri="{91240B29-F687-4f45-9708-019B960494DF}">
              <a14:hiddenLine xmlns=""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endParaRPr lang="zh-CN" altLang="en-US"/>
          </a:p>
        </p:txBody>
      </p:sp>
      <p:sp>
        <p:nvSpPr>
          <p:cNvPr id="4105" name="Freeform 9"/>
          <p:cNvSpPr>
            <a:spLocks/>
          </p:cNvSpPr>
          <p:nvPr/>
        </p:nvSpPr>
        <p:spPr bwMode="gray">
          <a:xfrm>
            <a:off x="-12700" y="-9525"/>
            <a:ext cx="2392363" cy="6880225"/>
          </a:xfrm>
          <a:custGeom>
            <a:avLst/>
            <a:gdLst>
              <a:gd name="T0" fmla="*/ 181 w 1507"/>
              <a:gd name="T1" fmla="*/ 0 h 4334"/>
              <a:gd name="T2" fmla="*/ 1507 w 1507"/>
              <a:gd name="T3" fmla="*/ 1379 h 4334"/>
              <a:gd name="T4" fmla="*/ 1507 w 1507"/>
              <a:gd name="T5" fmla="*/ 2036 h 4334"/>
              <a:gd name="T6" fmla="*/ 727 w 1507"/>
              <a:gd name="T7" fmla="*/ 4334 h 4334"/>
              <a:gd name="T8" fmla="*/ 2 w 1507"/>
              <a:gd name="T9" fmla="*/ 4334 h 4334"/>
              <a:gd name="T10" fmla="*/ 2 w 1507"/>
              <a:gd name="T11" fmla="*/ 4162 h 4334"/>
              <a:gd name="T12" fmla="*/ 1441 w 1507"/>
              <a:gd name="T13" fmla="*/ 1936 h 4334"/>
              <a:gd name="T14" fmla="*/ 1441 w 1507"/>
              <a:gd name="T15" fmla="*/ 1447 h 4334"/>
              <a:gd name="T16" fmla="*/ 8 w 1507"/>
              <a:gd name="T17" fmla="*/ 434 h 4334"/>
              <a:gd name="T18" fmla="*/ 0 w 1507"/>
              <a:gd name="T19" fmla="*/ 6 h 4334"/>
              <a:gd name="T20" fmla="*/ 181 w 1507"/>
              <a:gd name="T21" fmla="*/ 0 h 4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7" h="4334">
                <a:moveTo>
                  <a:pt x="181" y="0"/>
                </a:moveTo>
                <a:lnTo>
                  <a:pt x="1507" y="1379"/>
                </a:lnTo>
                <a:lnTo>
                  <a:pt x="1507" y="2036"/>
                </a:lnTo>
                <a:lnTo>
                  <a:pt x="727" y="4334"/>
                </a:lnTo>
                <a:lnTo>
                  <a:pt x="2" y="4334"/>
                </a:lnTo>
                <a:lnTo>
                  <a:pt x="2" y="4162"/>
                </a:lnTo>
                <a:lnTo>
                  <a:pt x="1441" y="1936"/>
                </a:lnTo>
                <a:lnTo>
                  <a:pt x="1441" y="1447"/>
                </a:lnTo>
                <a:lnTo>
                  <a:pt x="8" y="434"/>
                </a:lnTo>
                <a:lnTo>
                  <a:pt x="0" y="6"/>
                </a:lnTo>
                <a:lnTo>
                  <a:pt x="181" y="0"/>
                </a:lnTo>
                <a:close/>
              </a:path>
            </a:pathLst>
          </a:custGeom>
          <a:solidFill>
            <a:schemeClr val="accent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6" name="Freeform 10"/>
          <p:cNvSpPr>
            <a:spLocks/>
          </p:cNvSpPr>
          <p:nvPr/>
        </p:nvSpPr>
        <p:spPr bwMode="gray">
          <a:xfrm>
            <a:off x="2557463" y="0"/>
            <a:ext cx="3022600" cy="6858000"/>
          </a:xfrm>
          <a:custGeom>
            <a:avLst/>
            <a:gdLst>
              <a:gd name="T0" fmla="*/ 1904 w 1904"/>
              <a:gd name="T1" fmla="*/ 0 h 4354"/>
              <a:gd name="T2" fmla="*/ 1178 w 1904"/>
              <a:gd name="T3" fmla="*/ 0 h 4354"/>
              <a:gd name="T4" fmla="*/ 0 w 1904"/>
              <a:gd name="T5" fmla="*/ 1342 h 4354"/>
              <a:gd name="T6" fmla="*/ 0 w 1904"/>
              <a:gd name="T7" fmla="*/ 1950 h 4354"/>
              <a:gd name="T8" fmla="*/ 498 w 1904"/>
              <a:gd name="T9" fmla="*/ 4354 h 4354"/>
              <a:gd name="T10" fmla="*/ 1088 w 1904"/>
              <a:gd name="T11" fmla="*/ 4354 h 4354"/>
              <a:gd name="T12" fmla="*/ 44 w 1904"/>
              <a:gd name="T13" fmla="*/ 1985 h 4354"/>
              <a:gd name="T14" fmla="*/ 44 w 1904"/>
              <a:gd name="T15" fmla="*/ 1361 h 4354"/>
              <a:gd name="T16" fmla="*/ 1904 w 1904"/>
              <a:gd name="T17"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4" h="4354">
                <a:moveTo>
                  <a:pt x="1904" y="0"/>
                </a:moveTo>
                <a:lnTo>
                  <a:pt x="1178" y="0"/>
                </a:lnTo>
                <a:lnTo>
                  <a:pt x="0" y="1342"/>
                </a:lnTo>
                <a:lnTo>
                  <a:pt x="0" y="1950"/>
                </a:lnTo>
                <a:lnTo>
                  <a:pt x="498" y="4354"/>
                </a:lnTo>
                <a:lnTo>
                  <a:pt x="1088" y="4354"/>
                </a:lnTo>
                <a:lnTo>
                  <a:pt x="44" y="1985"/>
                </a:lnTo>
                <a:lnTo>
                  <a:pt x="44" y="1361"/>
                </a:lnTo>
                <a:lnTo>
                  <a:pt x="1904" y="0"/>
                </a:lnTo>
                <a:close/>
              </a:path>
            </a:pathLst>
          </a:custGeom>
          <a:solidFill>
            <a:srgbClr val="D3D3D3"/>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7" name="Freeform 11"/>
          <p:cNvSpPr>
            <a:spLocks/>
          </p:cNvSpPr>
          <p:nvPr/>
        </p:nvSpPr>
        <p:spPr bwMode="gray">
          <a:xfrm>
            <a:off x="2959100" y="-14288"/>
            <a:ext cx="2711450" cy="1887538"/>
          </a:xfrm>
          <a:custGeom>
            <a:avLst/>
            <a:gdLst>
              <a:gd name="T0" fmla="*/ 1708 w 1708"/>
              <a:gd name="T1" fmla="*/ 1 h 1189"/>
              <a:gd name="T2" fmla="*/ 1379 w 1708"/>
              <a:gd name="T3" fmla="*/ 0 h 1189"/>
              <a:gd name="T4" fmla="*/ 0 w 1708"/>
              <a:gd name="T5" fmla="*/ 1189 h 1189"/>
              <a:gd name="T6" fmla="*/ 1708 w 1708"/>
              <a:gd name="T7" fmla="*/ 1 h 1189"/>
            </a:gdLst>
            <a:ahLst/>
            <a:cxnLst>
              <a:cxn ang="0">
                <a:pos x="T0" y="T1"/>
              </a:cxn>
              <a:cxn ang="0">
                <a:pos x="T2" y="T3"/>
              </a:cxn>
              <a:cxn ang="0">
                <a:pos x="T4" y="T5"/>
              </a:cxn>
              <a:cxn ang="0">
                <a:pos x="T6" y="T7"/>
              </a:cxn>
            </a:cxnLst>
            <a:rect l="0" t="0" r="r" b="b"/>
            <a:pathLst>
              <a:path w="1708" h="1189">
                <a:moveTo>
                  <a:pt x="1708" y="1"/>
                </a:moveTo>
                <a:lnTo>
                  <a:pt x="1379" y="0"/>
                </a:lnTo>
                <a:lnTo>
                  <a:pt x="0" y="1189"/>
                </a:lnTo>
                <a:lnTo>
                  <a:pt x="1708" y="1"/>
                </a:lnTo>
                <a:close/>
              </a:path>
            </a:pathLst>
          </a:custGeom>
          <a:solidFill>
            <a:srgbClr val="FFFFFF">
              <a:alpha val="50000"/>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9" name="Freeform 13"/>
          <p:cNvSpPr>
            <a:spLocks/>
          </p:cNvSpPr>
          <p:nvPr/>
        </p:nvSpPr>
        <p:spPr bwMode="gray">
          <a:xfrm>
            <a:off x="2498725" y="-9525"/>
            <a:ext cx="6105525" cy="6867525"/>
          </a:xfrm>
          <a:custGeom>
            <a:avLst/>
            <a:gdLst>
              <a:gd name="T0" fmla="*/ 3665 w 3846"/>
              <a:gd name="T1" fmla="*/ 0 h 4354"/>
              <a:gd name="T2" fmla="*/ 2122 w 3846"/>
              <a:gd name="T3" fmla="*/ 0 h 4354"/>
              <a:gd name="T4" fmla="*/ 0 w 3846"/>
              <a:gd name="T5" fmla="*/ 1339 h 4354"/>
              <a:gd name="T6" fmla="*/ 0 w 3846"/>
              <a:gd name="T7" fmla="*/ 1950 h 4354"/>
              <a:gd name="T8" fmla="*/ 1215 w 3846"/>
              <a:gd name="T9" fmla="*/ 4354 h 4354"/>
              <a:gd name="T10" fmla="*/ 1941 w 3846"/>
              <a:gd name="T11" fmla="*/ 4354 h 4354"/>
              <a:gd name="T12" fmla="*/ 72 w 3846"/>
              <a:gd name="T13" fmla="*/ 1877 h 4354"/>
              <a:gd name="T14" fmla="*/ 72 w 3846"/>
              <a:gd name="T15" fmla="*/ 1361 h 4354"/>
              <a:gd name="T16" fmla="*/ 3846 w 3846"/>
              <a:gd name="T17" fmla="*/ 0 h 4354"/>
              <a:gd name="T18" fmla="*/ 2122 w 3846"/>
              <a:gd name="T19"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6" h="4354">
                <a:moveTo>
                  <a:pt x="3665" y="0"/>
                </a:moveTo>
                <a:lnTo>
                  <a:pt x="2122" y="0"/>
                </a:lnTo>
                <a:lnTo>
                  <a:pt x="0" y="1339"/>
                </a:lnTo>
                <a:lnTo>
                  <a:pt x="0" y="1950"/>
                </a:lnTo>
                <a:lnTo>
                  <a:pt x="1215" y="4354"/>
                </a:lnTo>
                <a:lnTo>
                  <a:pt x="1941" y="4354"/>
                </a:lnTo>
                <a:lnTo>
                  <a:pt x="72" y="1877"/>
                </a:lnTo>
                <a:lnTo>
                  <a:pt x="72" y="1361"/>
                </a:lnTo>
                <a:lnTo>
                  <a:pt x="3846" y="0"/>
                </a:lnTo>
                <a:lnTo>
                  <a:pt x="2122" y="0"/>
                </a:lnTo>
              </a:path>
            </a:pathLst>
          </a:custGeom>
          <a:solidFill>
            <a:schemeClr va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0" name="Freeform 14"/>
          <p:cNvSpPr>
            <a:spLocks/>
          </p:cNvSpPr>
          <p:nvPr/>
        </p:nvSpPr>
        <p:spPr bwMode="gray">
          <a:xfrm>
            <a:off x="-9525" y="185738"/>
            <a:ext cx="2246313" cy="5984875"/>
          </a:xfrm>
          <a:custGeom>
            <a:avLst/>
            <a:gdLst>
              <a:gd name="T0" fmla="*/ 0 w 1415"/>
              <a:gd name="T1" fmla="*/ 0 h 3770"/>
              <a:gd name="T2" fmla="*/ 1415 w 1415"/>
              <a:gd name="T3" fmla="*/ 1197 h 3770"/>
              <a:gd name="T4" fmla="*/ 1415 w 1415"/>
              <a:gd name="T5" fmla="*/ 1862 h 3770"/>
              <a:gd name="T6" fmla="*/ 0 w 1415"/>
              <a:gd name="T7" fmla="*/ 3770 h 3770"/>
              <a:gd name="T8" fmla="*/ 0 w 1415"/>
              <a:gd name="T9" fmla="*/ 3272 h 3770"/>
              <a:gd name="T10" fmla="*/ 1376 w 1415"/>
              <a:gd name="T11" fmla="*/ 1801 h 3770"/>
              <a:gd name="T12" fmla="*/ 1376 w 1415"/>
              <a:gd name="T13" fmla="*/ 1272 h 3770"/>
              <a:gd name="T14" fmla="*/ 6 w 1415"/>
              <a:gd name="T15" fmla="*/ 962 h 3770"/>
              <a:gd name="T16" fmla="*/ 0 w 1415"/>
              <a:gd name="T17" fmla="*/ 0 h 3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5" h="3770">
                <a:moveTo>
                  <a:pt x="0" y="0"/>
                </a:moveTo>
                <a:lnTo>
                  <a:pt x="1415" y="1197"/>
                </a:lnTo>
                <a:lnTo>
                  <a:pt x="1415" y="1862"/>
                </a:lnTo>
                <a:lnTo>
                  <a:pt x="0" y="3770"/>
                </a:lnTo>
                <a:lnTo>
                  <a:pt x="0" y="3272"/>
                </a:lnTo>
                <a:lnTo>
                  <a:pt x="1376" y="1801"/>
                </a:lnTo>
                <a:lnTo>
                  <a:pt x="1376" y="1272"/>
                </a:lnTo>
                <a:lnTo>
                  <a:pt x="6" y="962"/>
                </a:lnTo>
                <a:lnTo>
                  <a:pt x="0" y="0"/>
                </a:lnTo>
                <a:close/>
              </a:path>
            </a:pathLst>
          </a:custGeom>
          <a:solidFill>
            <a:schemeClr val="accent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1" name="Freeform 15"/>
          <p:cNvSpPr>
            <a:spLocks/>
          </p:cNvSpPr>
          <p:nvPr/>
        </p:nvSpPr>
        <p:spPr bwMode="gray">
          <a:xfrm>
            <a:off x="2608263" y="642938"/>
            <a:ext cx="6540500" cy="6215062"/>
          </a:xfrm>
          <a:custGeom>
            <a:avLst/>
            <a:gdLst>
              <a:gd name="T0" fmla="*/ 4115 w 4120"/>
              <a:gd name="T1" fmla="*/ 0 h 3915"/>
              <a:gd name="T2" fmla="*/ 4120 w 4120"/>
              <a:gd name="T3" fmla="*/ 500 h 3915"/>
              <a:gd name="T4" fmla="*/ 61 w 4120"/>
              <a:gd name="T5" fmla="*/ 1059 h 3915"/>
              <a:gd name="T6" fmla="*/ 61 w 4120"/>
              <a:gd name="T7" fmla="*/ 1466 h 3915"/>
              <a:gd name="T8" fmla="*/ 2419 w 4120"/>
              <a:gd name="T9" fmla="*/ 3915 h 3915"/>
              <a:gd name="T10" fmla="*/ 1830 w 4120"/>
              <a:gd name="T11" fmla="*/ 3915 h 3915"/>
              <a:gd name="T12" fmla="*/ 0 w 4120"/>
              <a:gd name="T13" fmla="*/ 1449 h 3915"/>
              <a:gd name="T14" fmla="*/ 0 w 4120"/>
              <a:gd name="T15" fmla="*/ 967 h 3915"/>
              <a:gd name="T16" fmla="*/ 4115 w 4120"/>
              <a:gd name="T17" fmla="*/ 0 h 3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0" h="3915">
                <a:moveTo>
                  <a:pt x="4115" y="0"/>
                </a:moveTo>
                <a:lnTo>
                  <a:pt x="4120" y="500"/>
                </a:lnTo>
                <a:lnTo>
                  <a:pt x="61" y="1059"/>
                </a:lnTo>
                <a:lnTo>
                  <a:pt x="61" y="1466"/>
                </a:lnTo>
                <a:lnTo>
                  <a:pt x="2419" y="3915"/>
                </a:lnTo>
                <a:lnTo>
                  <a:pt x="1830" y="3915"/>
                </a:lnTo>
                <a:lnTo>
                  <a:pt x="0" y="1449"/>
                </a:lnTo>
                <a:lnTo>
                  <a:pt x="0" y="967"/>
                </a:lnTo>
                <a:lnTo>
                  <a:pt x="4115" y="0"/>
                </a:lnTo>
                <a:close/>
              </a:path>
            </a:pathLst>
          </a:custGeom>
          <a:solidFill>
            <a:schemeClr val="tx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2" name="Freeform 16"/>
          <p:cNvSpPr>
            <a:spLocks/>
          </p:cNvSpPr>
          <p:nvPr/>
        </p:nvSpPr>
        <p:spPr bwMode="gray">
          <a:xfrm>
            <a:off x="2586038" y="-17463"/>
            <a:ext cx="6557962" cy="6875463"/>
          </a:xfrm>
          <a:custGeom>
            <a:avLst/>
            <a:gdLst>
              <a:gd name="T0" fmla="*/ 4131 w 4131"/>
              <a:gd name="T1" fmla="*/ 0 h 4348"/>
              <a:gd name="T2" fmla="*/ 4126 w 4131"/>
              <a:gd name="T3" fmla="*/ 494 h 4348"/>
              <a:gd name="T4" fmla="*/ 55 w 4131"/>
              <a:gd name="T5" fmla="*/ 1404 h 4348"/>
              <a:gd name="T6" fmla="*/ 55 w 4131"/>
              <a:gd name="T7" fmla="*/ 1853 h 4348"/>
              <a:gd name="T8" fmla="*/ 3156 w 4131"/>
              <a:gd name="T9" fmla="*/ 4348 h 4348"/>
              <a:gd name="T10" fmla="*/ 2067 w 4131"/>
              <a:gd name="T11" fmla="*/ 4348 h 4348"/>
              <a:gd name="T12" fmla="*/ 0 w 4131"/>
              <a:gd name="T13" fmla="*/ 1882 h 4348"/>
              <a:gd name="T14" fmla="*/ 0 w 4131"/>
              <a:gd name="T15" fmla="*/ 1355 h 4348"/>
              <a:gd name="T16" fmla="*/ 3615 w 4131"/>
              <a:gd name="T17" fmla="*/ 0 h 4348"/>
              <a:gd name="T18" fmla="*/ 4131 w 4131"/>
              <a:gd name="T19" fmla="*/ 0 h 4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1" h="4348">
                <a:moveTo>
                  <a:pt x="4131" y="0"/>
                </a:moveTo>
                <a:lnTo>
                  <a:pt x="4126" y="494"/>
                </a:lnTo>
                <a:lnTo>
                  <a:pt x="55" y="1404"/>
                </a:lnTo>
                <a:lnTo>
                  <a:pt x="55" y="1853"/>
                </a:lnTo>
                <a:lnTo>
                  <a:pt x="3156" y="4348"/>
                </a:lnTo>
                <a:lnTo>
                  <a:pt x="2067" y="4348"/>
                </a:lnTo>
                <a:lnTo>
                  <a:pt x="0" y="1882"/>
                </a:lnTo>
                <a:lnTo>
                  <a:pt x="0" y="1355"/>
                </a:lnTo>
                <a:lnTo>
                  <a:pt x="3615" y="0"/>
                </a:lnTo>
                <a:lnTo>
                  <a:pt x="4131" y="0"/>
                </a:lnTo>
                <a:close/>
              </a:path>
            </a:pathLst>
          </a:custGeom>
          <a:solidFill>
            <a:srgbClr val="FFFF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3" name="Freeform 17"/>
          <p:cNvSpPr>
            <a:spLocks/>
          </p:cNvSpPr>
          <p:nvPr/>
        </p:nvSpPr>
        <p:spPr bwMode="gray">
          <a:xfrm>
            <a:off x="2771775" y="-26988"/>
            <a:ext cx="5761038" cy="2087563"/>
          </a:xfrm>
          <a:custGeom>
            <a:avLst/>
            <a:gdLst>
              <a:gd name="T0" fmla="*/ 0 w 3629"/>
              <a:gd name="T1" fmla="*/ 1315 h 1315"/>
              <a:gd name="T2" fmla="*/ 2858 w 3629"/>
              <a:gd name="T3" fmla="*/ 0 h 1315"/>
              <a:gd name="T4" fmla="*/ 3629 w 3629"/>
              <a:gd name="T5" fmla="*/ 0 h 1315"/>
              <a:gd name="T6" fmla="*/ 0 w 3629"/>
              <a:gd name="T7" fmla="*/ 1315 h 1315"/>
            </a:gdLst>
            <a:ahLst/>
            <a:cxnLst>
              <a:cxn ang="0">
                <a:pos x="T0" y="T1"/>
              </a:cxn>
              <a:cxn ang="0">
                <a:pos x="T2" y="T3"/>
              </a:cxn>
              <a:cxn ang="0">
                <a:pos x="T4" y="T5"/>
              </a:cxn>
              <a:cxn ang="0">
                <a:pos x="T6" y="T7"/>
              </a:cxn>
            </a:cxnLst>
            <a:rect l="0" t="0" r="r" b="b"/>
            <a:pathLst>
              <a:path w="3629" h="1315">
                <a:moveTo>
                  <a:pt x="0" y="1315"/>
                </a:moveTo>
                <a:lnTo>
                  <a:pt x="2858" y="0"/>
                </a:lnTo>
                <a:lnTo>
                  <a:pt x="3629" y="0"/>
                </a:lnTo>
                <a:lnTo>
                  <a:pt x="0" y="1315"/>
                </a:lnTo>
                <a:close/>
              </a:path>
            </a:pathLst>
          </a:custGeom>
          <a:solidFill>
            <a:srgbClr val="FFFFFF">
              <a:alpha val="50000"/>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4" name="Freeform 18"/>
          <p:cNvSpPr>
            <a:spLocks/>
          </p:cNvSpPr>
          <p:nvPr/>
        </p:nvSpPr>
        <p:spPr bwMode="gray">
          <a:xfrm>
            <a:off x="2555875" y="2924175"/>
            <a:ext cx="3384550" cy="3944938"/>
          </a:xfrm>
          <a:custGeom>
            <a:avLst/>
            <a:gdLst>
              <a:gd name="T0" fmla="*/ 0 w 2132"/>
              <a:gd name="T1" fmla="*/ 0 h 2495"/>
              <a:gd name="T2" fmla="*/ 2132 w 2132"/>
              <a:gd name="T3" fmla="*/ 2495 h 2495"/>
              <a:gd name="T4" fmla="*/ 1814 w 2132"/>
              <a:gd name="T5" fmla="*/ 2495 h 2495"/>
              <a:gd name="T6" fmla="*/ 0 w 2132"/>
              <a:gd name="T7" fmla="*/ 0 h 2495"/>
            </a:gdLst>
            <a:ahLst/>
            <a:cxnLst>
              <a:cxn ang="0">
                <a:pos x="T0" y="T1"/>
              </a:cxn>
              <a:cxn ang="0">
                <a:pos x="T2" y="T3"/>
              </a:cxn>
              <a:cxn ang="0">
                <a:pos x="T4" y="T5"/>
              </a:cxn>
              <a:cxn ang="0">
                <a:pos x="T6" y="T7"/>
              </a:cxn>
            </a:cxnLst>
            <a:rect l="0" t="0" r="r" b="b"/>
            <a:pathLst>
              <a:path w="2132" h="2495">
                <a:moveTo>
                  <a:pt x="0" y="0"/>
                </a:moveTo>
                <a:lnTo>
                  <a:pt x="2132" y="2495"/>
                </a:lnTo>
                <a:lnTo>
                  <a:pt x="1814" y="2495"/>
                </a:lnTo>
                <a:lnTo>
                  <a:pt x="0" y="0"/>
                </a:lnTo>
                <a:close/>
              </a:path>
            </a:pathLst>
          </a:custGeom>
          <a:solidFill>
            <a:srgbClr val="FFFFFF">
              <a:alpha val="35001"/>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0" name="Freeform 24"/>
          <p:cNvSpPr>
            <a:spLocks/>
          </p:cNvSpPr>
          <p:nvPr/>
        </p:nvSpPr>
        <p:spPr bwMode="gray">
          <a:xfrm>
            <a:off x="-19050" y="180975"/>
            <a:ext cx="2262188" cy="1914525"/>
          </a:xfrm>
          <a:custGeom>
            <a:avLst/>
            <a:gdLst>
              <a:gd name="T0" fmla="*/ 1425 w 1425"/>
              <a:gd name="T1" fmla="*/ 1206 h 1206"/>
              <a:gd name="T2" fmla="*/ 0 w 1425"/>
              <a:gd name="T3" fmla="*/ 0 h 1206"/>
              <a:gd name="T4" fmla="*/ 0 w 1425"/>
              <a:gd name="T5" fmla="*/ 186 h 1206"/>
              <a:gd name="T6" fmla="*/ 1425 w 1425"/>
              <a:gd name="T7" fmla="*/ 1206 h 1206"/>
            </a:gdLst>
            <a:ahLst/>
            <a:cxnLst>
              <a:cxn ang="0">
                <a:pos x="T0" y="T1"/>
              </a:cxn>
              <a:cxn ang="0">
                <a:pos x="T2" y="T3"/>
              </a:cxn>
              <a:cxn ang="0">
                <a:pos x="T4" y="T5"/>
              </a:cxn>
              <a:cxn ang="0">
                <a:pos x="T6" y="T7"/>
              </a:cxn>
            </a:cxnLst>
            <a:rect l="0" t="0" r="r" b="b"/>
            <a:pathLst>
              <a:path w="1425" h="1206">
                <a:moveTo>
                  <a:pt x="1425" y="1206"/>
                </a:moveTo>
                <a:lnTo>
                  <a:pt x="0" y="0"/>
                </a:lnTo>
                <a:lnTo>
                  <a:pt x="0" y="186"/>
                </a:lnTo>
                <a:lnTo>
                  <a:pt x="1425" y="1206"/>
                </a:lnTo>
                <a:close/>
              </a:path>
            </a:pathLst>
          </a:custGeom>
          <a:solidFill>
            <a:srgbClr val="333333">
              <a:alpha val="39999"/>
            </a:srgb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1" name="Freeform 25"/>
          <p:cNvSpPr>
            <a:spLocks/>
          </p:cNvSpPr>
          <p:nvPr/>
        </p:nvSpPr>
        <p:spPr bwMode="gray">
          <a:xfrm>
            <a:off x="-12700" y="3105150"/>
            <a:ext cx="2327275" cy="3762375"/>
          </a:xfrm>
          <a:custGeom>
            <a:avLst/>
            <a:gdLst>
              <a:gd name="T0" fmla="*/ 0 w 1466"/>
              <a:gd name="T1" fmla="*/ 2248 h 2370"/>
              <a:gd name="T2" fmla="*/ 1466 w 1466"/>
              <a:gd name="T3" fmla="*/ 0 h 2370"/>
              <a:gd name="T4" fmla="*/ 194 w 1466"/>
              <a:gd name="T5" fmla="*/ 2370 h 2370"/>
              <a:gd name="T6" fmla="*/ 4 w 1466"/>
              <a:gd name="T7" fmla="*/ 2364 h 2370"/>
              <a:gd name="T8" fmla="*/ 0 w 1466"/>
              <a:gd name="T9" fmla="*/ 2248 h 2370"/>
            </a:gdLst>
            <a:ahLst/>
            <a:cxnLst>
              <a:cxn ang="0">
                <a:pos x="T0" y="T1"/>
              </a:cxn>
              <a:cxn ang="0">
                <a:pos x="T2" y="T3"/>
              </a:cxn>
              <a:cxn ang="0">
                <a:pos x="T4" y="T5"/>
              </a:cxn>
              <a:cxn ang="0">
                <a:pos x="T6" y="T7"/>
              </a:cxn>
              <a:cxn ang="0">
                <a:pos x="T8" y="T9"/>
              </a:cxn>
            </a:cxnLst>
            <a:rect l="0" t="0" r="r" b="b"/>
            <a:pathLst>
              <a:path w="1466" h="2370">
                <a:moveTo>
                  <a:pt x="0" y="2248"/>
                </a:moveTo>
                <a:lnTo>
                  <a:pt x="1466" y="0"/>
                </a:lnTo>
                <a:lnTo>
                  <a:pt x="194" y="2370"/>
                </a:lnTo>
                <a:lnTo>
                  <a:pt x="4" y="2364"/>
                </a:lnTo>
                <a:lnTo>
                  <a:pt x="0" y="2248"/>
                </a:lnTo>
                <a:close/>
              </a:path>
            </a:pathLst>
          </a:custGeom>
          <a:solidFill>
            <a:schemeClr val="fo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2" name="Freeform 26"/>
          <p:cNvSpPr>
            <a:spLocks/>
          </p:cNvSpPr>
          <p:nvPr/>
        </p:nvSpPr>
        <p:spPr bwMode="gray">
          <a:xfrm>
            <a:off x="-9525" y="1403350"/>
            <a:ext cx="2317750" cy="5265738"/>
          </a:xfrm>
          <a:custGeom>
            <a:avLst/>
            <a:gdLst>
              <a:gd name="T0" fmla="*/ 6 w 1460"/>
              <a:gd name="T1" fmla="*/ 0 h 3317"/>
              <a:gd name="T2" fmla="*/ 6 w 1460"/>
              <a:gd name="T3" fmla="*/ 643 h 3317"/>
              <a:gd name="T4" fmla="*/ 1410 w 1460"/>
              <a:gd name="T5" fmla="*/ 564 h 3317"/>
              <a:gd name="T6" fmla="*/ 1410 w 1460"/>
              <a:gd name="T7" fmla="*/ 1049 h 3317"/>
              <a:gd name="T8" fmla="*/ 0 w 1460"/>
              <a:gd name="T9" fmla="*/ 2852 h 3317"/>
              <a:gd name="T10" fmla="*/ 0 w 1460"/>
              <a:gd name="T11" fmla="*/ 3317 h 3317"/>
              <a:gd name="T12" fmla="*/ 1460 w 1460"/>
              <a:gd name="T13" fmla="*/ 1062 h 3317"/>
              <a:gd name="T14" fmla="*/ 1460 w 1460"/>
              <a:gd name="T15" fmla="*/ 505 h 3317"/>
              <a:gd name="T16" fmla="*/ 6 w 1460"/>
              <a:gd name="T17" fmla="*/ 0 h 3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 h="3317">
                <a:moveTo>
                  <a:pt x="6" y="0"/>
                </a:moveTo>
                <a:lnTo>
                  <a:pt x="6" y="643"/>
                </a:lnTo>
                <a:lnTo>
                  <a:pt x="1410" y="564"/>
                </a:lnTo>
                <a:lnTo>
                  <a:pt x="1410" y="1049"/>
                </a:lnTo>
                <a:lnTo>
                  <a:pt x="0" y="2852"/>
                </a:lnTo>
                <a:lnTo>
                  <a:pt x="0" y="3317"/>
                </a:lnTo>
                <a:lnTo>
                  <a:pt x="1460" y="1062"/>
                </a:lnTo>
                <a:lnTo>
                  <a:pt x="1460" y="505"/>
                </a:lnTo>
                <a:lnTo>
                  <a:pt x="6" y="0"/>
                </a:lnTo>
                <a:close/>
              </a:path>
            </a:pathLst>
          </a:custGeom>
          <a:solidFill>
            <a:srgbClr val="FFFF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4132" name="Group 36"/>
          <p:cNvGrpSpPr>
            <a:grpSpLocks/>
          </p:cNvGrpSpPr>
          <p:nvPr/>
        </p:nvGrpSpPr>
        <p:grpSpPr bwMode="auto">
          <a:xfrm>
            <a:off x="0" y="-19050"/>
            <a:ext cx="9153525" cy="6886575"/>
            <a:chOff x="0" y="0"/>
            <a:chExt cx="5760" cy="4326"/>
          </a:xfrm>
        </p:grpSpPr>
        <p:pic>
          <p:nvPicPr>
            <p:cNvPr id="4131" name="Picture 35" descr="11"/>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gray">
            <a:xfrm>
              <a:off x="0" y="0"/>
              <a:ext cx="5760" cy="4326"/>
            </a:xfrm>
            <a:prstGeom prst="rect">
              <a:avLst/>
            </a:prstGeom>
            <a:noFill/>
            <a:extLst>
              <a:ext uri="{909E8E84-426E-40dd-AFC4-6F175D3DCCD1}">
                <a14:hiddenFill xmlns="" xmlns:a14="http://schemas.microsoft.com/office/drawing/2010/main">
                  <a:solidFill>
                    <a:srgbClr val="FFFFFF"/>
                  </a:solidFill>
                </a14:hiddenFill>
              </a:ext>
            </a:extLst>
          </p:spPr>
        </p:pic>
        <p:sp>
          <p:nvSpPr>
            <p:cNvPr id="4123" name="Rectangle 27"/>
            <p:cNvSpPr>
              <a:spLocks noChangeArrowheads="1"/>
            </p:cNvSpPr>
            <p:nvPr userDrawn="1"/>
          </p:nvSpPr>
          <p:spPr bwMode="gray">
            <a:xfrm>
              <a:off x="212" y="462"/>
              <a:ext cx="5334" cy="34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pic>
        <p:nvPicPr>
          <p:cNvPr id="4115" name="Picture 19" descr="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gray">
          <a:xfrm>
            <a:off x="4141788" y="4041775"/>
            <a:ext cx="415925" cy="415925"/>
          </a:xfrm>
          <a:prstGeom prst="rect">
            <a:avLst/>
          </a:prstGeom>
          <a:noFill/>
          <a:extLst>
            <a:ext uri="{909E8E84-426E-40dd-AFC4-6F175D3DCCD1}">
              <a14:hiddenFill xmlns="" xmlns:a14="http://schemas.microsoft.com/office/drawing/2010/main">
                <a:solidFill>
                  <a:srgbClr val="FFFFFF"/>
                </a:solidFill>
              </a14:hiddenFill>
            </a:ext>
          </a:extLst>
        </p:spPr>
      </p:pic>
      <p:sp>
        <p:nvSpPr>
          <p:cNvPr id="4100" name="Rectangle 4"/>
          <p:cNvSpPr>
            <a:spLocks noGrp="1" noChangeArrowheads="1"/>
          </p:cNvSpPr>
          <p:nvPr>
            <p:ph type="dt" sz="half" idx="2"/>
          </p:nvPr>
        </p:nvSpPr>
        <p:spPr>
          <a:xfrm>
            <a:off x="457200" y="6245225"/>
            <a:ext cx="2133600" cy="476250"/>
          </a:xfrm>
        </p:spPr>
        <p:txBody>
          <a:bodyPr/>
          <a:lstStyle>
            <a:lvl1pPr>
              <a:defRPr/>
            </a:lvl1pPr>
          </a:lstStyle>
          <a:p>
            <a:endParaRPr lang="en-US" altLang="zh-CN"/>
          </a:p>
        </p:txBody>
      </p:sp>
      <p:sp>
        <p:nvSpPr>
          <p:cNvPr id="4098" name="Rectangle 2"/>
          <p:cNvSpPr>
            <a:spLocks noGrp="1" noChangeArrowheads="1"/>
          </p:cNvSpPr>
          <p:nvPr>
            <p:ph type="ctrTitle"/>
          </p:nvPr>
        </p:nvSpPr>
        <p:spPr>
          <a:xfrm>
            <a:off x="985838" y="3787775"/>
            <a:ext cx="7772400" cy="885825"/>
          </a:xfrm>
        </p:spPr>
        <p:txBody>
          <a:bodyPr/>
          <a:lstStyle>
            <a:lvl1pPr algn="r">
              <a:defRPr/>
            </a:lvl1pPr>
          </a:lstStyle>
          <a:p>
            <a:pPr lvl="0"/>
            <a:r>
              <a:rPr lang="zh-CN" altLang="en-US" noProof="0" smtClean="0"/>
              <a:t>单击此处编辑母版标题样式</a:t>
            </a:r>
            <a:endParaRPr lang="en-US" altLang="zh-CN" noProof="0" smtClean="0"/>
          </a:p>
        </p:txBody>
      </p:sp>
      <p:sp>
        <p:nvSpPr>
          <p:cNvPr id="4099" name="Rectangle 3"/>
          <p:cNvSpPr>
            <a:spLocks noGrp="1" noChangeArrowheads="1"/>
          </p:cNvSpPr>
          <p:nvPr>
            <p:ph type="subTitle" idx="1"/>
          </p:nvPr>
        </p:nvSpPr>
        <p:spPr>
          <a:xfrm>
            <a:off x="4629150" y="3505200"/>
            <a:ext cx="4129088" cy="457200"/>
          </a:xfrm>
        </p:spPr>
        <p:txBody>
          <a:bodyPr/>
          <a:lstStyle>
            <a:lvl1pPr marL="0" indent="0" algn="dist">
              <a:buFontTx/>
              <a:buNone/>
              <a:defRPr sz="2000" b="1">
                <a:solidFill>
                  <a:srgbClr val="777777"/>
                </a:solidFill>
              </a:defRPr>
            </a:lvl1pPr>
          </a:lstStyle>
          <a:p>
            <a:pPr lvl="0"/>
            <a:r>
              <a:rPr lang="zh-CN" altLang="en-US" noProof="0" smtClean="0"/>
              <a:t>单击此处编辑母版副标题样式</a:t>
            </a:r>
            <a:endParaRPr lang="en-US" altLang="zh-CN" noProof="0" smtClean="0"/>
          </a:p>
        </p:txBody>
      </p:sp>
      <p:sp>
        <p:nvSpPr>
          <p:cNvPr id="4101" name="Rectangle 5"/>
          <p:cNvSpPr>
            <a:spLocks noGrp="1" noChangeArrowheads="1"/>
          </p:cNvSpPr>
          <p:nvPr>
            <p:ph type="ftr" sz="quarter" idx="3"/>
          </p:nvPr>
        </p:nvSpPr>
        <p:spPr>
          <a:xfrm>
            <a:off x="3124200" y="6245225"/>
            <a:ext cx="2895600" cy="476250"/>
          </a:xfrm>
        </p:spPr>
        <p:txBody>
          <a:bodyPr/>
          <a:lstStyle>
            <a:lvl1pPr>
              <a:defRPr/>
            </a:lvl1pPr>
          </a:lstStyle>
          <a:p>
            <a:endParaRPr lang="en-US" altLang="zh-CN"/>
          </a:p>
        </p:txBody>
      </p:sp>
      <p:sp>
        <p:nvSpPr>
          <p:cNvPr id="4102" name="Rectangle 6"/>
          <p:cNvSpPr>
            <a:spLocks noGrp="1" noChangeArrowheads="1"/>
          </p:cNvSpPr>
          <p:nvPr>
            <p:ph type="sldNum" sz="quarter" idx="4"/>
          </p:nvPr>
        </p:nvSpPr>
        <p:spPr>
          <a:xfrm>
            <a:off x="6553200" y="6245225"/>
            <a:ext cx="2133600" cy="476250"/>
          </a:xfrm>
        </p:spPr>
        <p:txBody>
          <a:bodyPr/>
          <a:lstStyle>
            <a:lvl1pPr>
              <a:defRPr/>
            </a:lvl1pPr>
          </a:lstStyle>
          <a:p>
            <a:fld id="{52B4415D-A346-7345-A86A-237197B27E0D}" type="slidenum">
              <a:rPr lang="en-US" altLang="zh-CN"/>
              <a:pPr/>
              <a:t>‹#›</a:t>
            </a:fld>
            <a:endParaRPr lang="en-US" altLang="zh-CN"/>
          </a:p>
        </p:txBody>
      </p:sp>
      <p:sp>
        <p:nvSpPr>
          <p:cNvPr id="4146" name="Rectangle 50"/>
          <p:cNvSpPr>
            <a:spLocks noChangeArrowheads="1"/>
          </p:cNvSpPr>
          <p:nvPr/>
        </p:nvSpPr>
        <p:spPr bwMode="gray">
          <a:xfrm>
            <a:off x="341313" y="722313"/>
            <a:ext cx="8478837" cy="541020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3" name="图片 2" descr="管理学院Logo（宋体）.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04800" y="6199954"/>
            <a:ext cx="3200400" cy="581846"/>
          </a:xfrm>
          <a:prstGeom prst="rect">
            <a:avLst/>
          </a:prstGeom>
        </p:spPr>
      </p:pic>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369FE28F-FFEC-C04C-B749-301934A8CA2D}" type="slidenum">
              <a:rPr lang="en-US" altLang="zh-CN"/>
              <a:pPr/>
              <a:t>‹#›</a:t>
            </a:fld>
            <a:endParaRPr lang="en-US" altLang="zh-CN"/>
          </a:p>
        </p:txBody>
      </p:sp>
    </p:spTree>
    <p:extLst>
      <p:ext uri="{BB962C8B-B14F-4D97-AF65-F5344CB8AC3E}">
        <p14:creationId xmlns:p14="http://schemas.microsoft.com/office/powerpoint/2010/main" val="102786630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8438"/>
            <a:ext cx="2057400" cy="5927725"/>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457200" y="198438"/>
            <a:ext cx="6019800" cy="5927725"/>
          </a:xfrm>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F3D8181B-F63A-144A-81B6-52FAC94C7E32}" type="slidenum">
              <a:rPr lang="en-US" altLang="zh-CN"/>
              <a:pPr/>
              <a:t>‹#›</a:t>
            </a:fld>
            <a:endParaRPr lang="en-US" altLang="zh-CN"/>
          </a:p>
        </p:txBody>
      </p:sp>
    </p:spTree>
    <p:extLst>
      <p:ext uri="{BB962C8B-B14F-4D97-AF65-F5344CB8AC3E}">
        <p14:creationId xmlns:p14="http://schemas.microsoft.com/office/powerpoint/2010/main" val="353849389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903288" y="198438"/>
            <a:ext cx="6302375" cy="1143000"/>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600200"/>
            <a:ext cx="8229600" cy="4525963"/>
          </a:xfrm>
        </p:spPr>
        <p:txBody>
          <a:bodyPr/>
          <a:lstStyle/>
          <a:p>
            <a:r>
              <a:rPr lang="zh-CN" altLang="en-US" smtClean="0"/>
              <a:t>单击图标添加图表</a:t>
            </a:r>
            <a:endParaRPr lang="zh-CN" altLang="en-US"/>
          </a:p>
        </p:txBody>
      </p:sp>
      <p:sp>
        <p:nvSpPr>
          <p:cNvPr id="4" name="日期占位符 3"/>
          <p:cNvSpPr>
            <a:spLocks noGrp="1"/>
          </p:cNvSpPr>
          <p:nvPr>
            <p:ph type="dt" sz="half" idx="10"/>
          </p:nvPr>
        </p:nvSpPr>
        <p:spPr>
          <a:xfrm>
            <a:off x="457200" y="6283325"/>
            <a:ext cx="2133600" cy="30480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83325"/>
            <a:ext cx="2895600" cy="304800"/>
          </a:xfrm>
        </p:spPr>
        <p:txBody>
          <a:bodyPr/>
          <a:lstStyle>
            <a:lvl1pPr>
              <a:defRPr/>
            </a:lvl1pPr>
          </a:lstStyle>
          <a:p>
            <a:endParaRPr lang="en-US" altLang="zh-CN"/>
          </a:p>
        </p:txBody>
      </p:sp>
      <p:sp>
        <p:nvSpPr>
          <p:cNvPr id="6" name="幻灯片编号占位符 5"/>
          <p:cNvSpPr>
            <a:spLocks noGrp="1"/>
          </p:cNvSpPr>
          <p:nvPr>
            <p:ph type="sldNum" sz="quarter" idx="12"/>
          </p:nvPr>
        </p:nvSpPr>
        <p:spPr>
          <a:xfrm>
            <a:off x="6553200" y="6283325"/>
            <a:ext cx="2133600" cy="304800"/>
          </a:xfrm>
        </p:spPr>
        <p:txBody>
          <a:bodyPr/>
          <a:lstStyle>
            <a:lvl1pPr>
              <a:defRPr/>
            </a:lvl1pPr>
          </a:lstStyle>
          <a:p>
            <a:fld id="{812B6D76-3AEC-3D4B-9CC6-501B4ED7B67D}" type="slidenum">
              <a:rPr lang="en-US" altLang="zh-CN"/>
              <a:pPr/>
              <a:t>‹#›</a:t>
            </a:fld>
            <a:endParaRPr lang="en-US" altLang="zh-CN"/>
          </a:p>
        </p:txBody>
      </p:sp>
    </p:spTree>
    <p:extLst>
      <p:ext uri="{BB962C8B-B14F-4D97-AF65-F5344CB8AC3E}">
        <p14:creationId xmlns:p14="http://schemas.microsoft.com/office/powerpoint/2010/main" val="981745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63641463-ED3E-2C47-900A-82B773FE61CD}" type="slidenum">
              <a:rPr lang="en-US" altLang="zh-CN"/>
              <a:pPr/>
              <a:t>‹#›</a:t>
            </a:fld>
            <a:endParaRPr lang="en-US" altLang="zh-CN"/>
          </a:p>
        </p:txBody>
      </p:sp>
      <p:pic>
        <p:nvPicPr>
          <p:cNvPr id="9" name="图片 8" descr="管理学院Logo（宋体）.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 y="6248435"/>
            <a:ext cx="2514600" cy="457165"/>
          </a:xfrm>
          <a:prstGeom prst="rect">
            <a:avLst/>
          </a:prstGeom>
        </p:spPr>
      </p:pic>
    </p:spTree>
    <p:extLst>
      <p:ext uri="{BB962C8B-B14F-4D97-AF65-F5344CB8AC3E}">
        <p14:creationId xmlns:p14="http://schemas.microsoft.com/office/powerpoint/2010/main" val="6310944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A8EE47F8-5909-3948-BD69-B436ED247E00}" type="slidenum">
              <a:rPr lang="en-US" altLang="zh-CN"/>
              <a:pPr/>
              <a:t>‹#›</a:t>
            </a:fld>
            <a:endParaRPr lang="en-US" altLang="zh-CN"/>
          </a:p>
        </p:txBody>
      </p:sp>
    </p:spTree>
    <p:extLst>
      <p:ext uri="{BB962C8B-B14F-4D97-AF65-F5344CB8AC3E}">
        <p14:creationId xmlns:p14="http://schemas.microsoft.com/office/powerpoint/2010/main" val="198229785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4000"/>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E220F198-8545-B943-BD3D-AC486460BBAD}" type="slidenum">
              <a:rPr lang="en-US" altLang="zh-CN"/>
              <a:pPr/>
              <a:t>‹#›</a:t>
            </a:fld>
            <a:endParaRPr lang="en-US" altLang="zh-CN"/>
          </a:p>
        </p:txBody>
      </p:sp>
    </p:spTree>
    <p:extLst>
      <p:ext uri="{BB962C8B-B14F-4D97-AF65-F5344CB8AC3E}">
        <p14:creationId xmlns:p14="http://schemas.microsoft.com/office/powerpoint/2010/main" val="357767266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幻灯片编号占位符 8"/>
          <p:cNvSpPr>
            <a:spLocks noGrp="1"/>
          </p:cNvSpPr>
          <p:nvPr>
            <p:ph type="sldNum" sz="quarter" idx="12"/>
          </p:nvPr>
        </p:nvSpPr>
        <p:spPr/>
        <p:txBody>
          <a:bodyPr/>
          <a:lstStyle>
            <a:lvl1pPr>
              <a:defRPr/>
            </a:lvl1pPr>
          </a:lstStyle>
          <a:p>
            <a:fld id="{373A2B60-AFAA-4348-9AF4-AAC199865F41}" type="slidenum">
              <a:rPr lang="en-US" altLang="zh-CN"/>
              <a:pPr/>
              <a:t>‹#›</a:t>
            </a:fld>
            <a:endParaRPr lang="en-US" altLang="zh-CN"/>
          </a:p>
        </p:txBody>
      </p:sp>
    </p:spTree>
    <p:extLst>
      <p:ext uri="{BB962C8B-B14F-4D97-AF65-F5344CB8AC3E}">
        <p14:creationId xmlns:p14="http://schemas.microsoft.com/office/powerpoint/2010/main" val="249385674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幻灯片编号占位符 4"/>
          <p:cNvSpPr>
            <a:spLocks noGrp="1"/>
          </p:cNvSpPr>
          <p:nvPr>
            <p:ph type="sldNum" sz="quarter" idx="12"/>
          </p:nvPr>
        </p:nvSpPr>
        <p:spPr/>
        <p:txBody>
          <a:bodyPr/>
          <a:lstStyle>
            <a:lvl1pPr>
              <a:defRPr/>
            </a:lvl1pPr>
          </a:lstStyle>
          <a:p>
            <a:fld id="{EA3F7D4C-44A0-1A43-AF0B-1EA66610B5CB}" type="slidenum">
              <a:rPr lang="en-US" altLang="zh-CN"/>
              <a:pPr/>
              <a:t>‹#›</a:t>
            </a:fld>
            <a:endParaRPr lang="en-US" altLang="zh-CN"/>
          </a:p>
        </p:txBody>
      </p:sp>
    </p:spTree>
    <p:extLst>
      <p:ext uri="{BB962C8B-B14F-4D97-AF65-F5344CB8AC3E}">
        <p14:creationId xmlns:p14="http://schemas.microsoft.com/office/powerpoint/2010/main" val="412596538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幻灯片编号占位符 3"/>
          <p:cNvSpPr>
            <a:spLocks noGrp="1"/>
          </p:cNvSpPr>
          <p:nvPr>
            <p:ph type="sldNum" sz="quarter" idx="12"/>
          </p:nvPr>
        </p:nvSpPr>
        <p:spPr/>
        <p:txBody>
          <a:bodyPr/>
          <a:lstStyle>
            <a:lvl1pPr>
              <a:defRPr/>
            </a:lvl1pPr>
          </a:lstStyle>
          <a:p>
            <a:fld id="{C4F9311C-DF9A-984D-94F6-B6709135A07D}" type="slidenum">
              <a:rPr lang="en-US" altLang="zh-CN"/>
              <a:pPr/>
              <a:t>‹#›</a:t>
            </a:fld>
            <a:endParaRPr lang="en-US" altLang="zh-CN"/>
          </a:p>
        </p:txBody>
      </p:sp>
    </p:spTree>
    <p:extLst>
      <p:ext uri="{BB962C8B-B14F-4D97-AF65-F5344CB8AC3E}">
        <p14:creationId xmlns:p14="http://schemas.microsoft.com/office/powerpoint/2010/main" val="27143426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1FECC305-CDD8-2544-BBBA-267745F2714D}" type="slidenum">
              <a:rPr lang="en-US" altLang="zh-CN"/>
              <a:pPr/>
              <a:t>‹#›</a:t>
            </a:fld>
            <a:endParaRPr lang="en-US" altLang="zh-CN"/>
          </a:p>
        </p:txBody>
      </p:sp>
    </p:spTree>
    <p:extLst>
      <p:ext uri="{BB962C8B-B14F-4D97-AF65-F5344CB8AC3E}">
        <p14:creationId xmlns:p14="http://schemas.microsoft.com/office/powerpoint/2010/main" val="18470965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23B8D09B-0A6C-2345-B583-35536CB61153}" type="slidenum">
              <a:rPr lang="en-US" altLang="zh-CN"/>
              <a:pPr/>
              <a:t>‹#›</a:t>
            </a:fld>
            <a:endParaRPr lang="en-US" altLang="zh-CN"/>
          </a:p>
        </p:txBody>
      </p:sp>
    </p:spTree>
    <p:extLst>
      <p:ext uri="{BB962C8B-B14F-4D97-AF65-F5344CB8AC3E}">
        <p14:creationId xmlns:p14="http://schemas.microsoft.com/office/powerpoint/2010/main" val="92423253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3" name="Freeform 9"/>
          <p:cNvSpPr>
            <a:spLocks/>
          </p:cNvSpPr>
          <p:nvPr/>
        </p:nvSpPr>
        <p:spPr bwMode="gray">
          <a:xfrm>
            <a:off x="7658100" y="0"/>
            <a:ext cx="1104900" cy="6848475"/>
          </a:xfrm>
          <a:custGeom>
            <a:avLst/>
            <a:gdLst>
              <a:gd name="T0" fmla="*/ 312 w 696"/>
              <a:gd name="T1" fmla="*/ 0 h 4314"/>
              <a:gd name="T2" fmla="*/ 528 w 696"/>
              <a:gd name="T3" fmla="*/ 444 h 4314"/>
              <a:gd name="T4" fmla="*/ 696 w 696"/>
              <a:gd name="T5" fmla="*/ 960 h 4314"/>
              <a:gd name="T6" fmla="*/ 426 w 696"/>
              <a:gd name="T7" fmla="*/ 4314 h 4314"/>
              <a:gd name="T8" fmla="*/ 108 w 696"/>
              <a:gd name="T9" fmla="*/ 4314 h 4314"/>
              <a:gd name="T10" fmla="*/ 648 w 696"/>
              <a:gd name="T11" fmla="*/ 960 h 4314"/>
              <a:gd name="T12" fmla="*/ 456 w 696"/>
              <a:gd name="T13" fmla="*/ 432 h 4314"/>
              <a:gd name="T14" fmla="*/ 0 w 696"/>
              <a:gd name="T15" fmla="*/ 0 h 4314"/>
              <a:gd name="T16" fmla="*/ 312 w 696"/>
              <a:gd name="T17" fmla="*/ 0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 h="4314">
                <a:moveTo>
                  <a:pt x="312" y="0"/>
                </a:moveTo>
                <a:lnTo>
                  <a:pt x="528" y="444"/>
                </a:lnTo>
                <a:lnTo>
                  <a:pt x="696" y="960"/>
                </a:lnTo>
                <a:lnTo>
                  <a:pt x="426" y="4314"/>
                </a:lnTo>
                <a:lnTo>
                  <a:pt x="108" y="4314"/>
                </a:lnTo>
                <a:lnTo>
                  <a:pt x="648" y="960"/>
                </a:lnTo>
                <a:lnTo>
                  <a:pt x="456" y="432"/>
                </a:lnTo>
                <a:lnTo>
                  <a:pt x="0" y="0"/>
                </a:lnTo>
                <a:lnTo>
                  <a:pt x="312" y="0"/>
                </a:lnTo>
                <a:close/>
              </a:path>
            </a:pathLst>
          </a:custGeom>
          <a:solidFill>
            <a:schemeClr va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4" name="Freeform 10"/>
          <p:cNvSpPr>
            <a:spLocks/>
          </p:cNvSpPr>
          <p:nvPr/>
        </p:nvSpPr>
        <p:spPr bwMode="gray">
          <a:xfrm>
            <a:off x="1066800" y="0"/>
            <a:ext cx="7543800" cy="6858000"/>
          </a:xfrm>
          <a:custGeom>
            <a:avLst/>
            <a:gdLst>
              <a:gd name="T0" fmla="*/ 0 w 4752"/>
              <a:gd name="T1" fmla="*/ 0 h 4320"/>
              <a:gd name="T2" fmla="*/ 1536 w 4752"/>
              <a:gd name="T3" fmla="*/ 0 h 4320"/>
              <a:gd name="T4" fmla="*/ 4590 w 4752"/>
              <a:gd name="T5" fmla="*/ 450 h 4320"/>
              <a:gd name="T6" fmla="*/ 4752 w 4752"/>
              <a:gd name="T7" fmla="*/ 972 h 4320"/>
              <a:gd name="T8" fmla="*/ 3600 w 4752"/>
              <a:gd name="T9" fmla="*/ 4320 h 4320"/>
              <a:gd name="T10" fmla="*/ 3312 w 4752"/>
              <a:gd name="T11" fmla="*/ 4320 h 4320"/>
              <a:gd name="T12" fmla="*/ 4712 w 4752"/>
              <a:gd name="T13" fmla="*/ 994 h 4320"/>
              <a:gd name="T14" fmla="*/ 4518 w 4752"/>
              <a:gd name="T15" fmla="*/ 524 h 4320"/>
              <a:gd name="T16" fmla="*/ 0 w 4752"/>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52" h="4320">
                <a:moveTo>
                  <a:pt x="0" y="0"/>
                </a:moveTo>
                <a:lnTo>
                  <a:pt x="1536" y="0"/>
                </a:lnTo>
                <a:lnTo>
                  <a:pt x="4590" y="450"/>
                </a:lnTo>
                <a:lnTo>
                  <a:pt x="4752" y="972"/>
                </a:lnTo>
                <a:lnTo>
                  <a:pt x="3600" y="4320"/>
                </a:lnTo>
                <a:lnTo>
                  <a:pt x="3312" y="4320"/>
                </a:lnTo>
                <a:lnTo>
                  <a:pt x="4712" y="994"/>
                </a:lnTo>
                <a:lnTo>
                  <a:pt x="4518" y="524"/>
                </a:lnTo>
                <a:lnTo>
                  <a:pt x="0" y="0"/>
                </a:lnTo>
                <a:close/>
              </a:path>
            </a:pathLst>
          </a:custGeom>
          <a:solidFill>
            <a:schemeClr val="accent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5" name="Freeform 11"/>
          <p:cNvSpPr>
            <a:spLocks/>
          </p:cNvSpPr>
          <p:nvPr/>
        </p:nvSpPr>
        <p:spPr bwMode="gray">
          <a:xfrm>
            <a:off x="5486400" y="1657350"/>
            <a:ext cx="2990850" cy="5200650"/>
          </a:xfrm>
          <a:custGeom>
            <a:avLst/>
            <a:gdLst>
              <a:gd name="T0" fmla="*/ 384 w 1884"/>
              <a:gd name="T1" fmla="*/ 3276 h 3276"/>
              <a:gd name="T2" fmla="*/ 1884 w 1884"/>
              <a:gd name="T3" fmla="*/ 0 h 3276"/>
              <a:gd name="T4" fmla="*/ 0 w 1884"/>
              <a:gd name="T5" fmla="*/ 3276 h 3276"/>
              <a:gd name="T6" fmla="*/ 384 w 1884"/>
              <a:gd name="T7" fmla="*/ 3276 h 3276"/>
            </a:gdLst>
            <a:ahLst/>
            <a:cxnLst>
              <a:cxn ang="0">
                <a:pos x="T0" y="T1"/>
              </a:cxn>
              <a:cxn ang="0">
                <a:pos x="T2" y="T3"/>
              </a:cxn>
              <a:cxn ang="0">
                <a:pos x="T4" y="T5"/>
              </a:cxn>
              <a:cxn ang="0">
                <a:pos x="T6" y="T7"/>
              </a:cxn>
            </a:cxnLst>
            <a:rect l="0" t="0" r="r" b="b"/>
            <a:pathLst>
              <a:path w="1884" h="3276">
                <a:moveTo>
                  <a:pt x="384" y="3276"/>
                </a:moveTo>
                <a:lnTo>
                  <a:pt x="1884" y="0"/>
                </a:lnTo>
                <a:lnTo>
                  <a:pt x="0" y="3276"/>
                </a:lnTo>
                <a:lnTo>
                  <a:pt x="384" y="3276"/>
                </a:lnTo>
                <a:close/>
              </a:path>
            </a:pathLst>
          </a:custGeom>
          <a:solidFill>
            <a:srgbClr val="E0E0E0"/>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6" name="Freeform 12"/>
          <p:cNvSpPr>
            <a:spLocks/>
          </p:cNvSpPr>
          <p:nvPr/>
        </p:nvSpPr>
        <p:spPr bwMode="gray">
          <a:xfrm>
            <a:off x="3429000" y="0"/>
            <a:ext cx="5172075" cy="6858000"/>
          </a:xfrm>
          <a:custGeom>
            <a:avLst/>
            <a:gdLst>
              <a:gd name="T0" fmla="*/ 0 w 3258"/>
              <a:gd name="T1" fmla="*/ 0 h 4320"/>
              <a:gd name="T2" fmla="*/ 3082 w 3258"/>
              <a:gd name="T3" fmla="*/ 475 h 4320"/>
              <a:gd name="T4" fmla="*/ 3210 w 3258"/>
              <a:gd name="T5" fmla="*/ 936 h 4320"/>
              <a:gd name="T6" fmla="*/ 1728 w 3258"/>
              <a:gd name="T7" fmla="*/ 4320 h 4320"/>
              <a:gd name="T8" fmla="*/ 1872 w 3258"/>
              <a:gd name="T9" fmla="*/ 4320 h 4320"/>
              <a:gd name="T10" fmla="*/ 3258 w 3258"/>
              <a:gd name="T11" fmla="*/ 912 h 4320"/>
              <a:gd name="T12" fmla="*/ 3120 w 3258"/>
              <a:gd name="T13" fmla="*/ 432 h 4320"/>
              <a:gd name="T14" fmla="*/ 1296 w 3258"/>
              <a:gd name="T15" fmla="*/ 0 h 4320"/>
              <a:gd name="T16" fmla="*/ 0 w 32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8" h="4320">
                <a:moveTo>
                  <a:pt x="0" y="0"/>
                </a:moveTo>
                <a:lnTo>
                  <a:pt x="3082" y="475"/>
                </a:lnTo>
                <a:lnTo>
                  <a:pt x="3210" y="936"/>
                </a:lnTo>
                <a:lnTo>
                  <a:pt x="1728" y="4320"/>
                </a:lnTo>
                <a:lnTo>
                  <a:pt x="1872" y="4320"/>
                </a:lnTo>
                <a:lnTo>
                  <a:pt x="3258" y="912"/>
                </a:lnTo>
                <a:lnTo>
                  <a:pt x="3120" y="432"/>
                </a:lnTo>
                <a:lnTo>
                  <a:pt x="1296" y="0"/>
                </a:lnTo>
                <a:lnTo>
                  <a:pt x="0" y="0"/>
                </a:lnTo>
                <a:close/>
              </a:path>
            </a:pathLst>
          </a:custGeom>
          <a:solidFill>
            <a:srgbClr val="FFFF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8" name="Freeform 14"/>
          <p:cNvSpPr>
            <a:spLocks/>
          </p:cNvSpPr>
          <p:nvPr/>
        </p:nvSpPr>
        <p:spPr bwMode="gray">
          <a:xfrm>
            <a:off x="8382000" y="0"/>
            <a:ext cx="762000" cy="1143000"/>
          </a:xfrm>
          <a:custGeom>
            <a:avLst/>
            <a:gdLst>
              <a:gd name="T0" fmla="*/ 48 w 480"/>
              <a:gd name="T1" fmla="*/ 0 h 720"/>
              <a:gd name="T2" fmla="*/ 0 w 480"/>
              <a:gd name="T3" fmla="*/ 96 h 720"/>
              <a:gd name="T4" fmla="*/ 354 w 480"/>
              <a:gd name="T5" fmla="*/ 690 h 720"/>
              <a:gd name="T6" fmla="*/ 480 w 480"/>
              <a:gd name="T7" fmla="*/ 720 h 720"/>
              <a:gd name="T8" fmla="*/ 480 w 480"/>
              <a:gd name="T9" fmla="*/ 576 h 720"/>
              <a:gd name="T10" fmla="*/ 48 w 480"/>
              <a:gd name="T11" fmla="*/ 96 h 720"/>
              <a:gd name="T12" fmla="*/ 89 w 480"/>
              <a:gd name="T13" fmla="*/ 0 h 720"/>
              <a:gd name="T14" fmla="*/ 48 w 480"/>
              <a:gd name="T15" fmla="*/ 0 h 7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720">
                <a:moveTo>
                  <a:pt x="48" y="0"/>
                </a:moveTo>
                <a:lnTo>
                  <a:pt x="0" y="96"/>
                </a:lnTo>
                <a:lnTo>
                  <a:pt x="354" y="690"/>
                </a:lnTo>
                <a:lnTo>
                  <a:pt x="480" y="720"/>
                </a:lnTo>
                <a:lnTo>
                  <a:pt x="480" y="576"/>
                </a:lnTo>
                <a:lnTo>
                  <a:pt x="48" y="96"/>
                </a:lnTo>
                <a:lnTo>
                  <a:pt x="89" y="0"/>
                </a:lnTo>
                <a:lnTo>
                  <a:pt x="48" y="0"/>
                </a:lnTo>
                <a:close/>
              </a:path>
            </a:pathLst>
          </a:custGeom>
          <a:solidFill>
            <a:schemeClr val="bg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9" name="Freeform 15"/>
          <p:cNvSpPr>
            <a:spLocks/>
          </p:cNvSpPr>
          <p:nvPr/>
        </p:nvSpPr>
        <p:spPr bwMode="gray">
          <a:xfrm>
            <a:off x="8610600" y="228600"/>
            <a:ext cx="533400" cy="533400"/>
          </a:xfrm>
          <a:custGeom>
            <a:avLst/>
            <a:gdLst>
              <a:gd name="T0" fmla="*/ 336 w 336"/>
              <a:gd name="T1" fmla="*/ 336 h 336"/>
              <a:gd name="T2" fmla="*/ 0 w 336"/>
              <a:gd name="T3" fmla="*/ 0 h 336"/>
              <a:gd name="T4" fmla="*/ 336 w 336"/>
              <a:gd name="T5" fmla="*/ 240 h 336"/>
              <a:gd name="T6" fmla="*/ 336 w 336"/>
              <a:gd name="T7" fmla="*/ 336 h 336"/>
            </a:gdLst>
            <a:ahLst/>
            <a:cxnLst>
              <a:cxn ang="0">
                <a:pos x="T0" y="T1"/>
              </a:cxn>
              <a:cxn ang="0">
                <a:pos x="T2" y="T3"/>
              </a:cxn>
              <a:cxn ang="0">
                <a:pos x="T4" y="T5"/>
              </a:cxn>
              <a:cxn ang="0">
                <a:pos x="T6" y="T7"/>
              </a:cxn>
            </a:cxnLst>
            <a:rect l="0" t="0" r="r" b="b"/>
            <a:pathLst>
              <a:path w="336" h="336">
                <a:moveTo>
                  <a:pt x="336" y="336"/>
                </a:moveTo>
                <a:lnTo>
                  <a:pt x="0" y="0"/>
                </a:lnTo>
                <a:lnTo>
                  <a:pt x="336" y="240"/>
                </a:lnTo>
                <a:lnTo>
                  <a:pt x="336" y="336"/>
                </a:lnTo>
                <a:close/>
              </a:path>
            </a:pathLst>
          </a:custGeom>
          <a:solidFill>
            <a:schemeClr val="tx2"/>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1073" name="Group 49"/>
          <p:cNvGrpSpPr>
            <a:grpSpLocks/>
          </p:cNvGrpSpPr>
          <p:nvPr/>
        </p:nvGrpSpPr>
        <p:grpSpPr bwMode="auto">
          <a:xfrm>
            <a:off x="5562600" y="0"/>
            <a:ext cx="3267075" cy="6858000"/>
            <a:chOff x="3504" y="0"/>
            <a:chExt cx="2058" cy="4320"/>
          </a:xfrm>
        </p:grpSpPr>
        <p:sp>
          <p:nvSpPr>
            <p:cNvPr id="1037" name="Freeform 13"/>
            <p:cNvSpPr>
              <a:spLocks/>
            </p:cNvSpPr>
            <p:nvPr userDrawn="1"/>
          </p:nvSpPr>
          <p:spPr bwMode="gray">
            <a:xfrm>
              <a:off x="3504" y="0"/>
              <a:ext cx="2058" cy="4320"/>
            </a:xfrm>
            <a:custGeom>
              <a:avLst/>
              <a:gdLst>
                <a:gd name="T0" fmla="*/ 0 w 2058"/>
                <a:gd name="T1" fmla="*/ 0 h 4320"/>
                <a:gd name="T2" fmla="*/ 1056 w 2058"/>
                <a:gd name="T3" fmla="*/ 0 h 4320"/>
                <a:gd name="T4" fmla="*/ 1854 w 2058"/>
                <a:gd name="T5" fmla="*/ 402 h 4320"/>
                <a:gd name="T6" fmla="*/ 2058 w 2058"/>
                <a:gd name="T7" fmla="*/ 972 h 4320"/>
                <a:gd name="T8" fmla="*/ 1296 w 2058"/>
                <a:gd name="T9" fmla="*/ 4320 h 4320"/>
                <a:gd name="T10" fmla="*/ 720 w 2058"/>
                <a:gd name="T11" fmla="*/ 4320 h 4320"/>
                <a:gd name="T12" fmla="*/ 1920 w 2058"/>
                <a:gd name="T13" fmla="*/ 912 h 4320"/>
                <a:gd name="T14" fmla="*/ 1776 w 2058"/>
                <a:gd name="T15" fmla="*/ 432 h 4320"/>
                <a:gd name="T16" fmla="*/ 0 w 20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8" h="4320">
                  <a:moveTo>
                    <a:pt x="0" y="0"/>
                  </a:moveTo>
                  <a:lnTo>
                    <a:pt x="1056" y="0"/>
                  </a:lnTo>
                  <a:lnTo>
                    <a:pt x="1854" y="402"/>
                  </a:lnTo>
                  <a:lnTo>
                    <a:pt x="2058" y="972"/>
                  </a:lnTo>
                  <a:lnTo>
                    <a:pt x="1296" y="4320"/>
                  </a:lnTo>
                  <a:lnTo>
                    <a:pt x="720" y="4320"/>
                  </a:lnTo>
                  <a:lnTo>
                    <a:pt x="1920" y="912"/>
                  </a:lnTo>
                  <a:lnTo>
                    <a:pt x="1776" y="432"/>
                  </a:lnTo>
                  <a:lnTo>
                    <a:pt x="0" y="0"/>
                  </a:lnTo>
                  <a:close/>
                </a:path>
              </a:pathLst>
            </a:custGeom>
            <a:solidFill>
              <a:schemeClr val="accent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47" name="Freeform 23"/>
            <p:cNvSpPr>
              <a:spLocks/>
            </p:cNvSpPr>
            <p:nvPr userDrawn="1"/>
          </p:nvSpPr>
          <p:spPr bwMode="gray">
            <a:xfrm>
              <a:off x="4217" y="1056"/>
              <a:ext cx="1152" cy="3264"/>
            </a:xfrm>
            <a:custGeom>
              <a:avLst/>
              <a:gdLst>
                <a:gd name="T0" fmla="*/ 0 w 1152"/>
                <a:gd name="T1" fmla="*/ 3264 h 3264"/>
                <a:gd name="T2" fmla="*/ 1152 w 1152"/>
                <a:gd name="T3" fmla="*/ 0 h 3264"/>
                <a:gd name="T4" fmla="*/ 96 w 1152"/>
                <a:gd name="T5" fmla="*/ 3264 h 3264"/>
                <a:gd name="T6" fmla="*/ 0 w 1152"/>
                <a:gd name="T7" fmla="*/ 3264 h 3264"/>
              </a:gdLst>
              <a:ahLst/>
              <a:cxnLst>
                <a:cxn ang="0">
                  <a:pos x="T0" y="T1"/>
                </a:cxn>
                <a:cxn ang="0">
                  <a:pos x="T2" y="T3"/>
                </a:cxn>
                <a:cxn ang="0">
                  <a:pos x="T4" y="T5"/>
                </a:cxn>
                <a:cxn ang="0">
                  <a:pos x="T6" y="T7"/>
                </a:cxn>
              </a:cxnLst>
              <a:rect l="0" t="0" r="r" b="b"/>
              <a:pathLst>
                <a:path w="1152" h="3264">
                  <a:moveTo>
                    <a:pt x="0" y="3264"/>
                  </a:moveTo>
                  <a:lnTo>
                    <a:pt x="1152" y="0"/>
                  </a:lnTo>
                  <a:lnTo>
                    <a:pt x="96" y="3264"/>
                  </a:lnTo>
                  <a:lnTo>
                    <a:pt x="0" y="3264"/>
                  </a:lnTo>
                  <a:close/>
                </a:path>
              </a:pathLst>
            </a:custGeom>
            <a:solidFill>
              <a:schemeClr val="folHlink"/>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grpSp>
        <p:nvGrpSpPr>
          <p:cNvPr id="1046" name="Group 22"/>
          <p:cNvGrpSpPr>
            <a:grpSpLocks/>
          </p:cNvGrpSpPr>
          <p:nvPr/>
        </p:nvGrpSpPr>
        <p:grpSpPr bwMode="auto">
          <a:xfrm>
            <a:off x="142875" y="765175"/>
            <a:ext cx="8858250" cy="5943600"/>
            <a:chOff x="90" y="480"/>
            <a:chExt cx="5580" cy="3744"/>
          </a:xfrm>
        </p:grpSpPr>
        <p:sp>
          <p:nvSpPr>
            <p:cNvPr id="1040" name="Rectangle 16"/>
            <p:cNvSpPr>
              <a:spLocks noChangeArrowheads="1"/>
            </p:cNvSpPr>
            <p:nvPr userDrawn="1"/>
          </p:nvSpPr>
          <p:spPr bwMode="gray">
            <a:xfrm>
              <a:off x="90" y="480"/>
              <a:ext cx="5580" cy="3744"/>
            </a:xfrm>
            <a:prstGeom prst="rect">
              <a:avLst/>
            </a:prstGeom>
            <a:solidFill>
              <a:srgbClr val="FFFFFF">
                <a:alpha val="69000"/>
              </a:srgbClr>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41" name="Rectangle 17"/>
            <p:cNvSpPr>
              <a:spLocks noChangeArrowheads="1"/>
            </p:cNvSpPr>
            <p:nvPr userDrawn="1"/>
          </p:nvSpPr>
          <p:spPr bwMode="gray">
            <a:xfrm>
              <a:off x="90" y="480"/>
              <a:ext cx="5580" cy="3744"/>
            </a:xfrm>
            <a:prstGeom prst="rect">
              <a:avLst/>
            </a:prstGeom>
            <a:solidFill>
              <a:srgbClr val="FFFFFF">
                <a:alpha val="69000"/>
              </a:srgbClr>
            </a:solidFill>
            <a:ln w="9525">
              <a:solidFill>
                <a:srgbClr val="80808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1042" name="Rectangle 18"/>
          <p:cNvSpPr>
            <a:spLocks noChangeArrowheads="1"/>
          </p:cNvSpPr>
          <p:nvPr/>
        </p:nvSpPr>
        <p:spPr bwMode="gray">
          <a:xfrm>
            <a:off x="381000" y="676275"/>
            <a:ext cx="6248400" cy="152400"/>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1043" name="Picture 19" descr="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gray">
          <a:xfrm>
            <a:off x="500063" y="577850"/>
            <a:ext cx="371475" cy="371475"/>
          </a:xfrm>
          <a:prstGeom prst="rect">
            <a:avLst/>
          </a:prstGeom>
          <a:noFill/>
          <a:extLst>
            <a:ext uri="{909E8E84-426E-40dd-AFC4-6F175D3DCCD1}">
              <a14:hiddenFill xmlns="" xmlns:a14="http://schemas.microsoft.com/office/drawing/2010/main">
                <a:solidFill>
                  <a:srgbClr val="FFFFFF"/>
                </a:solidFill>
              </a14:hiddenFill>
            </a:ext>
          </a:extLst>
        </p:spPr>
      </p:pic>
      <p:sp>
        <p:nvSpPr>
          <p:cNvPr id="1026" name="Rectangle 2"/>
          <p:cNvSpPr>
            <a:spLocks noGrp="1" noChangeArrowheads="1"/>
          </p:cNvSpPr>
          <p:nvPr>
            <p:ph type="title"/>
          </p:nvPr>
        </p:nvSpPr>
        <p:spPr bwMode="gray">
          <a:xfrm>
            <a:off x="903288" y="198438"/>
            <a:ext cx="6302375"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a:p>
        </p:txBody>
      </p:sp>
      <p:sp>
        <p:nvSpPr>
          <p:cNvPr id="1027" name="Rectangle 3"/>
          <p:cNvSpPr>
            <a:spLocks noGrp="1" noChangeArrowheads="1"/>
          </p:cNvSpPr>
          <p:nvPr>
            <p:ph type="body" idx="1"/>
          </p:nvPr>
        </p:nvSpPr>
        <p:spPr bwMode="gray">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altLang="zh-CN"/>
          </a:p>
        </p:txBody>
      </p:sp>
      <p:sp>
        <p:nvSpPr>
          <p:cNvPr id="1028" name="Rectangle 4"/>
          <p:cNvSpPr>
            <a:spLocks noGrp="1" noChangeArrowheads="1"/>
          </p:cNvSpPr>
          <p:nvPr>
            <p:ph type="dt" sz="half" idx="2"/>
          </p:nvPr>
        </p:nvSpPr>
        <p:spPr bwMode="gray">
          <a:xfrm>
            <a:off x="457200" y="6283325"/>
            <a:ext cx="2133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gray">
          <a:xfrm>
            <a:off x="3124200" y="6283325"/>
            <a:ext cx="2895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gray">
          <a:xfrm>
            <a:off x="6553200" y="6283325"/>
            <a:ext cx="21336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9132BE39-7FD0-BC4C-9960-3B5CDFF62EF5}"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txStyles>
    <p:titleStyle>
      <a:lvl1pPr algn="l" rtl="0" eaLnBrk="1" fontAlgn="base" hangingPunct="1">
        <a:spcBef>
          <a:spcPct val="0"/>
        </a:spcBef>
        <a:spcAft>
          <a:spcPct val="0"/>
        </a:spcAft>
        <a:defRPr sz="4200" b="1">
          <a:solidFill>
            <a:srgbClr val="000000"/>
          </a:solidFill>
          <a:latin typeface="+mj-lt"/>
          <a:ea typeface="+mj-ea"/>
          <a:cs typeface="+mj-cs"/>
        </a:defRPr>
      </a:lvl1pPr>
      <a:lvl2pPr algn="l" rtl="0" eaLnBrk="1" fontAlgn="base" hangingPunct="1">
        <a:spcBef>
          <a:spcPct val="0"/>
        </a:spcBef>
        <a:spcAft>
          <a:spcPct val="0"/>
        </a:spcAft>
        <a:defRPr sz="4200" b="1">
          <a:solidFill>
            <a:srgbClr val="000000"/>
          </a:solidFill>
          <a:latin typeface="Arial" charset="0"/>
          <a:ea typeface="宋体" charset="0"/>
        </a:defRPr>
      </a:lvl2pPr>
      <a:lvl3pPr algn="l" rtl="0" eaLnBrk="1" fontAlgn="base" hangingPunct="1">
        <a:spcBef>
          <a:spcPct val="0"/>
        </a:spcBef>
        <a:spcAft>
          <a:spcPct val="0"/>
        </a:spcAft>
        <a:defRPr sz="4200" b="1">
          <a:solidFill>
            <a:srgbClr val="000000"/>
          </a:solidFill>
          <a:latin typeface="Arial" charset="0"/>
          <a:ea typeface="宋体" charset="0"/>
        </a:defRPr>
      </a:lvl3pPr>
      <a:lvl4pPr algn="l" rtl="0" eaLnBrk="1" fontAlgn="base" hangingPunct="1">
        <a:spcBef>
          <a:spcPct val="0"/>
        </a:spcBef>
        <a:spcAft>
          <a:spcPct val="0"/>
        </a:spcAft>
        <a:defRPr sz="4200" b="1">
          <a:solidFill>
            <a:srgbClr val="000000"/>
          </a:solidFill>
          <a:latin typeface="Arial" charset="0"/>
          <a:ea typeface="宋体" charset="0"/>
        </a:defRPr>
      </a:lvl4pPr>
      <a:lvl5pPr algn="l" rtl="0" eaLnBrk="1" fontAlgn="base" hangingPunct="1">
        <a:spcBef>
          <a:spcPct val="0"/>
        </a:spcBef>
        <a:spcAft>
          <a:spcPct val="0"/>
        </a:spcAft>
        <a:defRPr sz="4200" b="1">
          <a:solidFill>
            <a:srgbClr val="000000"/>
          </a:solidFill>
          <a:latin typeface="Arial" charset="0"/>
          <a:ea typeface="宋体" charset="0"/>
        </a:defRPr>
      </a:lvl5pPr>
      <a:lvl6pPr marL="457200" algn="l" rtl="0" eaLnBrk="1" fontAlgn="base" hangingPunct="1">
        <a:spcBef>
          <a:spcPct val="0"/>
        </a:spcBef>
        <a:spcAft>
          <a:spcPct val="0"/>
        </a:spcAft>
        <a:defRPr sz="4200" b="1">
          <a:solidFill>
            <a:srgbClr val="000000"/>
          </a:solidFill>
          <a:latin typeface="Arial" charset="0"/>
          <a:ea typeface="宋体" charset="0"/>
        </a:defRPr>
      </a:lvl6pPr>
      <a:lvl7pPr marL="914400" algn="l" rtl="0" eaLnBrk="1" fontAlgn="base" hangingPunct="1">
        <a:spcBef>
          <a:spcPct val="0"/>
        </a:spcBef>
        <a:spcAft>
          <a:spcPct val="0"/>
        </a:spcAft>
        <a:defRPr sz="4200" b="1">
          <a:solidFill>
            <a:srgbClr val="000000"/>
          </a:solidFill>
          <a:latin typeface="Arial" charset="0"/>
          <a:ea typeface="宋体" charset="0"/>
        </a:defRPr>
      </a:lvl7pPr>
      <a:lvl8pPr marL="1371600" algn="l" rtl="0" eaLnBrk="1" fontAlgn="base" hangingPunct="1">
        <a:spcBef>
          <a:spcPct val="0"/>
        </a:spcBef>
        <a:spcAft>
          <a:spcPct val="0"/>
        </a:spcAft>
        <a:defRPr sz="4200" b="1">
          <a:solidFill>
            <a:srgbClr val="000000"/>
          </a:solidFill>
          <a:latin typeface="Arial" charset="0"/>
          <a:ea typeface="宋体" charset="0"/>
        </a:defRPr>
      </a:lvl8pPr>
      <a:lvl9pPr marL="1828800" algn="l" rtl="0" eaLnBrk="1" fontAlgn="base" hangingPunct="1">
        <a:spcBef>
          <a:spcPct val="0"/>
        </a:spcBef>
        <a:spcAft>
          <a:spcPct val="0"/>
        </a:spcAft>
        <a:defRPr sz="4200" b="1">
          <a:solidFill>
            <a:srgbClr val="000000"/>
          </a:solidFill>
          <a:latin typeface="Arial" charset="0"/>
          <a:ea typeface="宋体"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85838" y="3787775"/>
            <a:ext cx="7772400" cy="1546225"/>
          </a:xfrm>
        </p:spPr>
        <p:txBody>
          <a:bodyPr/>
          <a:lstStyle/>
          <a:p>
            <a:r>
              <a:rPr lang="zh-CN" altLang="en-US" dirty="0" smtClean="0"/>
              <a:t>                       第</a:t>
            </a:r>
            <a:r>
              <a:rPr lang="zh-TW" altLang="en-US" dirty="0" smtClean="0"/>
              <a:t>七</a:t>
            </a:r>
            <a:r>
              <a:rPr lang="zh-CN" altLang="en-US" dirty="0" smtClean="0"/>
              <a:t>章 </a:t>
            </a:r>
            <a:r>
              <a:rPr lang="zh-TW" altLang="en-US" dirty="0" smtClean="0"/>
              <a:t>组织结构与设计</a:t>
            </a:r>
            <a:endParaRPr lang="en-US" altLang="zh-CN" dirty="0"/>
          </a:p>
        </p:txBody>
      </p:sp>
      <p:sp>
        <p:nvSpPr>
          <p:cNvPr id="2051" name="Rectangle 3"/>
          <p:cNvSpPr>
            <a:spLocks noGrp="1" noChangeArrowheads="1"/>
          </p:cNvSpPr>
          <p:nvPr>
            <p:ph type="subTitle" idx="1"/>
          </p:nvPr>
        </p:nvSpPr>
        <p:spPr/>
        <p:txBody>
          <a:bodyPr/>
          <a:lstStyle/>
          <a:p>
            <a:r>
              <a:rPr lang="zh-CN" altLang="en-US" dirty="0" smtClean="0"/>
              <a:t>管理学原理</a:t>
            </a:r>
            <a:endParaRPr lang="en-US" altLang="zh-C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7.2  </a:t>
            </a:r>
            <a:r>
              <a:rPr lang="zh-TW" altLang="en-US" sz="4000" dirty="0" smtClean="0">
                <a:latin typeface="微软雅黑" charset="0"/>
                <a:ea typeface="微软雅黑" charset="0"/>
              </a:rPr>
              <a:t>组织设计</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Wingdings" panose="05000000000000000000" pitchFamily="2" charset="2"/>
              <a:buChar char="Ø"/>
            </a:pPr>
            <a:r>
              <a:rPr lang="zh-CN" altLang="zh-TW" sz="2400" b="1" dirty="0" smtClean="0">
                <a:latin typeface="+mn-ea"/>
              </a:rPr>
              <a:t>孔</a:t>
            </a:r>
            <a:r>
              <a:rPr lang="zh-CN" altLang="zh-TW" sz="2400" b="1" dirty="0" smtClean="0">
                <a:latin typeface="+mn-ea"/>
              </a:rPr>
              <a:t>茨</a:t>
            </a:r>
            <a:r>
              <a:rPr lang="zh-TW" altLang="en-US" sz="2400" b="1" dirty="0" smtClean="0">
                <a:latin typeface="+mn-ea"/>
              </a:rPr>
              <a:t>的</a:t>
            </a:r>
            <a:r>
              <a:rPr lang="zh-CN" altLang="zh-TW" sz="2400" b="1" dirty="0" smtClean="0">
                <a:latin typeface="+mn-ea"/>
              </a:rPr>
              <a:t>十五条组</a:t>
            </a:r>
            <a:r>
              <a:rPr lang="zh-CN" altLang="zh-TW" sz="2400" b="1" dirty="0">
                <a:latin typeface="+mn-ea"/>
              </a:rPr>
              <a:t>织设计原则：</a:t>
            </a:r>
            <a:r>
              <a:rPr lang="en-US" altLang="zh-TW" sz="2400" b="1" dirty="0">
                <a:latin typeface="+mn-ea"/>
              </a:rPr>
              <a:t>(1)</a:t>
            </a:r>
            <a:r>
              <a:rPr lang="zh-CN" altLang="zh-TW" sz="2400" b="1" dirty="0">
                <a:latin typeface="+mn-ea"/>
              </a:rPr>
              <a:t>目标一致原则；</a:t>
            </a:r>
            <a:r>
              <a:rPr lang="en-US" altLang="zh-TW" sz="2400" b="1" dirty="0">
                <a:latin typeface="+mn-ea"/>
              </a:rPr>
              <a:t>(2)</a:t>
            </a:r>
            <a:r>
              <a:rPr lang="zh-CN" altLang="zh-TW" sz="2400" b="1" dirty="0">
                <a:latin typeface="+mn-ea"/>
              </a:rPr>
              <a:t>效率原则；</a:t>
            </a:r>
            <a:r>
              <a:rPr lang="en-US" altLang="zh-TW" sz="2400" b="1" dirty="0">
                <a:latin typeface="+mn-ea"/>
              </a:rPr>
              <a:t>(3)</a:t>
            </a:r>
            <a:r>
              <a:rPr lang="zh-CN" altLang="zh-TW" sz="2400" b="1" dirty="0">
                <a:latin typeface="+mn-ea"/>
              </a:rPr>
              <a:t>管理幅度原则；</a:t>
            </a:r>
            <a:r>
              <a:rPr lang="en-US" altLang="zh-TW" sz="2400" b="1" dirty="0">
                <a:latin typeface="+mn-ea"/>
              </a:rPr>
              <a:t>(4)</a:t>
            </a:r>
            <a:r>
              <a:rPr lang="zh-CN" altLang="zh-TW" sz="2400" b="1" dirty="0">
                <a:latin typeface="+mn-ea"/>
              </a:rPr>
              <a:t>分级原则；</a:t>
            </a:r>
            <a:r>
              <a:rPr lang="en-US" altLang="zh-TW" sz="2400" b="1" dirty="0">
                <a:latin typeface="+mn-ea"/>
              </a:rPr>
              <a:t>(5)</a:t>
            </a:r>
            <a:r>
              <a:rPr lang="zh-CN" altLang="zh-TW" sz="2400" b="1" dirty="0">
                <a:latin typeface="+mn-ea"/>
              </a:rPr>
              <a:t>授权原则；</a:t>
            </a:r>
            <a:r>
              <a:rPr lang="en-US" altLang="zh-TW" sz="2400" b="1" dirty="0">
                <a:latin typeface="+mn-ea"/>
              </a:rPr>
              <a:t>(6)</a:t>
            </a:r>
            <a:r>
              <a:rPr lang="zh-CN" altLang="zh-TW" sz="2400" b="1" dirty="0">
                <a:latin typeface="+mn-ea"/>
              </a:rPr>
              <a:t>职责的绝对性原则；</a:t>
            </a:r>
            <a:r>
              <a:rPr lang="en-US" altLang="zh-TW" sz="2400" b="1" dirty="0">
                <a:latin typeface="+mn-ea"/>
              </a:rPr>
              <a:t>(7)</a:t>
            </a:r>
            <a:r>
              <a:rPr lang="zh-CN" altLang="zh-TW" sz="2400" b="1" dirty="0">
                <a:latin typeface="+mn-ea"/>
              </a:rPr>
              <a:t>职权和职责对等原则；</a:t>
            </a:r>
            <a:r>
              <a:rPr lang="en-US" altLang="zh-TW" sz="2400" b="1" dirty="0">
                <a:latin typeface="+mn-ea"/>
              </a:rPr>
              <a:t>(8)</a:t>
            </a:r>
            <a:r>
              <a:rPr lang="zh-CN" altLang="zh-TW" sz="2400" b="1" dirty="0">
                <a:latin typeface="+mn-ea"/>
              </a:rPr>
              <a:t>统一指挥原则；</a:t>
            </a:r>
            <a:r>
              <a:rPr lang="en-US" altLang="zh-TW" sz="2400" b="1" dirty="0">
                <a:latin typeface="+mn-ea"/>
              </a:rPr>
              <a:t>(9)</a:t>
            </a:r>
            <a:r>
              <a:rPr lang="zh-CN" altLang="zh-TW" sz="2400" b="1" dirty="0">
                <a:latin typeface="+mn-ea"/>
              </a:rPr>
              <a:t>职权等级原则；</a:t>
            </a:r>
            <a:r>
              <a:rPr lang="en-US" altLang="zh-TW" sz="2400" b="1" dirty="0">
                <a:latin typeface="+mn-ea"/>
              </a:rPr>
              <a:t>(10)</a:t>
            </a:r>
            <a:r>
              <a:rPr lang="zh-CN" altLang="zh-TW" sz="2400" b="1" dirty="0">
                <a:latin typeface="+mn-ea"/>
              </a:rPr>
              <a:t>分工原则；</a:t>
            </a:r>
            <a:r>
              <a:rPr lang="en-US" altLang="zh-TW" sz="2400" b="1" dirty="0">
                <a:latin typeface="+mn-ea"/>
              </a:rPr>
              <a:t>(11)</a:t>
            </a:r>
            <a:r>
              <a:rPr lang="zh-CN" altLang="zh-TW" sz="2400" b="1" dirty="0">
                <a:latin typeface="+mn-ea"/>
              </a:rPr>
              <a:t>职能明确原则；</a:t>
            </a:r>
            <a:r>
              <a:rPr lang="en-US" altLang="zh-TW" sz="2400" b="1" dirty="0">
                <a:latin typeface="+mn-ea"/>
              </a:rPr>
              <a:t>(12)</a:t>
            </a:r>
            <a:r>
              <a:rPr lang="zh-CN" altLang="zh-TW" sz="2400" b="1" dirty="0">
                <a:latin typeface="+mn-ea"/>
              </a:rPr>
              <a:t>检查职务与业务部门分设的原则；</a:t>
            </a:r>
            <a:r>
              <a:rPr lang="en-US" altLang="zh-TW" sz="2400" b="1" dirty="0">
                <a:latin typeface="+mn-ea"/>
              </a:rPr>
              <a:t>(13</a:t>
            </a:r>
            <a:r>
              <a:rPr lang="zh-CN" altLang="zh-TW" sz="2400" b="1" dirty="0">
                <a:latin typeface="+mn-ea"/>
              </a:rPr>
              <a:t>）平衡原则；</a:t>
            </a:r>
            <a:r>
              <a:rPr lang="en-US" altLang="zh-TW" sz="2400" b="1" dirty="0">
                <a:latin typeface="+mn-ea"/>
              </a:rPr>
              <a:t>(14)</a:t>
            </a:r>
            <a:r>
              <a:rPr lang="zh-CN" altLang="zh-TW" sz="2400" b="1" dirty="0">
                <a:latin typeface="+mn-ea"/>
              </a:rPr>
              <a:t>灵活性原则；</a:t>
            </a:r>
            <a:r>
              <a:rPr lang="en-US" altLang="zh-TW" sz="2400" b="1" dirty="0">
                <a:latin typeface="+mn-ea"/>
              </a:rPr>
              <a:t>(15</a:t>
            </a:r>
            <a:r>
              <a:rPr lang="zh-CN" altLang="zh-TW" sz="2400" b="1" dirty="0">
                <a:latin typeface="+mn-ea"/>
              </a:rPr>
              <a:t>）便于领导原则。</a:t>
            </a:r>
            <a:endParaRPr lang="zh-TW" altLang="zh-TW" sz="2400" b="1" dirty="0">
              <a:latin typeface="+mn-ea"/>
            </a:endParaRPr>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266483328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7.2  </a:t>
            </a:r>
            <a:r>
              <a:rPr lang="zh-TW" altLang="en-US" sz="4000" dirty="0" smtClean="0">
                <a:latin typeface="微软雅黑" charset="0"/>
                <a:ea typeface="微软雅黑" charset="0"/>
              </a:rPr>
              <a:t>组织设计</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7.2.2 </a:t>
            </a:r>
            <a:r>
              <a:rPr lang="zh-TW" altLang="en-US" b="1" dirty="0" smtClean="0">
                <a:latin typeface="宋体" charset="0"/>
                <a:ea typeface="宋体" charset="0"/>
                <a:cs typeface="宋体" charset="0"/>
              </a:rPr>
              <a:t>组</a:t>
            </a:r>
            <a:r>
              <a:rPr lang="zh-TW" altLang="en-US" b="1" dirty="0" smtClean="0">
                <a:latin typeface="宋体" charset="0"/>
                <a:ea typeface="宋体" charset="0"/>
                <a:cs typeface="宋体" charset="0"/>
              </a:rPr>
              <a:t>织设计的原</a:t>
            </a:r>
            <a:r>
              <a:rPr lang="zh-TW" altLang="en-US" b="1" dirty="0" smtClean="0">
                <a:latin typeface="宋体" charset="0"/>
                <a:ea typeface="宋体" charset="0"/>
                <a:cs typeface="宋体" charset="0"/>
              </a:rPr>
              <a:t>则</a:t>
            </a:r>
            <a:endParaRPr lang="en-US" altLang="zh-TW" b="1" dirty="0">
              <a:latin typeface="宋体" charset="0"/>
              <a:ea typeface="宋体" charset="0"/>
              <a:cs typeface="宋体" charset="0"/>
            </a:endParaRPr>
          </a:p>
          <a:p>
            <a:pPr>
              <a:lnSpc>
                <a:spcPct val="150000"/>
              </a:lnSpc>
              <a:spcBef>
                <a:spcPct val="0"/>
              </a:spcBef>
              <a:buFont typeface="Wingdings" panose="05000000000000000000" pitchFamily="2" charset="2"/>
              <a:buChar char="Ø"/>
            </a:pPr>
            <a:r>
              <a:rPr lang="en-US" altLang="zh-TW" sz="2400" b="1" dirty="0" smtClean="0">
                <a:latin typeface="+mn-ea"/>
              </a:rPr>
              <a:t>1</a:t>
            </a:r>
            <a:r>
              <a:rPr lang="en-US" altLang="zh-TW" sz="2400" b="1" dirty="0">
                <a:latin typeface="+mn-ea"/>
              </a:rPr>
              <a:t>.</a:t>
            </a:r>
            <a:r>
              <a:rPr lang="zh-CN" altLang="zh-TW" sz="2400" b="1" dirty="0">
                <a:latin typeface="+mn-ea"/>
              </a:rPr>
              <a:t>目标一致性原</a:t>
            </a:r>
            <a:r>
              <a:rPr lang="zh-CN" altLang="zh-TW" sz="2400" b="1" dirty="0" smtClean="0">
                <a:latin typeface="+mn-ea"/>
              </a:rPr>
              <a:t>则</a:t>
            </a:r>
            <a:endParaRPr lang="en-US" altLang="zh-CN" sz="2400"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2</a:t>
            </a:r>
            <a:r>
              <a:rPr lang="en-US" altLang="zh-TW" sz="2400" b="1" dirty="0">
                <a:latin typeface="+mn-ea"/>
              </a:rPr>
              <a:t>.</a:t>
            </a:r>
            <a:r>
              <a:rPr lang="zh-CN" altLang="zh-TW" sz="2400" b="1" dirty="0">
                <a:latin typeface="+mn-ea"/>
              </a:rPr>
              <a:t>分工与协作原</a:t>
            </a:r>
            <a:r>
              <a:rPr lang="zh-CN" altLang="zh-TW" sz="2400" b="1" dirty="0" smtClean="0">
                <a:latin typeface="+mn-ea"/>
              </a:rPr>
              <a:t>则</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3</a:t>
            </a:r>
            <a:r>
              <a:rPr lang="en-US" altLang="zh-TW" sz="2400" b="1" dirty="0">
                <a:latin typeface="+mn-ea"/>
              </a:rPr>
              <a:t>.</a:t>
            </a:r>
            <a:r>
              <a:rPr lang="zh-CN" altLang="zh-TW" sz="2400" b="1" dirty="0">
                <a:latin typeface="+mn-ea"/>
              </a:rPr>
              <a:t>有效管理幅度原</a:t>
            </a:r>
            <a:r>
              <a:rPr lang="zh-CN" altLang="zh-TW" sz="2400" b="1" dirty="0" smtClean="0">
                <a:latin typeface="+mn-ea"/>
              </a:rPr>
              <a:t>则</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4</a:t>
            </a:r>
            <a:r>
              <a:rPr lang="en-US" altLang="zh-TW" sz="2400" b="1" dirty="0">
                <a:latin typeface="+mn-ea"/>
              </a:rPr>
              <a:t>.</a:t>
            </a:r>
            <a:r>
              <a:rPr lang="zh-CN" altLang="zh-TW" sz="2400" b="1" dirty="0">
                <a:latin typeface="+mn-ea"/>
              </a:rPr>
              <a:t>权责对等原</a:t>
            </a:r>
            <a:r>
              <a:rPr lang="zh-CN" altLang="zh-TW" sz="2400" b="1" dirty="0" smtClean="0">
                <a:latin typeface="+mn-ea"/>
              </a:rPr>
              <a:t>则</a:t>
            </a:r>
            <a:endParaRPr lang="en-US" altLang="zh-CN" sz="2400"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5</a:t>
            </a:r>
            <a:r>
              <a:rPr lang="en-US" altLang="zh-TW" sz="2400" b="1" dirty="0">
                <a:latin typeface="+mn-ea"/>
              </a:rPr>
              <a:t>.</a:t>
            </a:r>
            <a:r>
              <a:rPr lang="zh-CN" altLang="zh-TW" sz="2400" b="1" dirty="0">
                <a:latin typeface="+mn-ea"/>
              </a:rPr>
              <a:t>集权与分权相结合原</a:t>
            </a:r>
            <a:r>
              <a:rPr lang="zh-CN" altLang="zh-TW" sz="2400" b="1" dirty="0" smtClean="0">
                <a:latin typeface="+mn-ea"/>
              </a:rPr>
              <a:t>则</a:t>
            </a:r>
            <a:endParaRPr lang="en-US" altLang="zh-CN" sz="2400"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6</a:t>
            </a:r>
            <a:r>
              <a:rPr lang="en-US" altLang="zh-TW" sz="2400" b="1" dirty="0">
                <a:latin typeface="+mn-ea"/>
              </a:rPr>
              <a:t>.</a:t>
            </a:r>
            <a:r>
              <a:rPr lang="zh-CN" altLang="zh-TW" sz="2400" b="1" dirty="0">
                <a:latin typeface="+mn-ea"/>
              </a:rPr>
              <a:t>精干高效原</a:t>
            </a:r>
            <a:r>
              <a:rPr lang="zh-CN" altLang="zh-TW" sz="2400" b="1" dirty="0" smtClean="0">
                <a:latin typeface="+mn-ea"/>
              </a:rPr>
              <a:t>则</a:t>
            </a:r>
            <a:endParaRPr lang="en-US" altLang="zh-CN" sz="2400"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7</a:t>
            </a:r>
            <a:r>
              <a:rPr lang="en-US" altLang="zh-TW" sz="2400" b="1" dirty="0">
                <a:latin typeface="+mn-ea"/>
              </a:rPr>
              <a:t>.</a:t>
            </a:r>
            <a:r>
              <a:rPr lang="zh-CN" altLang="zh-TW" sz="2400" b="1" dirty="0">
                <a:latin typeface="+mn-ea"/>
              </a:rPr>
              <a:t>稳定性和适应性相结合原则</a:t>
            </a: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167788638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7.3.1 </a:t>
            </a:r>
            <a:r>
              <a:rPr lang="zh-TW" altLang="en-US" b="1" dirty="0" smtClean="0">
                <a:latin typeface="宋体" charset="0"/>
                <a:ea typeface="宋体" charset="0"/>
                <a:cs typeface="宋体" charset="0"/>
              </a:rPr>
              <a:t>工作</a:t>
            </a:r>
            <a:r>
              <a:rPr lang="zh-TW" altLang="en-US" b="1" dirty="0" smtClean="0">
                <a:latin typeface="宋体" charset="0"/>
                <a:ea typeface="宋体" charset="0"/>
                <a:cs typeface="宋体" charset="0"/>
              </a:rPr>
              <a:t>设计</a:t>
            </a:r>
            <a:r>
              <a:rPr lang="zh-TW" altLang="en-US" b="1" dirty="0" smtClean="0">
                <a:latin typeface="+mn-ea"/>
                <a:cs typeface="宋体" charset="0"/>
              </a:rPr>
              <a:t>：工作专精化</a:t>
            </a:r>
            <a:endParaRPr lang="en-US" altLang="zh-TW" b="1" dirty="0" smtClean="0">
              <a:latin typeface="+mn-ea"/>
              <a:cs typeface="宋体" charset="0"/>
            </a:endParaRPr>
          </a:p>
          <a:p>
            <a:pPr>
              <a:lnSpc>
                <a:spcPct val="150000"/>
              </a:lnSpc>
              <a:spcBef>
                <a:spcPct val="0"/>
              </a:spcBef>
            </a:pPr>
            <a:r>
              <a:rPr lang="zh-CN" altLang="zh-TW" sz="2400" b="1" dirty="0" smtClean="0">
                <a:latin typeface="+mn-ea"/>
              </a:rPr>
              <a:t>工作</a:t>
            </a:r>
            <a:r>
              <a:rPr lang="zh-CN" altLang="zh-TW" sz="2400" b="1" dirty="0">
                <a:latin typeface="+mn-ea"/>
              </a:rPr>
              <a:t>设计</a:t>
            </a:r>
            <a:r>
              <a:rPr lang="en-US" altLang="zh-TW" sz="2400" b="1" dirty="0">
                <a:latin typeface="+mn-ea"/>
              </a:rPr>
              <a:t>(job design)</a:t>
            </a:r>
            <a:r>
              <a:rPr lang="zh-CN" altLang="zh-TW" sz="2400" b="1" dirty="0">
                <a:latin typeface="+mn-ea"/>
              </a:rPr>
              <a:t>是组织设计的首要步骤</a:t>
            </a:r>
            <a:r>
              <a:rPr lang="zh-CN" altLang="zh-TW" sz="2400" b="1" dirty="0" smtClean="0">
                <a:latin typeface="+mn-ea"/>
              </a:rPr>
              <a:t>。</a:t>
            </a:r>
            <a:endParaRPr lang="en-US" altLang="zh-CN" sz="2400" b="1" dirty="0">
              <a:latin typeface="+mn-ea"/>
            </a:endParaRPr>
          </a:p>
          <a:p>
            <a:pPr>
              <a:lnSpc>
                <a:spcPct val="150000"/>
              </a:lnSpc>
              <a:spcBef>
                <a:spcPct val="0"/>
              </a:spcBef>
            </a:pPr>
            <a:endParaRPr lang="en-US" altLang="zh-CN" sz="2400" b="1" dirty="0" smtClean="0">
              <a:latin typeface="+mn-ea"/>
            </a:endParaRPr>
          </a:p>
          <a:p>
            <a:pPr>
              <a:lnSpc>
                <a:spcPct val="150000"/>
              </a:lnSpc>
              <a:spcBef>
                <a:spcPct val="0"/>
              </a:spcBef>
            </a:pPr>
            <a:r>
              <a:rPr lang="zh-CN" altLang="zh-TW" sz="2400" b="1" dirty="0" smtClean="0">
                <a:latin typeface="+mn-ea"/>
              </a:rPr>
              <a:t>工作</a:t>
            </a:r>
            <a:r>
              <a:rPr lang="zh-CN" altLang="zh-TW" sz="2400" b="1" dirty="0">
                <a:latin typeface="+mn-ea"/>
              </a:rPr>
              <a:t>设计是与个人有关的工作职责的确定，其目的在于明确出将所需要的任务要以什么样的方式来进行分配，在决定了之后，便开始依照分配的方式律定出各个工作的职责。</a:t>
            </a:r>
            <a:endParaRPr lang="zh-TW" altLang="zh-TW" sz="2400" b="1" dirty="0">
              <a:latin typeface="+mn-ea"/>
            </a:endParaRPr>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175697222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Wingdings" panose="05000000000000000000" pitchFamily="2" charset="2"/>
              <a:buChar char="Ø"/>
            </a:pPr>
            <a:r>
              <a:rPr lang="en-US" altLang="zh-TW" sz="2800" b="1" dirty="0" smtClean="0">
                <a:latin typeface="+mn-ea"/>
              </a:rPr>
              <a:t>1.</a:t>
            </a:r>
            <a:r>
              <a:rPr lang="zh-CN" altLang="zh-TW" sz="2800" b="1" dirty="0" smtClean="0"/>
              <a:t>工作</a:t>
            </a:r>
            <a:r>
              <a:rPr lang="zh-CN" altLang="zh-TW" sz="2800" b="1" dirty="0"/>
              <a:t>特征</a:t>
            </a:r>
            <a:r>
              <a:rPr lang="zh-CN" altLang="zh-TW" sz="2800" b="1" dirty="0" smtClean="0"/>
              <a:t>模式</a:t>
            </a:r>
            <a:endParaRPr lang="en-US" altLang="zh-CN" sz="2800" b="1" dirty="0"/>
          </a:p>
          <a:p>
            <a:pPr>
              <a:lnSpc>
                <a:spcPct val="150000"/>
              </a:lnSpc>
              <a:spcBef>
                <a:spcPct val="0"/>
              </a:spcBef>
              <a:buFont typeface="Arial" panose="020B0604020202020204" pitchFamily="34" charset="0"/>
              <a:buChar char="•"/>
            </a:pPr>
            <a:r>
              <a:rPr lang="en-US" altLang="zh-CN" sz="2400" b="1" dirty="0" smtClean="0">
                <a:latin typeface="+mn-ea"/>
              </a:rPr>
              <a:t>(1)</a:t>
            </a:r>
            <a:r>
              <a:rPr lang="zh-CN" altLang="zh-TW" sz="2400" b="1" dirty="0" smtClean="0">
                <a:latin typeface="+mn-ea"/>
              </a:rPr>
              <a:t>技</a:t>
            </a:r>
            <a:r>
              <a:rPr lang="zh-CN" altLang="zh-TW" sz="2400" b="1" dirty="0">
                <a:latin typeface="+mn-ea"/>
              </a:rPr>
              <a:t>术的多样化（</a:t>
            </a:r>
            <a:r>
              <a:rPr lang="en-US" altLang="zh-TW" sz="2400" b="1" dirty="0">
                <a:latin typeface="+mn-ea"/>
              </a:rPr>
              <a:t>skill identity</a:t>
            </a:r>
            <a:r>
              <a:rPr lang="zh-CN" altLang="zh-TW" sz="2400" b="1" dirty="0" smtClean="0">
                <a:latin typeface="+mn-ea"/>
              </a:rPr>
              <a:t>）</a:t>
            </a:r>
            <a:endParaRPr lang="en-US" altLang="zh-CN" sz="2400" b="1" dirty="0">
              <a:latin typeface="+mn-ea"/>
            </a:endParaRPr>
          </a:p>
          <a:p>
            <a:pPr>
              <a:lnSpc>
                <a:spcPct val="150000"/>
              </a:lnSpc>
              <a:spcBef>
                <a:spcPct val="0"/>
              </a:spcBef>
              <a:buFont typeface="Arial" panose="020B0604020202020204" pitchFamily="34" charset="0"/>
              <a:buChar char="•"/>
            </a:pPr>
            <a:r>
              <a:rPr lang="en-US" altLang="zh-CN" sz="2400" b="1" dirty="0" smtClean="0">
                <a:latin typeface="+mn-ea"/>
              </a:rPr>
              <a:t>(2)</a:t>
            </a:r>
            <a:r>
              <a:rPr lang="zh-CN" altLang="zh-TW" sz="2400" b="1" dirty="0" smtClean="0">
                <a:latin typeface="+mn-ea"/>
              </a:rPr>
              <a:t>任</a:t>
            </a:r>
            <a:r>
              <a:rPr lang="zh-CN" altLang="zh-TW" sz="2400" b="1" dirty="0">
                <a:latin typeface="+mn-ea"/>
              </a:rPr>
              <a:t>务的识别性</a:t>
            </a:r>
            <a:r>
              <a:rPr lang="en-US" altLang="zh-TW" sz="2400" b="1" dirty="0">
                <a:latin typeface="+mn-ea"/>
              </a:rPr>
              <a:t>(task identity</a:t>
            </a:r>
            <a:r>
              <a:rPr lang="en-US" altLang="zh-TW" sz="2400" b="1" dirty="0" smtClean="0">
                <a:latin typeface="+mn-ea"/>
              </a:rPr>
              <a:t>)</a:t>
            </a:r>
            <a:endParaRPr lang="en-US" altLang="zh-TW" sz="2400" b="1" dirty="0">
              <a:latin typeface="+mn-ea"/>
            </a:endParaRPr>
          </a:p>
          <a:p>
            <a:pPr>
              <a:lnSpc>
                <a:spcPct val="150000"/>
              </a:lnSpc>
              <a:spcBef>
                <a:spcPct val="0"/>
              </a:spcBef>
              <a:buFont typeface="Arial" panose="020B0604020202020204" pitchFamily="34" charset="0"/>
              <a:buChar char="•"/>
            </a:pPr>
            <a:r>
              <a:rPr lang="en-US" altLang="zh-CN" sz="2400" b="1" dirty="0" smtClean="0">
                <a:latin typeface="+mn-ea"/>
              </a:rPr>
              <a:t>(3)</a:t>
            </a:r>
            <a:r>
              <a:rPr lang="zh-CN" altLang="zh-TW" sz="2400" b="1" dirty="0" smtClean="0">
                <a:latin typeface="+mn-ea"/>
              </a:rPr>
              <a:t>任</a:t>
            </a:r>
            <a:r>
              <a:rPr lang="zh-CN" altLang="zh-TW" sz="2400" b="1" dirty="0">
                <a:latin typeface="+mn-ea"/>
              </a:rPr>
              <a:t>务的显着性</a:t>
            </a:r>
            <a:r>
              <a:rPr lang="en-US" altLang="zh-TW" sz="2400" b="1" dirty="0">
                <a:latin typeface="+mn-ea"/>
              </a:rPr>
              <a:t>(task identity</a:t>
            </a:r>
            <a:r>
              <a:rPr lang="en-US" altLang="zh-TW" sz="2400" b="1" dirty="0" smtClean="0">
                <a:latin typeface="+mn-ea"/>
              </a:rPr>
              <a:t>)</a:t>
            </a:r>
            <a:endParaRPr lang="en-US" altLang="zh-TW" sz="2400" b="1" dirty="0">
              <a:latin typeface="+mn-ea"/>
            </a:endParaRPr>
          </a:p>
          <a:p>
            <a:pPr>
              <a:lnSpc>
                <a:spcPct val="150000"/>
              </a:lnSpc>
              <a:spcBef>
                <a:spcPct val="0"/>
              </a:spcBef>
              <a:buFont typeface="Arial" panose="020B0604020202020204" pitchFamily="34" charset="0"/>
              <a:buChar char="•"/>
            </a:pPr>
            <a:r>
              <a:rPr lang="en-US" altLang="zh-CN" sz="2400" b="1" dirty="0" smtClean="0">
                <a:latin typeface="+mn-ea"/>
              </a:rPr>
              <a:t>(4)</a:t>
            </a:r>
            <a:r>
              <a:rPr lang="zh-CN" altLang="zh-TW" sz="2400" b="1" dirty="0" smtClean="0">
                <a:latin typeface="+mn-ea"/>
              </a:rPr>
              <a:t>工作</a:t>
            </a:r>
            <a:r>
              <a:rPr lang="zh-CN" altLang="zh-TW" sz="2400" b="1" dirty="0">
                <a:latin typeface="+mn-ea"/>
              </a:rPr>
              <a:t>本身的自主性</a:t>
            </a:r>
            <a:r>
              <a:rPr lang="en-US" altLang="zh-TW" sz="2400" b="1" dirty="0">
                <a:latin typeface="+mn-ea"/>
              </a:rPr>
              <a:t>(job autonomy</a:t>
            </a:r>
            <a:r>
              <a:rPr lang="zh-CN" altLang="zh-TW" sz="2400" b="1" dirty="0" smtClean="0">
                <a:latin typeface="+mn-ea"/>
              </a:rPr>
              <a:t>）</a:t>
            </a:r>
            <a:endParaRPr lang="en-US" altLang="zh-CN" sz="2400" b="1" dirty="0">
              <a:latin typeface="+mn-ea"/>
            </a:endParaRPr>
          </a:p>
          <a:p>
            <a:pPr>
              <a:lnSpc>
                <a:spcPct val="150000"/>
              </a:lnSpc>
              <a:spcBef>
                <a:spcPct val="0"/>
              </a:spcBef>
              <a:buFont typeface="Arial" panose="020B0604020202020204" pitchFamily="34" charset="0"/>
              <a:buChar char="•"/>
            </a:pPr>
            <a:r>
              <a:rPr lang="en-US" altLang="zh-CN" sz="2400" b="1" dirty="0" smtClean="0">
                <a:latin typeface="+mn-ea"/>
              </a:rPr>
              <a:t>(5)</a:t>
            </a:r>
            <a:r>
              <a:rPr lang="zh-CN" altLang="zh-TW" sz="2400" b="1" dirty="0" smtClean="0">
                <a:latin typeface="+mn-ea"/>
              </a:rPr>
              <a:t>工作</a:t>
            </a:r>
            <a:r>
              <a:rPr lang="zh-CN" altLang="zh-TW" sz="2400" b="1" dirty="0">
                <a:latin typeface="+mn-ea"/>
              </a:rPr>
              <a:t>本身的信息反馈性</a:t>
            </a:r>
            <a:r>
              <a:rPr lang="en-US" altLang="zh-TW" sz="2400" b="1" dirty="0">
                <a:latin typeface="+mn-ea"/>
              </a:rPr>
              <a:t>(job feedback</a:t>
            </a:r>
            <a:r>
              <a:rPr lang="zh-CN" altLang="zh-TW" sz="2400" b="1" dirty="0">
                <a:latin typeface="+mn-ea"/>
              </a:rPr>
              <a:t>）</a:t>
            </a:r>
            <a:endParaRPr lang="zh-TW" altLang="zh-TW" sz="2400" b="1" dirty="0">
              <a:latin typeface="+mn-ea"/>
            </a:endParaRPr>
          </a:p>
          <a:p>
            <a:pPr>
              <a:lnSpc>
                <a:spcPct val="150000"/>
              </a:lnSpc>
              <a:spcBef>
                <a:spcPct val="0"/>
              </a:spcBef>
              <a:buFont typeface="Wingdings" panose="05000000000000000000" pitchFamily="2" charset="2"/>
              <a:buChar char="Ø"/>
            </a:pPr>
            <a:endParaRPr lang="zh-TW" altLang="zh-TW" sz="2800" dirty="0"/>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69844391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Wingdings" panose="05000000000000000000" pitchFamily="2" charset="2"/>
              <a:buChar char="Ø"/>
            </a:pPr>
            <a:r>
              <a:rPr lang="en-US" altLang="zh-TW" sz="2800" b="1" dirty="0" smtClean="0">
                <a:latin typeface="+mn-ea"/>
              </a:rPr>
              <a:t>2.</a:t>
            </a:r>
            <a:r>
              <a:rPr lang="zh-CN" altLang="zh-TW" sz="2800" b="1" dirty="0" smtClean="0"/>
              <a:t>工作</a:t>
            </a:r>
            <a:r>
              <a:rPr lang="zh-TW" altLang="en-US" sz="2800" b="1" dirty="0" smtClean="0"/>
              <a:t>专精化</a:t>
            </a:r>
            <a:endParaRPr lang="en-US" altLang="zh-TW" sz="2800" b="1" dirty="0" smtClean="0"/>
          </a:p>
          <a:p>
            <a:pPr>
              <a:lnSpc>
                <a:spcPct val="150000"/>
              </a:lnSpc>
              <a:spcBef>
                <a:spcPct val="0"/>
              </a:spcBef>
              <a:buFont typeface="Arial" panose="020B0604020202020204" pitchFamily="34" charset="0"/>
              <a:buChar char="•"/>
            </a:pPr>
            <a:r>
              <a:rPr lang="zh-TW" altLang="zh-TW" sz="2400" b="1" dirty="0" smtClean="0">
                <a:latin typeface="+mn-ea"/>
              </a:rPr>
              <a:t>工作</a:t>
            </a:r>
            <a:r>
              <a:rPr lang="zh-TW" altLang="zh-TW" sz="2400" b="1" dirty="0">
                <a:latin typeface="+mn-ea"/>
              </a:rPr>
              <a:t>专精化</a:t>
            </a:r>
            <a:r>
              <a:rPr lang="en-US" altLang="zh-TW" sz="2400" b="1" dirty="0">
                <a:latin typeface="+mn-ea"/>
              </a:rPr>
              <a:t>(job specialization</a:t>
            </a:r>
            <a:r>
              <a:rPr lang="zh-TW" altLang="zh-TW" sz="2400" b="1" dirty="0" smtClean="0">
                <a:latin typeface="+mn-ea"/>
              </a:rPr>
              <a:t>）是</a:t>
            </a:r>
            <a:r>
              <a:rPr lang="zh-TW" altLang="zh-TW" sz="2400" b="1" dirty="0">
                <a:latin typeface="+mn-ea"/>
              </a:rPr>
              <a:t>将组织的工作任务分解为较小的构成成分的程度</a:t>
            </a:r>
            <a:r>
              <a:rPr lang="zh-TW" altLang="zh-TW" sz="2400" b="1" dirty="0" smtClean="0">
                <a:latin typeface="+mn-ea"/>
              </a:rPr>
              <a:t>。</a:t>
            </a:r>
            <a:endParaRPr lang="en-US" altLang="zh-TW" sz="2400" b="1" dirty="0">
              <a:latin typeface="+mn-ea"/>
            </a:endParaRPr>
          </a:p>
          <a:p>
            <a:pPr>
              <a:lnSpc>
                <a:spcPct val="150000"/>
              </a:lnSpc>
              <a:spcBef>
                <a:spcPct val="0"/>
              </a:spcBef>
              <a:buFont typeface="Arial" panose="020B0604020202020204" pitchFamily="34" charset="0"/>
              <a:buChar char="•"/>
            </a:pPr>
            <a:endParaRPr lang="en-US" altLang="zh-TW" sz="2400" b="1" dirty="0" smtClean="0">
              <a:latin typeface="+mn-ea"/>
            </a:endParaRPr>
          </a:p>
          <a:p>
            <a:pPr>
              <a:lnSpc>
                <a:spcPct val="150000"/>
              </a:lnSpc>
              <a:spcBef>
                <a:spcPct val="0"/>
              </a:spcBef>
              <a:buFont typeface="Arial" panose="020B0604020202020204" pitchFamily="34" charset="0"/>
              <a:buChar char="•"/>
            </a:pPr>
            <a:r>
              <a:rPr lang="zh-TW" altLang="zh-TW" sz="2400" b="1" dirty="0" smtClean="0"/>
              <a:t>工作</a:t>
            </a:r>
            <a:r>
              <a:rPr lang="zh-TW" altLang="zh-TW" sz="2400" b="1" dirty="0"/>
              <a:t>专精化是组织成长的必然结果。</a:t>
            </a: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405615855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marL="0">
              <a:lnSpc>
                <a:spcPct val="150000"/>
              </a:lnSpc>
              <a:spcBef>
                <a:spcPct val="0"/>
              </a:spcBef>
              <a:buFont typeface="Arial" panose="020B0604020202020204" pitchFamily="34" charset="0"/>
              <a:buChar char="•"/>
            </a:pPr>
            <a:r>
              <a:rPr lang="zh-CN" altLang="zh-TW" sz="2400" b="1" dirty="0" smtClean="0"/>
              <a:t>工作专</a:t>
            </a:r>
            <a:r>
              <a:rPr lang="zh-CN" altLang="zh-TW" sz="2400" b="1" dirty="0"/>
              <a:t>精</a:t>
            </a:r>
            <a:r>
              <a:rPr lang="zh-CN" altLang="zh-TW" sz="2400" b="1" dirty="0" smtClean="0"/>
              <a:t>化的</a:t>
            </a:r>
            <a:r>
              <a:rPr lang="zh-CN" altLang="zh-TW" sz="2400" b="1" dirty="0"/>
              <a:t>好</a:t>
            </a:r>
            <a:r>
              <a:rPr lang="zh-CN" altLang="zh-TW" sz="2400" b="1" dirty="0" smtClean="0"/>
              <a:t>处：</a:t>
            </a:r>
            <a:endParaRPr lang="zh-TW" altLang="zh-TW" sz="2400" b="1" dirty="0"/>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grpSp>
        <p:nvGrpSpPr>
          <p:cNvPr id="4" name="Group 2"/>
          <p:cNvGrpSpPr>
            <a:grpSpLocks/>
          </p:cNvGrpSpPr>
          <p:nvPr/>
        </p:nvGrpSpPr>
        <p:grpSpPr bwMode="auto">
          <a:xfrm>
            <a:off x="1752600" y="3530600"/>
            <a:ext cx="5311775" cy="688975"/>
            <a:chOff x="720" y="1392"/>
            <a:chExt cx="4058" cy="480"/>
          </a:xfrm>
        </p:grpSpPr>
        <p:sp>
          <p:nvSpPr>
            <p:cNvPr id="5" name="AutoShape 3"/>
            <p:cNvSpPr>
              <a:spLocks noChangeArrowheads="1"/>
            </p:cNvSpPr>
            <p:nvPr/>
          </p:nvSpPr>
          <p:spPr bwMode="gray">
            <a:xfrm>
              <a:off x="720" y="1392"/>
              <a:ext cx="4058" cy="480"/>
            </a:xfrm>
            <a:prstGeom prst="roundRect">
              <a:avLst>
                <a:gd name="adj" fmla="val 17509"/>
              </a:avLst>
            </a:prstGeom>
            <a:gradFill rotWithShape="1">
              <a:gsLst>
                <a:gs pos="0">
                  <a:schemeClr val="accent2"/>
                </a:gs>
                <a:gs pos="50000">
                  <a:schemeClr val="accent2">
                    <a:gamma/>
                    <a:shade val="92157"/>
                    <a:invGamma/>
                  </a:schemeClr>
                </a:gs>
                <a:gs pos="100000">
                  <a:schemeClr val="accent2"/>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6" name="Group 4"/>
            <p:cNvGrpSpPr>
              <a:grpSpLocks/>
            </p:cNvGrpSpPr>
            <p:nvPr/>
          </p:nvGrpSpPr>
          <p:grpSpPr bwMode="auto">
            <a:xfrm>
              <a:off x="730" y="1407"/>
              <a:ext cx="4043" cy="444"/>
              <a:chOff x="744" y="1407"/>
              <a:chExt cx="3988" cy="444"/>
            </a:xfrm>
          </p:grpSpPr>
          <p:sp>
            <p:nvSpPr>
              <p:cNvPr id="7" name="AutoShape 5"/>
              <p:cNvSpPr>
                <a:spLocks noChangeArrowheads="1"/>
              </p:cNvSpPr>
              <p:nvPr/>
            </p:nvSpPr>
            <p:spPr bwMode="gray">
              <a:xfrm>
                <a:off x="744" y="1736"/>
                <a:ext cx="3988" cy="115"/>
              </a:xfrm>
              <a:prstGeom prst="roundRect">
                <a:avLst>
                  <a:gd name="adj" fmla="val 50000"/>
                </a:avLst>
              </a:prstGeom>
              <a:gradFill rotWithShape="1">
                <a:gsLst>
                  <a:gs pos="0">
                    <a:schemeClr val="accent2">
                      <a:alpha val="0"/>
                    </a:schemeClr>
                  </a:gs>
                  <a:gs pos="100000">
                    <a:schemeClr val="accent2">
                      <a:gamma/>
                      <a:tint val="0"/>
                      <a:invGamma/>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8" name="AutoShape 6"/>
              <p:cNvSpPr>
                <a:spLocks noChangeArrowheads="1"/>
              </p:cNvSpPr>
              <p:nvPr/>
            </p:nvSpPr>
            <p:spPr bwMode="gray">
              <a:xfrm>
                <a:off x="744" y="1407"/>
                <a:ext cx="3988" cy="115"/>
              </a:xfrm>
              <a:prstGeom prst="roundRect">
                <a:avLst>
                  <a:gd name="adj" fmla="val 50000"/>
                </a:avLst>
              </a:prstGeom>
              <a:gradFill rotWithShape="1">
                <a:gsLst>
                  <a:gs pos="0">
                    <a:schemeClr val="accent2">
                      <a:gamma/>
                      <a:tint val="0"/>
                      <a:invGamma/>
                    </a:schemeClr>
                  </a:gs>
                  <a:gs pos="100000">
                    <a:schemeClr val="accent2">
                      <a:alpha val="0"/>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grpSp>
        <p:nvGrpSpPr>
          <p:cNvPr id="9" name="Group 7"/>
          <p:cNvGrpSpPr>
            <a:grpSpLocks/>
          </p:cNvGrpSpPr>
          <p:nvPr/>
        </p:nvGrpSpPr>
        <p:grpSpPr bwMode="auto">
          <a:xfrm>
            <a:off x="1752600" y="4395788"/>
            <a:ext cx="5311775" cy="688975"/>
            <a:chOff x="720" y="1392"/>
            <a:chExt cx="4058" cy="480"/>
          </a:xfrm>
        </p:grpSpPr>
        <p:sp>
          <p:nvSpPr>
            <p:cNvPr id="10" name="AutoShape 8"/>
            <p:cNvSpPr>
              <a:spLocks noChangeArrowheads="1"/>
            </p:cNvSpPr>
            <p:nvPr/>
          </p:nvSpPr>
          <p:spPr bwMode="gray">
            <a:xfrm>
              <a:off x="720" y="1392"/>
              <a:ext cx="4058" cy="480"/>
            </a:xfrm>
            <a:prstGeom prst="roundRect">
              <a:avLst>
                <a:gd name="adj" fmla="val 17509"/>
              </a:avLst>
            </a:prstGeom>
            <a:gradFill rotWithShape="1">
              <a:gsLst>
                <a:gs pos="0">
                  <a:schemeClr val="hlink"/>
                </a:gs>
                <a:gs pos="50000">
                  <a:schemeClr val="hlink">
                    <a:gamma/>
                    <a:shade val="92157"/>
                    <a:invGamma/>
                  </a:schemeClr>
                </a:gs>
                <a:gs pos="100000">
                  <a:schemeClr val="hlink"/>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11" name="Group 9"/>
            <p:cNvGrpSpPr>
              <a:grpSpLocks/>
            </p:cNvGrpSpPr>
            <p:nvPr/>
          </p:nvGrpSpPr>
          <p:grpSpPr bwMode="auto">
            <a:xfrm>
              <a:off x="730" y="1407"/>
              <a:ext cx="4043" cy="444"/>
              <a:chOff x="744" y="1407"/>
              <a:chExt cx="3988" cy="444"/>
            </a:xfrm>
          </p:grpSpPr>
          <p:sp>
            <p:nvSpPr>
              <p:cNvPr id="12" name="AutoShape 10"/>
              <p:cNvSpPr>
                <a:spLocks noChangeArrowheads="1"/>
              </p:cNvSpPr>
              <p:nvPr/>
            </p:nvSpPr>
            <p:spPr bwMode="gray">
              <a:xfrm>
                <a:off x="744" y="1736"/>
                <a:ext cx="3988" cy="115"/>
              </a:xfrm>
              <a:prstGeom prst="roundRect">
                <a:avLst>
                  <a:gd name="adj" fmla="val 50000"/>
                </a:avLst>
              </a:prstGeom>
              <a:gradFill rotWithShape="1">
                <a:gsLst>
                  <a:gs pos="0">
                    <a:schemeClr val="hlink">
                      <a:alpha val="0"/>
                    </a:schemeClr>
                  </a:gs>
                  <a:gs pos="100000">
                    <a:schemeClr val="hlink">
                      <a:gamma/>
                      <a:tint val="0"/>
                      <a:invGamma/>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3" name="AutoShape 11"/>
              <p:cNvSpPr>
                <a:spLocks noChangeArrowheads="1"/>
              </p:cNvSpPr>
              <p:nvPr/>
            </p:nvSpPr>
            <p:spPr bwMode="gray">
              <a:xfrm>
                <a:off x="744" y="1407"/>
                <a:ext cx="3988" cy="115"/>
              </a:xfrm>
              <a:prstGeom prst="roundRect">
                <a:avLst>
                  <a:gd name="adj" fmla="val 50000"/>
                </a:avLst>
              </a:prstGeom>
              <a:gradFill rotWithShape="1">
                <a:gsLst>
                  <a:gs pos="0">
                    <a:schemeClr val="hlink">
                      <a:gamma/>
                      <a:tint val="0"/>
                      <a:invGamma/>
                    </a:schemeClr>
                  </a:gs>
                  <a:gs pos="100000">
                    <a:schemeClr val="hlink">
                      <a:alpha val="0"/>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grpSp>
        <p:nvGrpSpPr>
          <p:cNvPr id="14" name="Group 12"/>
          <p:cNvGrpSpPr>
            <a:grpSpLocks/>
          </p:cNvGrpSpPr>
          <p:nvPr/>
        </p:nvGrpSpPr>
        <p:grpSpPr bwMode="auto">
          <a:xfrm>
            <a:off x="1752600" y="5253038"/>
            <a:ext cx="5311775" cy="688975"/>
            <a:chOff x="720" y="1392"/>
            <a:chExt cx="4058" cy="480"/>
          </a:xfrm>
        </p:grpSpPr>
        <p:sp>
          <p:nvSpPr>
            <p:cNvPr id="15" name="AutoShape 13"/>
            <p:cNvSpPr>
              <a:spLocks noChangeArrowheads="1"/>
            </p:cNvSpPr>
            <p:nvPr/>
          </p:nvSpPr>
          <p:spPr bwMode="ltGray">
            <a:xfrm>
              <a:off x="720" y="1392"/>
              <a:ext cx="4058" cy="480"/>
            </a:xfrm>
            <a:prstGeom prst="roundRect">
              <a:avLst>
                <a:gd name="adj" fmla="val 17509"/>
              </a:avLst>
            </a:prstGeom>
            <a:gradFill rotWithShape="1">
              <a:gsLst>
                <a:gs pos="0">
                  <a:schemeClr val="folHlink"/>
                </a:gs>
                <a:gs pos="50000">
                  <a:schemeClr val="folHlink">
                    <a:gamma/>
                    <a:shade val="92157"/>
                    <a:invGamma/>
                  </a:schemeClr>
                </a:gs>
                <a:gs pos="100000">
                  <a:schemeClr val="folHlink"/>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16" name="Group 14"/>
            <p:cNvGrpSpPr>
              <a:grpSpLocks/>
            </p:cNvGrpSpPr>
            <p:nvPr/>
          </p:nvGrpSpPr>
          <p:grpSpPr bwMode="auto">
            <a:xfrm>
              <a:off x="730" y="1407"/>
              <a:ext cx="4043" cy="444"/>
              <a:chOff x="744" y="1407"/>
              <a:chExt cx="3988" cy="444"/>
            </a:xfrm>
          </p:grpSpPr>
          <p:sp>
            <p:nvSpPr>
              <p:cNvPr id="17" name="AutoShape 15"/>
              <p:cNvSpPr>
                <a:spLocks noChangeArrowheads="1"/>
              </p:cNvSpPr>
              <p:nvPr/>
            </p:nvSpPr>
            <p:spPr bwMode="ltGray">
              <a:xfrm>
                <a:off x="744" y="1736"/>
                <a:ext cx="3988" cy="115"/>
              </a:xfrm>
              <a:prstGeom prst="roundRect">
                <a:avLst>
                  <a:gd name="adj" fmla="val 50000"/>
                </a:avLst>
              </a:prstGeom>
              <a:gradFill rotWithShape="1">
                <a:gsLst>
                  <a:gs pos="0">
                    <a:schemeClr val="folHlink">
                      <a:alpha val="0"/>
                    </a:schemeClr>
                  </a:gs>
                  <a:gs pos="100000">
                    <a:schemeClr val="folHlink">
                      <a:gamma/>
                      <a:tint val="0"/>
                      <a:invGamma/>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8" name="AutoShape 16"/>
              <p:cNvSpPr>
                <a:spLocks noChangeArrowheads="1"/>
              </p:cNvSpPr>
              <p:nvPr/>
            </p:nvSpPr>
            <p:spPr bwMode="ltGray">
              <a:xfrm>
                <a:off x="744" y="1407"/>
                <a:ext cx="3988" cy="115"/>
              </a:xfrm>
              <a:prstGeom prst="roundRect">
                <a:avLst>
                  <a:gd name="adj" fmla="val 50000"/>
                </a:avLst>
              </a:prstGeom>
              <a:gradFill rotWithShape="1">
                <a:gsLst>
                  <a:gs pos="0">
                    <a:schemeClr val="folHlink">
                      <a:gamma/>
                      <a:tint val="0"/>
                      <a:invGamma/>
                    </a:schemeClr>
                  </a:gs>
                  <a:gs pos="100000">
                    <a:schemeClr val="folHlink">
                      <a:alpha val="0"/>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grpSp>
        <p:nvGrpSpPr>
          <p:cNvPr id="19" name="Group 17"/>
          <p:cNvGrpSpPr>
            <a:grpSpLocks/>
          </p:cNvGrpSpPr>
          <p:nvPr/>
        </p:nvGrpSpPr>
        <p:grpSpPr bwMode="auto">
          <a:xfrm>
            <a:off x="1752600" y="2667000"/>
            <a:ext cx="5311775" cy="688975"/>
            <a:chOff x="720" y="1392"/>
            <a:chExt cx="4058" cy="480"/>
          </a:xfrm>
        </p:grpSpPr>
        <p:sp>
          <p:nvSpPr>
            <p:cNvPr id="20" name="AutoShape 18"/>
            <p:cNvSpPr>
              <a:spLocks noChangeArrowheads="1"/>
            </p:cNvSpPr>
            <p:nvPr/>
          </p:nvSpPr>
          <p:spPr bwMode="lt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nvGrpSpPr>
            <p:cNvPr id="21" name="Group 19"/>
            <p:cNvGrpSpPr>
              <a:grpSpLocks/>
            </p:cNvGrpSpPr>
            <p:nvPr/>
          </p:nvGrpSpPr>
          <p:grpSpPr bwMode="auto">
            <a:xfrm>
              <a:off x="730" y="1407"/>
              <a:ext cx="4043" cy="444"/>
              <a:chOff x="744" y="1407"/>
              <a:chExt cx="3988" cy="444"/>
            </a:xfrm>
          </p:grpSpPr>
          <p:sp>
            <p:nvSpPr>
              <p:cNvPr id="22" name="AutoShape 20"/>
              <p:cNvSpPr>
                <a:spLocks noChangeArrowheads="1"/>
              </p:cNvSpPr>
              <p:nvPr/>
            </p:nvSpPr>
            <p:spPr bwMode="lt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23" name="AutoShape 21"/>
              <p:cNvSpPr>
                <a:spLocks noChangeArrowheads="1"/>
              </p:cNvSpPr>
              <p:nvPr/>
            </p:nvSpPr>
            <p:spPr bwMode="lt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grpSp>
      <p:sp>
        <p:nvSpPr>
          <p:cNvPr id="24" name="Text Box 22"/>
          <p:cNvSpPr txBox="1">
            <a:spLocks noChangeArrowheads="1"/>
          </p:cNvSpPr>
          <p:nvPr/>
        </p:nvSpPr>
        <p:spPr bwMode="black">
          <a:xfrm>
            <a:off x="2219325" y="2781300"/>
            <a:ext cx="4495800" cy="1015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spcBef>
                <a:spcPct val="50000"/>
              </a:spcBef>
              <a:buClr>
                <a:schemeClr val="tx1"/>
              </a:buClr>
            </a:pPr>
            <a:r>
              <a:rPr lang="zh-CN" altLang="zh-TW" sz="2400" b="1" dirty="0" smtClean="0">
                <a:solidFill>
                  <a:srgbClr val="FFFFFF"/>
                </a:solidFill>
              </a:rPr>
              <a:t>提高</a:t>
            </a:r>
            <a:r>
              <a:rPr lang="zh-CN" altLang="zh-TW" sz="2400" b="1" dirty="0">
                <a:solidFill>
                  <a:srgbClr val="FFFFFF"/>
                </a:solidFill>
              </a:rPr>
              <a:t>员工的工作效率</a:t>
            </a:r>
            <a:endParaRPr lang="zh-TW" altLang="zh-TW" sz="2400" b="1" dirty="0">
              <a:solidFill>
                <a:srgbClr val="FFFFFF"/>
              </a:solidFill>
            </a:endParaRPr>
          </a:p>
          <a:p>
            <a:pPr algn="ctr">
              <a:spcBef>
                <a:spcPct val="50000"/>
              </a:spcBef>
              <a:buClr>
                <a:schemeClr val="tx1"/>
              </a:buClr>
            </a:pPr>
            <a:r>
              <a:rPr lang="en-US" altLang="zh-CN" sz="2400" b="1" dirty="0" smtClean="0">
                <a:solidFill>
                  <a:srgbClr val="FFFFFF"/>
                </a:solidFill>
              </a:rPr>
              <a:t>    </a:t>
            </a:r>
            <a:endParaRPr lang="en-US" altLang="zh-CN" sz="2400" b="1" dirty="0">
              <a:solidFill>
                <a:srgbClr val="FFFFFF"/>
              </a:solidFill>
            </a:endParaRPr>
          </a:p>
        </p:txBody>
      </p:sp>
      <p:sp>
        <p:nvSpPr>
          <p:cNvPr id="25" name="Text Box 23"/>
          <p:cNvSpPr txBox="1">
            <a:spLocks noChangeArrowheads="1"/>
          </p:cNvSpPr>
          <p:nvPr/>
        </p:nvSpPr>
        <p:spPr bwMode="black">
          <a:xfrm>
            <a:off x="2230438" y="3638550"/>
            <a:ext cx="4495800"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spcBef>
                <a:spcPct val="50000"/>
              </a:spcBef>
              <a:buClr>
                <a:schemeClr val="tx1"/>
              </a:buClr>
            </a:pPr>
            <a:r>
              <a:rPr lang="zh-CN" altLang="zh-TW" sz="2400" b="1" dirty="0" smtClean="0">
                <a:solidFill>
                  <a:srgbClr val="FFFFFF"/>
                </a:solidFill>
              </a:rPr>
              <a:t>降低</a:t>
            </a:r>
            <a:r>
              <a:rPr lang="zh-CN" altLang="zh-TW" sz="2400" b="1" dirty="0">
                <a:solidFill>
                  <a:srgbClr val="FFFFFF"/>
                </a:solidFill>
              </a:rPr>
              <a:t>工作任务的转换时间</a:t>
            </a:r>
            <a:endParaRPr lang="en-US" altLang="zh-CN" sz="2400" b="1" dirty="0">
              <a:solidFill>
                <a:srgbClr val="FFFFFF"/>
              </a:solidFill>
            </a:endParaRPr>
          </a:p>
        </p:txBody>
      </p:sp>
      <p:sp>
        <p:nvSpPr>
          <p:cNvPr id="26" name="Text Box 24"/>
          <p:cNvSpPr txBox="1">
            <a:spLocks noChangeArrowheads="1"/>
          </p:cNvSpPr>
          <p:nvPr/>
        </p:nvSpPr>
        <p:spPr bwMode="black">
          <a:xfrm>
            <a:off x="2230438" y="4497388"/>
            <a:ext cx="4495800" cy="1015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spcBef>
                <a:spcPct val="50000"/>
              </a:spcBef>
              <a:buClr>
                <a:schemeClr val="tx1"/>
              </a:buClr>
            </a:pPr>
            <a:r>
              <a:rPr lang="zh-TW" altLang="en-US" sz="2400" b="1" dirty="0" smtClean="0">
                <a:solidFill>
                  <a:srgbClr val="FFFFFF"/>
                </a:solidFill>
              </a:rPr>
              <a:t>易于</a:t>
            </a:r>
            <a:r>
              <a:rPr lang="zh-CN" altLang="zh-TW" sz="2400" b="1" dirty="0" smtClean="0">
                <a:solidFill>
                  <a:srgbClr val="FFFFFF"/>
                </a:solidFill>
              </a:rPr>
              <a:t>优化工作</a:t>
            </a:r>
            <a:r>
              <a:rPr lang="zh-CN" altLang="zh-TW" sz="2400" b="1" dirty="0">
                <a:solidFill>
                  <a:srgbClr val="FFFFFF"/>
                </a:solidFill>
              </a:rPr>
              <a:t>任</a:t>
            </a:r>
            <a:r>
              <a:rPr lang="zh-CN" altLang="zh-TW" sz="2400" b="1" dirty="0" smtClean="0">
                <a:solidFill>
                  <a:srgbClr val="FFFFFF"/>
                </a:solidFill>
              </a:rPr>
              <a:t>务</a:t>
            </a:r>
            <a:r>
              <a:rPr lang="zh-TW" altLang="en-US" sz="2400" b="1" dirty="0" smtClean="0">
                <a:solidFill>
                  <a:srgbClr val="FFFFFF"/>
                </a:solidFill>
              </a:rPr>
              <a:t>的</a:t>
            </a:r>
            <a:r>
              <a:rPr lang="zh-CN" altLang="zh-TW" sz="2400" b="1" dirty="0" smtClean="0">
                <a:solidFill>
                  <a:srgbClr val="FFFFFF"/>
                </a:solidFill>
              </a:rPr>
              <a:t>软</a:t>
            </a:r>
            <a:r>
              <a:rPr lang="zh-CN" altLang="zh-TW" sz="2400" b="1" dirty="0">
                <a:solidFill>
                  <a:srgbClr val="FFFFFF"/>
                </a:solidFill>
              </a:rPr>
              <a:t>硬</a:t>
            </a:r>
            <a:r>
              <a:rPr lang="zh-CN" altLang="zh-TW" sz="2400" b="1" dirty="0" smtClean="0">
                <a:solidFill>
                  <a:srgbClr val="FFFFFF"/>
                </a:solidFill>
              </a:rPr>
              <a:t>件</a:t>
            </a:r>
            <a:endParaRPr lang="zh-TW" altLang="zh-TW" sz="2400" b="1" dirty="0">
              <a:solidFill>
                <a:srgbClr val="FFFFFF"/>
              </a:solidFill>
            </a:endParaRPr>
          </a:p>
          <a:p>
            <a:pPr algn="ctr">
              <a:spcBef>
                <a:spcPct val="50000"/>
              </a:spcBef>
              <a:buClr>
                <a:schemeClr val="tx1"/>
              </a:buClr>
            </a:pPr>
            <a:r>
              <a:rPr lang="en-US" altLang="zh-CN" sz="2400" b="1" dirty="0" smtClean="0">
                <a:solidFill>
                  <a:srgbClr val="FFFFFF"/>
                </a:solidFill>
              </a:rPr>
              <a:t>    </a:t>
            </a:r>
            <a:endParaRPr lang="en-US" altLang="zh-CN" sz="2400" b="1" dirty="0">
              <a:solidFill>
                <a:srgbClr val="FFFFFF"/>
              </a:solidFill>
            </a:endParaRPr>
          </a:p>
        </p:txBody>
      </p:sp>
      <p:sp>
        <p:nvSpPr>
          <p:cNvPr id="27" name="Text Box 25"/>
          <p:cNvSpPr txBox="1">
            <a:spLocks noChangeArrowheads="1"/>
          </p:cNvSpPr>
          <p:nvPr/>
        </p:nvSpPr>
        <p:spPr bwMode="black">
          <a:xfrm>
            <a:off x="2230438" y="5345113"/>
            <a:ext cx="4495800"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17961" dir="2700000" algn="ctr" rotWithShape="0">
                    <a:srgbClr val="292929">
                      <a:alpha val="50000"/>
                    </a:srgbClr>
                  </a:outerShdw>
                </a:effectLst>
              </a14:hiddenEffects>
            </a:ext>
          </a:extLst>
        </p:spPr>
        <p:txBody>
          <a:bodyPr>
            <a:spAutoFit/>
          </a:bodyPr>
          <a:lstStyle>
            <a:lvl1pPr marL="457200" indent="-457200">
              <a:defRPr>
                <a:solidFill>
                  <a:schemeClr val="tx1"/>
                </a:solidFill>
                <a:latin typeface="Arial" charset="0"/>
                <a:ea typeface="宋体" charset="0"/>
              </a:defRPr>
            </a:lvl1pPr>
            <a:lvl2pPr marL="914400" indent="-457200">
              <a:defRPr>
                <a:solidFill>
                  <a:schemeClr val="tx1"/>
                </a:solidFill>
                <a:latin typeface="Arial" charset="0"/>
                <a:ea typeface="宋体" charset="0"/>
              </a:defRPr>
            </a:lvl2pPr>
            <a:lvl3pPr marL="1371600" indent="-457200">
              <a:defRPr>
                <a:solidFill>
                  <a:schemeClr val="tx1"/>
                </a:solidFill>
                <a:latin typeface="Arial" charset="0"/>
                <a:ea typeface="宋体" charset="0"/>
              </a:defRPr>
            </a:lvl3pPr>
            <a:lvl4pPr marL="1828800" indent="-457200">
              <a:defRPr>
                <a:solidFill>
                  <a:schemeClr val="tx1"/>
                </a:solidFill>
                <a:latin typeface="Arial" charset="0"/>
                <a:ea typeface="宋体" charset="0"/>
              </a:defRPr>
            </a:lvl4pPr>
            <a:lvl5pPr marL="2286000" indent="-457200">
              <a:defRPr>
                <a:solidFill>
                  <a:schemeClr val="tx1"/>
                </a:solidFill>
                <a:latin typeface="Arial" charset="0"/>
                <a:ea typeface="宋体" charset="0"/>
              </a:defRPr>
            </a:lvl5pPr>
            <a:lvl6pPr marL="2743200" indent="-457200" fontAlgn="base">
              <a:spcBef>
                <a:spcPct val="0"/>
              </a:spcBef>
              <a:spcAft>
                <a:spcPct val="0"/>
              </a:spcAft>
              <a:defRPr>
                <a:solidFill>
                  <a:schemeClr val="tx1"/>
                </a:solidFill>
                <a:latin typeface="Arial" charset="0"/>
                <a:ea typeface="宋体" charset="0"/>
              </a:defRPr>
            </a:lvl6pPr>
            <a:lvl7pPr marL="3200400" indent="-457200" fontAlgn="base">
              <a:spcBef>
                <a:spcPct val="0"/>
              </a:spcBef>
              <a:spcAft>
                <a:spcPct val="0"/>
              </a:spcAft>
              <a:defRPr>
                <a:solidFill>
                  <a:schemeClr val="tx1"/>
                </a:solidFill>
                <a:latin typeface="Arial" charset="0"/>
                <a:ea typeface="宋体" charset="0"/>
              </a:defRPr>
            </a:lvl7pPr>
            <a:lvl8pPr marL="3657600" indent="-457200" fontAlgn="base">
              <a:spcBef>
                <a:spcPct val="0"/>
              </a:spcBef>
              <a:spcAft>
                <a:spcPct val="0"/>
              </a:spcAft>
              <a:defRPr>
                <a:solidFill>
                  <a:schemeClr val="tx1"/>
                </a:solidFill>
                <a:latin typeface="Arial" charset="0"/>
                <a:ea typeface="宋体" charset="0"/>
              </a:defRPr>
            </a:lvl8pPr>
            <a:lvl9pPr marL="4114800" indent="-457200" fontAlgn="base">
              <a:spcBef>
                <a:spcPct val="0"/>
              </a:spcBef>
              <a:spcAft>
                <a:spcPct val="0"/>
              </a:spcAft>
              <a:defRPr>
                <a:solidFill>
                  <a:schemeClr val="tx1"/>
                </a:solidFill>
                <a:latin typeface="Arial" charset="0"/>
                <a:ea typeface="宋体" charset="0"/>
              </a:defRPr>
            </a:lvl9pPr>
          </a:lstStyle>
          <a:p>
            <a:pPr algn="ctr">
              <a:spcBef>
                <a:spcPct val="50000"/>
              </a:spcBef>
              <a:buClr>
                <a:schemeClr val="tx1"/>
              </a:buClr>
            </a:pPr>
            <a:r>
              <a:rPr lang="zh-CN" altLang="zh-TW" sz="2400" b="1" dirty="0" smtClean="0">
                <a:solidFill>
                  <a:srgbClr val="FFFFFF"/>
                </a:solidFill>
              </a:rPr>
              <a:t>节</a:t>
            </a:r>
            <a:r>
              <a:rPr lang="zh-CN" altLang="zh-TW" sz="2400" b="1" dirty="0">
                <a:solidFill>
                  <a:srgbClr val="FFFFFF"/>
                </a:solidFill>
              </a:rPr>
              <a:t>省工作培训的成本</a:t>
            </a:r>
            <a:endParaRPr lang="en-US" altLang="zh-CN" sz="2400" b="1" dirty="0">
              <a:solidFill>
                <a:srgbClr val="FFFFFF"/>
              </a:solidFill>
            </a:endParaRPr>
          </a:p>
        </p:txBody>
      </p:sp>
      <p:pic>
        <p:nvPicPr>
          <p:cNvPr id="28" name="Picture 28"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568450" y="4370388"/>
            <a:ext cx="792163" cy="949325"/>
          </a:xfrm>
          <a:prstGeom prst="rect">
            <a:avLst/>
          </a:prstGeom>
          <a:noFill/>
          <a:extLst>
            <a:ext uri="{909E8E84-426E-40dd-AFC4-6F175D3DCCD1}">
              <a14:hiddenFill xmlns="" xmlns:a14="http://schemas.microsoft.com/office/drawing/2010/main">
                <a:solidFill>
                  <a:srgbClr val="FFFFFF"/>
                </a:solidFill>
              </a14:hiddenFill>
            </a:ext>
          </a:extLst>
        </p:spPr>
      </p:pic>
      <p:pic>
        <p:nvPicPr>
          <p:cNvPr id="29" name="Picture 29"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568450" y="3519488"/>
            <a:ext cx="792163" cy="949325"/>
          </a:xfrm>
          <a:prstGeom prst="rect">
            <a:avLst/>
          </a:prstGeom>
          <a:noFill/>
          <a:extLst>
            <a:ext uri="{909E8E84-426E-40dd-AFC4-6F175D3DCCD1}">
              <a14:hiddenFill xmlns="" xmlns:a14="http://schemas.microsoft.com/office/drawing/2010/main">
                <a:solidFill>
                  <a:srgbClr val="FFFFFF"/>
                </a:solidFill>
              </a14:hiddenFill>
            </a:ext>
          </a:extLst>
        </p:spPr>
      </p:pic>
      <p:pic>
        <p:nvPicPr>
          <p:cNvPr id="30" name="Picture 30" descr="1"/>
          <p:cNvPicPr>
            <a:picLocks noChangeAspect="1" noChangeArrowheads="1"/>
          </p:cNvPicPr>
          <p:nvPr/>
        </p:nvPicPr>
        <p:blipFill>
          <a:blip r:embed="rId2">
            <a:lum bright="-6000" contrast="24000"/>
            <a:extLst>
              <a:ext uri="{28A0092B-C50C-407E-A947-70E740481C1C}">
                <a14:useLocalDpi xmlns:a14="http://schemas.microsoft.com/office/drawing/2010/main" val="0"/>
              </a:ext>
            </a:extLst>
          </a:blip>
          <a:srcRect l="42606" t="64474" r="19473"/>
          <a:stretch>
            <a:fillRect/>
          </a:stretch>
        </p:blipFill>
        <p:spPr bwMode="auto">
          <a:xfrm>
            <a:off x="1557338" y="2662238"/>
            <a:ext cx="792162" cy="949325"/>
          </a:xfrm>
          <a:prstGeom prst="rect">
            <a:avLst/>
          </a:prstGeom>
          <a:noFill/>
          <a:extLst>
            <a:ext uri="{909E8E84-426E-40dd-AFC4-6F175D3DCCD1}">
              <a14:hiddenFill xmlns="" xmlns:a14="http://schemas.microsoft.com/office/drawing/2010/main">
                <a:solidFill>
                  <a:srgbClr val="FFFFFF"/>
                </a:solidFill>
              </a14:hiddenFill>
            </a:ext>
          </a:extLst>
        </p:spPr>
      </p:pic>
      <p:sp>
        <p:nvSpPr>
          <p:cNvPr id="31" name="Text Box 31"/>
          <p:cNvSpPr txBox="1">
            <a:spLocks noChangeArrowheads="1"/>
          </p:cNvSpPr>
          <p:nvPr/>
        </p:nvSpPr>
        <p:spPr bwMode="gray">
          <a:xfrm>
            <a:off x="1898650" y="5353050"/>
            <a:ext cx="381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a:t>4</a:t>
            </a:r>
          </a:p>
        </p:txBody>
      </p:sp>
      <p:sp>
        <p:nvSpPr>
          <p:cNvPr id="32" name="Text Box 32"/>
          <p:cNvSpPr txBox="1">
            <a:spLocks noChangeArrowheads="1"/>
          </p:cNvSpPr>
          <p:nvPr/>
        </p:nvSpPr>
        <p:spPr bwMode="gray">
          <a:xfrm>
            <a:off x="1878013" y="2759075"/>
            <a:ext cx="381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a:t>1</a:t>
            </a:r>
          </a:p>
        </p:txBody>
      </p:sp>
      <p:sp>
        <p:nvSpPr>
          <p:cNvPr id="33" name="Text Box 33"/>
          <p:cNvSpPr txBox="1">
            <a:spLocks noChangeArrowheads="1"/>
          </p:cNvSpPr>
          <p:nvPr/>
        </p:nvSpPr>
        <p:spPr bwMode="gray">
          <a:xfrm>
            <a:off x="1890713" y="3617913"/>
            <a:ext cx="381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a:t>2</a:t>
            </a:r>
          </a:p>
        </p:txBody>
      </p:sp>
      <p:sp>
        <p:nvSpPr>
          <p:cNvPr id="34" name="Text Box 34"/>
          <p:cNvSpPr txBox="1">
            <a:spLocks noChangeArrowheads="1"/>
          </p:cNvSpPr>
          <p:nvPr/>
        </p:nvSpPr>
        <p:spPr bwMode="gray">
          <a:xfrm>
            <a:off x="1890713" y="4505325"/>
            <a:ext cx="381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zh-CN" sz="2400" b="1"/>
              <a:t>3</a:t>
            </a:r>
          </a:p>
        </p:txBody>
      </p:sp>
    </p:spTree>
    <p:extLst>
      <p:ext uri="{BB962C8B-B14F-4D97-AF65-F5344CB8AC3E}">
        <p14:creationId xmlns:p14="http://schemas.microsoft.com/office/powerpoint/2010/main" val="396572817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Wingdings" panose="05000000000000000000" pitchFamily="2" charset="2"/>
              <a:buChar char="Ø"/>
            </a:pPr>
            <a:r>
              <a:rPr lang="en-US" altLang="zh-TW" sz="2800" b="1" dirty="0" smtClean="0">
                <a:latin typeface="+mn-ea"/>
              </a:rPr>
              <a:t>3.</a:t>
            </a:r>
            <a:r>
              <a:rPr lang="zh-TW" altLang="en-US" sz="2800" b="1" dirty="0" smtClean="0"/>
              <a:t>其他工作设计的方法</a:t>
            </a:r>
            <a:endParaRPr lang="en-US" altLang="zh-CN" sz="2800" b="1" dirty="0"/>
          </a:p>
          <a:p>
            <a:pPr marL="360000" indent="0">
              <a:lnSpc>
                <a:spcPct val="150000"/>
              </a:lnSpc>
              <a:spcBef>
                <a:spcPct val="0"/>
              </a:spcBef>
              <a:buNone/>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graphicFrame>
        <p:nvGraphicFramePr>
          <p:cNvPr id="4" name="图示 3"/>
          <p:cNvGraphicFramePr/>
          <p:nvPr>
            <p:extLst>
              <p:ext uri="{D42A27DB-BD31-4B8C-83A1-F6EECF244321}">
                <p14:modId xmlns:p14="http://schemas.microsoft.com/office/powerpoint/2010/main" val="1249005726"/>
              </p:ext>
            </p:extLst>
          </p:nvPr>
        </p:nvGraphicFramePr>
        <p:xfrm>
          <a:off x="1524000" y="2590800"/>
          <a:ext cx="60960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486978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7.3.2 </a:t>
            </a:r>
            <a:r>
              <a:rPr lang="zh-CN" altLang="zh-TW" b="1" dirty="0" smtClean="0"/>
              <a:t>部</a:t>
            </a:r>
            <a:r>
              <a:rPr lang="zh-CN" altLang="zh-TW" b="1" dirty="0"/>
              <a:t>门创建：部门化</a:t>
            </a:r>
            <a:endParaRPr lang="en-US" altLang="zh-TW" b="1" dirty="0">
              <a:latin typeface="+mn-ea"/>
              <a:cs typeface="宋体" charset="0"/>
            </a:endParaRPr>
          </a:p>
          <a:p>
            <a:pPr>
              <a:lnSpc>
                <a:spcPct val="150000"/>
              </a:lnSpc>
              <a:spcBef>
                <a:spcPct val="0"/>
              </a:spcBef>
              <a:buFont typeface="Wingdings" panose="05000000000000000000" pitchFamily="2" charset="2"/>
              <a:buChar char="Ø"/>
            </a:pPr>
            <a:r>
              <a:rPr lang="en-US" altLang="zh-TW" sz="2800" b="1" dirty="0" smtClean="0">
                <a:latin typeface="+mn-ea"/>
              </a:rPr>
              <a:t>1.</a:t>
            </a:r>
            <a:r>
              <a:rPr lang="zh-TW" altLang="en-US" sz="2800" b="1" dirty="0" smtClean="0"/>
              <a:t>部门化的概念</a:t>
            </a:r>
            <a:endParaRPr lang="en-US" altLang="zh-TW" sz="2800" b="1" dirty="0"/>
          </a:p>
          <a:p>
            <a:pPr>
              <a:lnSpc>
                <a:spcPct val="150000"/>
              </a:lnSpc>
              <a:spcBef>
                <a:spcPct val="0"/>
              </a:spcBef>
              <a:buFont typeface="Arial" panose="020B0604020202020204" pitchFamily="34" charset="0"/>
              <a:buChar char="•"/>
            </a:pPr>
            <a:r>
              <a:rPr lang="zh-CN" altLang="zh-TW" sz="2400" b="1" dirty="0" smtClean="0">
                <a:latin typeface="+mn-ea"/>
              </a:rPr>
              <a:t>部</a:t>
            </a:r>
            <a:r>
              <a:rPr lang="zh-CN" altLang="zh-TW" sz="2400" b="1" dirty="0">
                <a:latin typeface="+mn-ea"/>
              </a:rPr>
              <a:t>门化</a:t>
            </a:r>
            <a:r>
              <a:rPr lang="en-US" altLang="zh-TW" sz="2400" b="1" dirty="0">
                <a:latin typeface="+mn-ea"/>
              </a:rPr>
              <a:t>(departmentalization</a:t>
            </a:r>
            <a:r>
              <a:rPr lang="zh-CN" altLang="zh-TW" sz="2400" b="1" dirty="0" smtClean="0">
                <a:latin typeface="+mn-ea"/>
              </a:rPr>
              <a:t>）是</a:t>
            </a:r>
            <a:r>
              <a:rPr lang="zh-CN" altLang="zh-TW" sz="2400" b="1" dirty="0">
                <a:latin typeface="+mn-ea"/>
              </a:rPr>
              <a:t>将整个组织的管理系统进行分解，并把若干职位组合成一些相互依存的基本管理单位的过程。</a:t>
            </a: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345307223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2" name="內容版面配置區 1"/>
          <p:cNvSpPr>
            <a:spLocks noGrp="1"/>
          </p:cNvSpPr>
          <p:nvPr>
            <p:ph idx="1"/>
          </p:nvPr>
        </p:nvSpPr>
        <p:spPr/>
        <p:txBody>
          <a:bodyPr/>
          <a:lstStyle/>
          <a:p>
            <a:endParaRPr lang="zh-TW" altLang="en-US" dirty="0"/>
          </a:p>
        </p:txBody>
      </p:sp>
      <p:pic>
        <p:nvPicPr>
          <p:cNvPr id="3" name="圖片 2"/>
          <p:cNvPicPr>
            <a:picLocks noChangeAspect="1"/>
          </p:cNvPicPr>
          <p:nvPr/>
        </p:nvPicPr>
        <p:blipFill>
          <a:blip r:embed="rId2"/>
          <a:stretch>
            <a:fillRect/>
          </a:stretch>
        </p:blipFill>
        <p:spPr>
          <a:xfrm>
            <a:off x="457200" y="1600200"/>
            <a:ext cx="8229600" cy="4525963"/>
          </a:xfrm>
          <a:prstGeom prst="rect">
            <a:avLst/>
          </a:prstGeom>
        </p:spPr>
      </p:pic>
    </p:spTree>
    <p:extLst>
      <p:ext uri="{BB962C8B-B14F-4D97-AF65-F5344CB8AC3E}">
        <p14:creationId xmlns:p14="http://schemas.microsoft.com/office/powerpoint/2010/main" val="4271445287"/>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Wingdings" panose="05000000000000000000" pitchFamily="2" charset="2"/>
              <a:buChar char="Ø"/>
            </a:pPr>
            <a:r>
              <a:rPr lang="en-US" altLang="zh-TW" sz="2800" b="1" dirty="0" smtClean="0">
                <a:latin typeface="+mn-ea"/>
              </a:rPr>
              <a:t>2.</a:t>
            </a:r>
            <a:r>
              <a:rPr lang="zh-TW" altLang="en-US" sz="2800" b="1" dirty="0" smtClean="0"/>
              <a:t>部门化的方式</a:t>
            </a:r>
            <a:endParaRPr lang="en-US" altLang="zh-TW" sz="2800" b="1" dirty="0"/>
          </a:p>
          <a:p>
            <a:pPr>
              <a:lnSpc>
                <a:spcPct val="150000"/>
              </a:lnSpc>
              <a:spcBef>
                <a:spcPct val="0"/>
              </a:spcBef>
              <a:buFont typeface="Arial" panose="020B0604020202020204" pitchFamily="34" charset="0"/>
              <a:buChar char="•"/>
            </a:pPr>
            <a:r>
              <a:rPr lang="en-US" altLang="zh-CN" sz="2400" b="1" dirty="0" smtClean="0">
                <a:latin typeface="+mn-ea"/>
              </a:rPr>
              <a:t>(1)</a:t>
            </a:r>
            <a:r>
              <a:rPr lang="zh-CN" altLang="zh-TW" sz="2400" b="1" dirty="0" smtClean="0">
                <a:latin typeface="+mn-ea"/>
              </a:rPr>
              <a:t>职能部门化</a:t>
            </a:r>
            <a:r>
              <a:rPr lang="en-US" altLang="zh-CN" sz="2400" b="1" dirty="0" smtClean="0">
                <a:latin typeface="+mn-ea"/>
              </a:rPr>
              <a:t>：</a:t>
            </a:r>
            <a:r>
              <a:rPr lang="zh-CN" altLang="zh-TW" sz="2400" b="1" dirty="0" smtClean="0">
                <a:latin typeface="+mn-ea"/>
              </a:rPr>
              <a:t>根据业务活动的相似性来划定部门。</a:t>
            </a:r>
            <a:endParaRPr lang="zh-TW" altLang="zh-TW" sz="2400" b="1" dirty="0" smtClean="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2" name="圖片 1"/>
          <p:cNvPicPr>
            <a:picLocks noChangeAspect="1"/>
          </p:cNvPicPr>
          <p:nvPr/>
        </p:nvPicPr>
        <p:blipFill>
          <a:blip r:embed="rId2"/>
          <a:stretch>
            <a:fillRect/>
          </a:stretch>
        </p:blipFill>
        <p:spPr>
          <a:xfrm>
            <a:off x="2057400" y="3048000"/>
            <a:ext cx="5638800" cy="2686063"/>
          </a:xfrm>
          <a:prstGeom prst="rect">
            <a:avLst/>
          </a:prstGeom>
        </p:spPr>
      </p:pic>
    </p:spTree>
    <p:extLst>
      <p:ext uri="{BB962C8B-B14F-4D97-AF65-F5344CB8AC3E}">
        <p14:creationId xmlns:p14="http://schemas.microsoft.com/office/powerpoint/2010/main" val="377898831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sz="4000" dirty="0">
                <a:latin typeface="微软雅黑" charset="0"/>
                <a:ea typeface="微软雅黑" charset="0"/>
              </a:rPr>
              <a:t>本章学习重点</a:t>
            </a:r>
          </a:p>
        </p:txBody>
      </p:sp>
      <p:sp>
        <p:nvSpPr>
          <p:cNvPr id="17411" name="内容占位符 2"/>
          <p:cNvSpPr>
            <a:spLocks noGrp="1"/>
          </p:cNvSpPr>
          <p:nvPr>
            <p:ph idx="1"/>
          </p:nvPr>
        </p:nvSpPr>
        <p:spPr>
          <a:xfrm>
            <a:off x="457200" y="1714500"/>
            <a:ext cx="8229600" cy="3133725"/>
          </a:xfrm>
        </p:spPr>
        <p:txBody>
          <a:bodyPr/>
          <a:lstStyle/>
          <a:p>
            <a:pPr>
              <a:lnSpc>
                <a:spcPct val="150000"/>
              </a:lnSpc>
              <a:spcBef>
                <a:spcPct val="0"/>
              </a:spcBef>
              <a:buClr>
                <a:schemeClr val="accent1"/>
              </a:buClr>
            </a:pPr>
            <a:r>
              <a:rPr lang="zh-CN" altLang="zh-TW" sz="2400" b="1" dirty="0" smtClean="0"/>
              <a:t>了解</a:t>
            </a:r>
            <a:r>
              <a:rPr lang="zh-CN" altLang="zh-TW" sz="2400" b="1" dirty="0"/>
              <a:t>组织的含义与</a:t>
            </a:r>
            <a:r>
              <a:rPr lang="zh-CN" altLang="zh-TW" sz="2400" b="1" dirty="0" smtClean="0"/>
              <a:t>目的</a:t>
            </a:r>
            <a:endParaRPr lang="zh-CN" altLang="en-US" sz="2400" b="1" dirty="0">
              <a:latin typeface="宋体" charset="0"/>
              <a:ea typeface="宋体" charset="0"/>
              <a:cs typeface="宋体" charset="0"/>
            </a:endParaRPr>
          </a:p>
          <a:p>
            <a:pPr>
              <a:lnSpc>
                <a:spcPct val="150000"/>
              </a:lnSpc>
              <a:spcBef>
                <a:spcPct val="0"/>
              </a:spcBef>
              <a:buClr>
                <a:schemeClr val="accent1"/>
              </a:buClr>
            </a:pPr>
            <a:r>
              <a:rPr lang="zh-CN" altLang="zh-TW" sz="2400" b="1" dirty="0" smtClean="0"/>
              <a:t>理解</a:t>
            </a:r>
            <a:r>
              <a:rPr lang="zh-CN" altLang="zh-TW" sz="2400" b="1" dirty="0"/>
              <a:t>组织设计的</a:t>
            </a:r>
            <a:r>
              <a:rPr lang="zh-CN" altLang="zh-TW" sz="2400" b="1" dirty="0" smtClean="0"/>
              <a:t>概念</a:t>
            </a:r>
            <a:endParaRPr lang="zh-CN" altLang="en-US" sz="2400" b="1" dirty="0">
              <a:latin typeface="宋体" charset="0"/>
              <a:ea typeface="宋体" charset="0"/>
              <a:cs typeface="宋体" charset="0"/>
            </a:endParaRPr>
          </a:p>
          <a:p>
            <a:pPr>
              <a:lnSpc>
                <a:spcPct val="150000"/>
              </a:lnSpc>
              <a:spcBef>
                <a:spcPct val="0"/>
              </a:spcBef>
              <a:buClr>
                <a:schemeClr val="accent1"/>
              </a:buClr>
            </a:pPr>
            <a:r>
              <a:rPr lang="zh-CN" altLang="zh-TW" sz="2400" b="1" dirty="0" smtClean="0"/>
              <a:t>掌握</a:t>
            </a:r>
            <a:r>
              <a:rPr lang="zh-CN" altLang="zh-TW" sz="2400" b="1" dirty="0"/>
              <a:t>组织设计的通用理</a:t>
            </a:r>
            <a:r>
              <a:rPr lang="zh-CN" altLang="zh-TW" sz="2400" b="1" dirty="0" smtClean="0"/>
              <a:t>论</a:t>
            </a:r>
            <a:endParaRPr lang="zh-CN" altLang="en-US" sz="2400" b="1" dirty="0">
              <a:latin typeface="宋体" charset="0"/>
              <a:ea typeface="宋体" charset="0"/>
              <a:cs typeface="宋体" charset="0"/>
            </a:endParaRPr>
          </a:p>
          <a:p>
            <a:pPr>
              <a:lnSpc>
                <a:spcPct val="150000"/>
              </a:lnSpc>
              <a:spcBef>
                <a:spcPct val="0"/>
              </a:spcBef>
              <a:buClr>
                <a:schemeClr val="accent1"/>
              </a:buClr>
            </a:pPr>
            <a:r>
              <a:rPr lang="zh-CN" altLang="zh-TW" sz="2400" b="1" dirty="0" smtClean="0"/>
              <a:t>熟悉</a:t>
            </a:r>
            <a:r>
              <a:rPr lang="zh-CN" altLang="zh-TW" sz="2400" b="1" dirty="0"/>
              <a:t>组织结构设计的关键</a:t>
            </a:r>
            <a:r>
              <a:rPr lang="zh-CN" altLang="zh-TW" sz="2400" b="1" dirty="0" smtClean="0"/>
              <a:t>要素</a:t>
            </a:r>
            <a:endParaRPr lang="zh-CN" altLang="en-US" sz="2400" b="1" dirty="0">
              <a:latin typeface="宋体" charset="0"/>
              <a:ea typeface="宋体" charset="0"/>
              <a:cs typeface="宋体" charset="0"/>
            </a:endParaRPr>
          </a:p>
          <a:p>
            <a:pPr>
              <a:lnSpc>
                <a:spcPct val="150000"/>
              </a:lnSpc>
              <a:spcBef>
                <a:spcPct val="0"/>
              </a:spcBef>
              <a:buClr>
                <a:schemeClr val="accent1"/>
              </a:buClr>
            </a:pPr>
            <a:r>
              <a:rPr lang="zh-CN" altLang="zh-TW" sz="2400" b="1" dirty="0" smtClean="0"/>
              <a:t>认</a:t>
            </a:r>
            <a:r>
              <a:rPr lang="zh-CN" altLang="zh-TW" sz="2400" b="1" dirty="0"/>
              <a:t>识组织结构的类</a:t>
            </a:r>
            <a:r>
              <a:rPr lang="zh-CN" altLang="zh-TW" sz="2400" b="1" dirty="0" smtClean="0"/>
              <a:t>型</a:t>
            </a:r>
            <a:endParaRPr lang="en-US" altLang="zh-CN" sz="2400" b="1" dirty="0" smtClean="0"/>
          </a:p>
          <a:p>
            <a:pPr>
              <a:lnSpc>
                <a:spcPct val="150000"/>
              </a:lnSpc>
              <a:spcBef>
                <a:spcPct val="0"/>
              </a:spcBef>
              <a:buClr>
                <a:schemeClr val="accent1"/>
              </a:buClr>
            </a:pPr>
            <a:r>
              <a:rPr lang="zh-CN" altLang="zh-TW" sz="2400" b="1" dirty="0" smtClean="0"/>
              <a:t>理解</a:t>
            </a:r>
            <a:r>
              <a:rPr lang="zh-CN" altLang="zh-TW" sz="2400" b="1" dirty="0"/>
              <a:t>新型态的组织设计概念</a:t>
            </a:r>
            <a:endParaRPr lang="zh-TW" altLang="zh-TW" sz="2400" b="1" dirty="0"/>
          </a:p>
          <a:p>
            <a:pPr>
              <a:lnSpc>
                <a:spcPct val="150000"/>
              </a:lnSpc>
              <a:spcBef>
                <a:spcPct val="0"/>
              </a:spcBef>
              <a:buClr>
                <a:schemeClr val="accent1"/>
              </a:buClr>
            </a:pPr>
            <a:endParaRPr lang="zh-CN" altLang="en-US" sz="2400" b="1" dirty="0">
              <a:latin typeface="宋体" charset="0"/>
              <a:ea typeface="宋体" charset="0"/>
              <a:cs typeface="宋体" charset="0"/>
            </a:endParaRPr>
          </a:p>
        </p:txBody>
      </p:sp>
    </p:spTree>
    <p:extLst>
      <p:ext uri="{BB962C8B-B14F-4D97-AF65-F5344CB8AC3E}">
        <p14:creationId xmlns:p14="http://schemas.microsoft.com/office/powerpoint/2010/main" val="229744534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Arial" panose="020B0604020202020204" pitchFamily="34" charset="0"/>
              <a:buChar char="•"/>
            </a:pPr>
            <a:r>
              <a:rPr lang="en-US" altLang="zh-CN" sz="2400" b="1" dirty="0" smtClean="0">
                <a:latin typeface="+mn-ea"/>
              </a:rPr>
              <a:t>(2)</a:t>
            </a:r>
            <a:r>
              <a:rPr lang="zh-CN" altLang="zh-TW" sz="2400" b="1" dirty="0">
                <a:latin typeface="+mn-ea"/>
              </a:rPr>
              <a:t>产品部门</a:t>
            </a:r>
            <a:r>
              <a:rPr lang="zh-CN" altLang="zh-TW" sz="2400" b="1" dirty="0" smtClean="0">
                <a:latin typeface="+mn-ea"/>
              </a:rPr>
              <a:t>化</a:t>
            </a:r>
            <a:r>
              <a:rPr lang="zh-CN" altLang="en-US" sz="2400" b="1" dirty="0" smtClean="0">
                <a:latin typeface="+mn-ea"/>
              </a:rPr>
              <a:t>：</a:t>
            </a:r>
            <a:r>
              <a:rPr lang="zh-CN" altLang="zh-TW" sz="2400" b="1" dirty="0" smtClean="0">
                <a:latin typeface="+mn-ea"/>
              </a:rPr>
              <a:t>根</a:t>
            </a:r>
            <a:r>
              <a:rPr lang="zh-CN" altLang="zh-TW" sz="2400" b="1" dirty="0">
                <a:latin typeface="+mn-ea"/>
              </a:rPr>
              <a:t>据组织生产</a:t>
            </a:r>
            <a:r>
              <a:rPr lang="zh-CN" altLang="zh-TW" sz="2400" b="1" dirty="0" smtClean="0">
                <a:latin typeface="+mn-ea"/>
              </a:rPr>
              <a:t>的产</a:t>
            </a:r>
            <a:r>
              <a:rPr lang="zh-CN" altLang="zh-TW" sz="2400" b="1" dirty="0">
                <a:latin typeface="+mn-ea"/>
              </a:rPr>
              <a:t>品类型来划分部门。</a:t>
            </a:r>
            <a:endParaRPr lang="en-US" altLang="zh-CN" sz="2400" b="1" dirty="0" smtClean="0">
              <a:latin typeface="+mn-ea"/>
            </a:endParaRPr>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3" name="圖片 2"/>
          <p:cNvPicPr>
            <a:picLocks noChangeAspect="1"/>
          </p:cNvPicPr>
          <p:nvPr/>
        </p:nvPicPr>
        <p:blipFill>
          <a:blip r:embed="rId2"/>
          <a:stretch>
            <a:fillRect/>
          </a:stretch>
        </p:blipFill>
        <p:spPr>
          <a:xfrm>
            <a:off x="1905000" y="2514600"/>
            <a:ext cx="5637663" cy="2872582"/>
          </a:xfrm>
          <a:prstGeom prst="rect">
            <a:avLst/>
          </a:prstGeom>
        </p:spPr>
      </p:pic>
    </p:spTree>
    <p:extLst>
      <p:ext uri="{BB962C8B-B14F-4D97-AF65-F5344CB8AC3E}">
        <p14:creationId xmlns:p14="http://schemas.microsoft.com/office/powerpoint/2010/main" val="33472220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Arial" panose="020B0604020202020204" pitchFamily="34" charset="0"/>
              <a:buChar char="•"/>
            </a:pPr>
            <a:r>
              <a:rPr lang="en-US" altLang="zh-CN" sz="2400" b="1" dirty="0" smtClean="0">
                <a:latin typeface="+mn-ea"/>
              </a:rPr>
              <a:t>(3)</a:t>
            </a:r>
            <a:r>
              <a:rPr lang="zh-CN" altLang="zh-TW" sz="2400" b="1" dirty="0">
                <a:latin typeface="+mn-ea"/>
              </a:rPr>
              <a:t>流程部门</a:t>
            </a:r>
            <a:r>
              <a:rPr lang="zh-CN" altLang="zh-TW" sz="2400" b="1" dirty="0" smtClean="0">
                <a:latin typeface="+mn-ea"/>
              </a:rPr>
              <a:t>化</a:t>
            </a:r>
            <a:r>
              <a:rPr lang="zh-CN" altLang="en-US" sz="2400" b="1" dirty="0" smtClean="0">
                <a:latin typeface="+mn-ea"/>
              </a:rPr>
              <a:t>：</a:t>
            </a:r>
            <a:r>
              <a:rPr lang="zh-CN" altLang="zh-TW" sz="2400" b="1" dirty="0" smtClean="0">
                <a:latin typeface="+mn-ea"/>
              </a:rPr>
              <a:t>按照</a:t>
            </a:r>
            <a:r>
              <a:rPr lang="zh-CN" altLang="zh-TW" sz="2400" b="1" dirty="0">
                <a:latin typeface="+mn-ea"/>
              </a:rPr>
              <a:t>提供产品或服务的流程来划分部</a:t>
            </a:r>
            <a:r>
              <a:rPr lang="zh-CN" altLang="zh-TW" sz="2400" b="1" dirty="0" smtClean="0">
                <a:latin typeface="+mn-ea"/>
              </a:rPr>
              <a:t>门</a:t>
            </a:r>
            <a:r>
              <a:rPr lang="zh-TW" altLang="en-US" sz="2400" b="1" dirty="0" smtClean="0">
                <a:latin typeface="+mn-ea"/>
              </a:rPr>
              <a:t>。</a:t>
            </a:r>
            <a:endParaRPr lang="en-US" altLang="zh-CN" sz="2400" b="1" dirty="0" smtClean="0">
              <a:latin typeface="+mn-ea"/>
            </a:endParaRPr>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2" name="圖片 1"/>
          <p:cNvPicPr>
            <a:picLocks noChangeAspect="1"/>
          </p:cNvPicPr>
          <p:nvPr/>
        </p:nvPicPr>
        <p:blipFill>
          <a:blip r:embed="rId2"/>
          <a:stretch>
            <a:fillRect/>
          </a:stretch>
        </p:blipFill>
        <p:spPr>
          <a:xfrm>
            <a:off x="1753737" y="2514600"/>
            <a:ext cx="5636526" cy="2913525"/>
          </a:xfrm>
          <a:prstGeom prst="rect">
            <a:avLst/>
          </a:prstGeom>
        </p:spPr>
      </p:pic>
    </p:spTree>
    <p:extLst>
      <p:ext uri="{BB962C8B-B14F-4D97-AF65-F5344CB8AC3E}">
        <p14:creationId xmlns:p14="http://schemas.microsoft.com/office/powerpoint/2010/main" val="357721339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Arial" panose="020B0604020202020204" pitchFamily="34" charset="0"/>
              <a:buChar char="•"/>
            </a:pPr>
            <a:r>
              <a:rPr lang="en-US" altLang="zh-CN" sz="2400" b="1" dirty="0" smtClean="0">
                <a:latin typeface="+mn-ea"/>
              </a:rPr>
              <a:t>(4)</a:t>
            </a:r>
            <a:r>
              <a:rPr lang="zh-CN" altLang="zh-TW" sz="2400" b="1" dirty="0">
                <a:latin typeface="+mn-ea"/>
              </a:rPr>
              <a:t>地区部门</a:t>
            </a:r>
            <a:r>
              <a:rPr lang="zh-CN" altLang="zh-TW" sz="2400" b="1" dirty="0" smtClean="0">
                <a:latin typeface="+mn-ea"/>
              </a:rPr>
              <a:t>化</a:t>
            </a:r>
            <a:r>
              <a:rPr lang="zh-CN" altLang="en-US" sz="2400" b="1" dirty="0" smtClean="0">
                <a:latin typeface="+mn-ea"/>
              </a:rPr>
              <a:t>：</a:t>
            </a:r>
            <a:r>
              <a:rPr lang="zh-CN" altLang="zh-TW" sz="2400" b="1" dirty="0" smtClean="0">
                <a:latin typeface="+mn-ea"/>
              </a:rPr>
              <a:t>根</a:t>
            </a:r>
            <a:r>
              <a:rPr lang="zh-CN" altLang="zh-TW" sz="2400" b="1" dirty="0">
                <a:latin typeface="+mn-ea"/>
              </a:rPr>
              <a:t>据地理因素来设立部</a:t>
            </a:r>
            <a:r>
              <a:rPr lang="zh-CN" altLang="zh-TW" sz="2400" b="1" dirty="0" smtClean="0">
                <a:latin typeface="+mn-ea"/>
              </a:rPr>
              <a:t>门</a:t>
            </a:r>
            <a:r>
              <a:rPr lang="zh-TW" altLang="en-US" sz="2400" b="1" dirty="0" smtClean="0">
                <a:latin typeface="+mn-ea"/>
              </a:rPr>
              <a:t>。</a:t>
            </a:r>
            <a:endParaRPr lang="zh-TW" altLang="zh-TW" sz="2400" b="1"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3" name="圖片 2"/>
          <p:cNvPicPr>
            <a:picLocks noChangeAspect="1"/>
          </p:cNvPicPr>
          <p:nvPr/>
        </p:nvPicPr>
        <p:blipFill>
          <a:blip r:embed="rId2"/>
          <a:stretch>
            <a:fillRect/>
          </a:stretch>
        </p:blipFill>
        <p:spPr>
          <a:xfrm>
            <a:off x="1746913" y="2514600"/>
            <a:ext cx="5650174" cy="2913525"/>
          </a:xfrm>
          <a:prstGeom prst="rect">
            <a:avLst/>
          </a:prstGeom>
        </p:spPr>
      </p:pic>
    </p:spTree>
    <p:extLst>
      <p:ext uri="{BB962C8B-B14F-4D97-AF65-F5344CB8AC3E}">
        <p14:creationId xmlns:p14="http://schemas.microsoft.com/office/powerpoint/2010/main" val="346376550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Arial" panose="020B0604020202020204" pitchFamily="34" charset="0"/>
              <a:buChar char="•"/>
            </a:pPr>
            <a:r>
              <a:rPr lang="en-US" altLang="zh-CN" sz="2400" b="1" dirty="0" smtClean="0">
                <a:latin typeface="+mn-ea"/>
              </a:rPr>
              <a:t>(5)</a:t>
            </a:r>
            <a:r>
              <a:rPr lang="zh-TW" altLang="zh-TW" sz="2400" b="1" dirty="0">
                <a:latin typeface="+mn-ea"/>
              </a:rPr>
              <a:t>顾客部门</a:t>
            </a:r>
            <a:r>
              <a:rPr lang="zh-TW" altLang="zh-TW" sz="2400" b="1" dirty="0" smtClean="0">
                <a:latin typeface="+mn-ea"/>
              </a:rPr>
              <a:t>化</a:t>
            </a:r>
            <a:r>
              <a:rPr lang="zh-TW" altLang="en-US" sz="2400" b="1" dirty="0" smtClean="0">
                <a:latin typeface="+mn-ea"/>
              </a:rPr>
              <a:t>：</a:t>
            </a:r>
            <a:r>
              <a:rPr lang="zh-TW" altLang="zh-TW" sz="2400" b="1" dirty="0" smtClean="0">
                <a:latin typeface="+mn-ea"/>
              </a:rPr>
              <a:t>根</a:t>
            </a:r>
            <a:r>
              <a:rPr lang="zh-TW" altLang="zh-TW" sz="2400" b="1" dirty="0">
                <a:latin typeface="+mn-ea"/>
              </a:rPr>
              <a:t>据顾客的类型来划定部门。</a:t>
            </a: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2" name="圖片 1"/>
          <p:cNvPicPr>
            <a:picLocks noChangeAspect="1"/>
          </p:cNvPicPr>
          <p:nvPr/>
        </p:nvPicPr>
        <p:blipFill>
          <a:blip r:embed="rId2"/>
          <a:stretch>
            <a:fillRect/>
          </a:stretch>
        </p:blipFill>
        <p:spPr>
          <a:xfrm>
            <a:off x="1524000" y="2590800"/>
            <a:ext cx="5791200" cy="2913525"/>
          </a:xfrm>
          <a:prstGeom prst="rect">
            <a:avLst/>
          </a:prstGeom>
        </p:spPr>
      </p:pic>
    </p:spTree>
    <p:extLst>
      <p:ext uri="{BB962C8B-B14F-4D97-AF65-F5344CB8AC3E}">
        <p14:creationId xmlns:p14="http://schemas.microsoft.com/office/powerpoint/2010/main" val="75057985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3" name="內容版面配置區 2"/>
          <p:cNvSpPr>
            <a:spLocks noGrp="1"/>
          </p:cNvSpPr>
          <p:nvPr>
            <p:ph idx="1"/>
          </p:nvPr>
        </p:nvSpPr>
        <p:spPr/>
        <p:txBody>
          <a:bodyPr/>
          <a:lstStyle/>
          <a:p>
            <a:endParaRPr lang="zh-TW" altLang="en-US"/>
          </a:p>
        </p:txBody>
      </p:sp>
      <p:pic>
        <p:nvPicPr>
          <p:cNvPr id="4" name="圖片 3"/>
          <p:cNvPicPr>
            <a:picLocks noChangeAspect="1"/>
          </p:cNvPicPr>
          <p:nvPr/>
        </p:nvPicPr>
        <p:blipFill>
          <a:blip r:embed="rId2"/>
          <a:stretch>
            <a:fillRect/>
          </a:stretch>
        </p:blipFill>
        <p:spPr>
          <a:xfrm>
            <a:off x="478808" y="1626357"/>
            <a:ext cx="8207991" cy="4499805"/>
          </a:xfrm>
          <a:prstGeom prst="rect">
            <a:avLst/>
          </a:prstGeom>
        </p:spPr>
      </p:pic>
    </p:spTree>
    <p:extLst>
      <p:ext uri="{BB962C8B-B14F-4D97-AF65-F5344CB8AC3E}">
        <p14:creationId xmlns:p14="http://schemas.microsoft.com/office/powerpoint/2010/main" val="330577522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7.3.3 </a:t>
            </a:r>
            <a:r>
              <a:rPr lang="zh-CN" altLang="zh-TW" b="1" dirty="0" smtClean="0"/>
              <a:t>工作</a:t>
            </a:r>
            <a:r>
              <a:rPr lang="zh-CN" altLang="zh-TW" b="1" dirty="0"/>
              <a:t>报告关系：指挥链与管理幅度</a:t>
            </a:r>
            <a:endParaRPr lang="en-US" altLang="zh-TW" b="1" dirty="0">
              <a:latin typeface="+mn-ea"/>
              <a:cs typeface="宋体" charset="0"/>
            </a:endParaRPr>
          </a:p>
          <a:p>
            <a:pPr>
              <a:lnSpc>
                <a:spcPct val="150000"/>
              </a:lnSpc>
              <a:spcBef>
                <a:spcPct val="0"/>
              </a:spcBef>
              <a:buFont typeface="Wingdings" panose="05000000000000000000" pitchFamily="2" charset="2"/>
              <a:buChar char="Ø"/>
            </a:pPr>
            <a:r>
              <a:rPr lang="en-US" altLang="zh-TW" sz="2800" b="1" dirty="0" smtClean="0">
                <a:latin typeface="+mn-ea"/>
              </a:rPr>
              <a:t>1.</a:t>
            </a:r>
            <a:r>
              <a:rPr lang="zh-TW" altLang="en-US" sz="2800" b="1" dirty="0" smtClean="0">
                <a:latin typeface="+mn-ea"/>
              </a:rPr>
              <a:t>指挥链</a:t>
            </a:r>
            <a:endParaRPr lang="en-US" altLang="zh-TW" sz="2800" b="1" dirty="0">
              <a:latin typeface="+mn-ea"/>
            </a:endParaRPr>
          </a:p>
          <a:p>
            <a:pPr>
              <a:lnSpc>
                <a:spcPct val="150000"/>
              </a:lnSpc>
              <a:spcBef>
                <a:spcPct val="0"/>
              </a:spcBef>
              <a:buFont typeface="Arial" panose="020B0604020202020204" pitchFamily="34" charset="0"/>
              <a:buChar char="•"/>
            </a:pPr>
            <a:r>
              <a:rPr lang="zh-CN" altLang="zh-TW" sz="2400" b="1" dirty="0" smtClean="0">
                <a:latin typeface="+mn-ea"/>
              </a:rPr>
              <a:t>指</a:t>
            </a:r>
            <a:r>
              <a:rPr lang="zh-CN" altLang="zh-TW" sz="2400" b="1" dirty="0">
                <a:latin typeface="+mn-ea"/>
              </a:rPr>
              <a:t>挥链</a:t>
            </a:r>
            <a:r>
              <a:rPr lang="en-US" altLang="zh-TW" sz="2400" b="1" dirty="0">
                <a:latin typeface="+mn-ea"/>
              </a:rPr>
              <a:t>(chain of command)</a:t>
            </a:r>
            <a:r>
              <a:rPr lang="zh-CN" altLang="zh-TW" sz="2400" b="1" dirty="0">
                <a:latin typeface="+mn-ea"/>
              </a:rPr>
              <a:t>是指从组织高层延伸到基层的一条持续的职权线，是指组织内各职位间清楚而明确的命令关系。</a:t>
            </a: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18441510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Wingdings" panose="05000000000000000000" pitchFamily="2" charset="2"/>
              <a:buChar char="Ø"/>
            </a:pPr>
            <a:r>
              <a:rPr lang="en-US" altLang="zh-TW" sz="2800" b="1" dirty="0" smtClean="0">
                <a:latin typeface="+mn-ea"/>
              </a:rPr>
              <a:t>2.</a:t>
            </a:r>
            <a:r>
              <a:rPr lang="zh-TW" altLang="en-US" sz="2800" b="1" dirty="0" smtClean="0">
                <a:latin typeface="+mn-ea"/>
              </a:rPr>
              <a:t>管理幅度</a:t>
            </a:r>
            <a:endParaRPr lang="en-US" altLang="zh-TW" sz="2800" b="1" dirty="0">
              <a:latin typeface="+mn-ea"/>
            </a:endParaRPr>
          </a:p>
          <a:p>
            <a:pPr>
              <a:lnSpc>
                <a:spcPct val="150000"/>
              </a:lnSpc>
              <a:spcBef>
                <a:spcPct val="0"/>
              </a:spcBef>
              <a:buFont typeface="Arial" panose="020B0604020202020204" pitchFamily="34" charset="0"/>
              <a:buChar char="•"/>
            </a:pPr>
            <a:r>
              <a:rPr lang="zh-TW" altLang="zh-TW" sz="2400" b="1" dirty="0" smtClean="0">
                <a:latin typeface="+mn-ea"/>
              </a:rPr>
              <a:t>管理</a:t>
            </a:r>
            <a:r>
              <a:rPr lang="zh-TW" altLang="zh-TW" sz="2400" b="1" dirty="0">
                <a:latin typeface="+mn-ea"/>
              </a:rPr>
              <a:t>幅度</a:t>
            </a:r>
            <a:r>
              <a:rPr lang="en-US" altLang="zh-TW" sz="2400" b="1" dirty="0">
                <a:latin typeface="+mn-ea"/>
              </a:rPr>
              <a:t>(span of control)</a:t>
            </a:r>
            <a:r>
              <a:rPr lang="zh-TW" altLang="zh-TW" sz="2400" b="1" dirty="0">
                <a:latin typeface="+mn-ea"/>
              </a:rPr>
              <a:t>是指一位管理者所能有效地直接领导和控制的实际人员数，即有多少位下属向一位管理者报告</a:t>
            </a:r>
            <a:r>
              <a:rPr lang="zh-TW" altLang="zh-TW" sz="2400" b="1" dirty="0" smtClean="0">
                <a:latin typeface="+mn-ea"/>
              </a:rPr>
              <a:t>。</a:t>
            </a:r>
            <a:endParaRPr lang="en-US" altLang="zh-TW" sz="2400" b="1" dirty="0">
              <a:latin typeface="+mn-ea"/>
            </a:endParaRPr>
          </a:p>
          <a:p>
            <a:pPr>
              <a:lnSpc>
                <a:spcPct val="150000"/>
              </a:lnSpc>
              <a:spcBef>
                <a:spcPct val="0"/>
              </a:spcBef>
              <a:buFont typeface="Arial" panose="020B0604020202020204" pitchFamily="34" charset="0"/>
              <a:buChar char="•"/>
            </a:pPr>
            <a:r>
              <a:rPr lang="zh-TW" altLang="zh-TW" sz="2400" b="1" dirty="0" smtClean="0">
                <a:latin typeface="+mn-ea"/>
              </a:rPr>
              <a:t>管理</a:t>
            </a:r>
            <a:r>
              <a:rPr lang="zh-TW" altLang="zh-TW" sz="2400" b="1" dirty="0">
                <a:latin typeface="+mn-ea"/>
              </a:rPr>
              <a:t>层次</a:t>
            </a:r>
            <a:r>
              <a:rPr lang="en-US" altLang="zh-TW" sz="2400" b="1" dirty="0">
                <a:latin typeface="+mn-ea"/>
              </a:rPr>
              <a:t>(management level)</a:t>
            </a:r>
            <a:r>
              <a:rPr lang="zh-TW" altLang="zh-TW" sz="2400" b="1" dirty="0">
                <a:latin typeface="+mn-ea"/>
              </a:rPr>
              <a:t>是指组织内纵向管理的等级数</a:t>
            </a:r>
            <a:r>
              <a:rPr lang="zh-TW" altLang="zh-TW" sz="2400" b="1" dirty="0" smtClean="0">
                <a:latin typeface="+mn-ea"/>
              </a:rPr>
              <a:t>。</a:t>
            </a:r>
            <a:endParaRPr lang="en-US" altLang="zh-TW" sz="2400" b="1" dirty="0" smtClean="0">
              <a:latin typeface="+mn-ea"/>
            </a:endParaRPr>
          </a:p>
          <a:p>
            <a:pPr marL="360000" indent="0">
              <a:lnSpc>
                <a:spcPct val="150000"/>
              </a:lnSpc>
              <a:spcBef>
                <a:spcPct val="0"/>
              </a:spcBef>
              <a:buNone/>
            </a:pP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96695703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2" name="文字版面配置區 1"/>
          <p:cNvSpPr>
            <a:spLocks noGrp="1"/>
          </p:cNvSpPr>
          <p:nvPr>
            <p:ph type="body" idx="1"/>
          </p:nvPr>
        </p:nvSpPr>
        <p:spPr/>
        <p:txBody>
          <a:bodyPr/>
          <a:lstStyle/>
          <a:p>
            <a:pPr marL="457200" indent="-457200" algn="ctr">
              <a:buFont typeface="Wingdings" panose="05000000000000000000" pitchFamily="2" charset="2"/>
              <a:buChar char="Ø"/>
            </a:pPr>
            <a:r>
              <a:rPr lang="zh-TW" altLang="zh-TW" sz="2800" dirty="0"/>
              <a:t>高塔式结构</a:t>
            </a:r>
            <a:endParaRPr lang="zh-TW" altLang="en-US" sz="2800" dirty="0"/>
          </a:p>
        </p:txBody>
      </p:sp>
      <p:sp>
        <p:nvSpPr>
          <p:cNvPr id="18435" name="内容占位符 2"/>
          <p:cNvSpPr>
            <a:spLocks noGrp="1"/>
          </p:cNvSpPr>
          <p:nvPr>
            <p:ph sz="half" idx="2"/>
          </p:nvPr>
        </p:nvSpPr>
        <p:spPr/>
        <p:txBody>
          <a:bodyPr/>
          <a:lstStyle/>
          <a:p>
            <a:pPr>
              <a:lnSpc>
                <a:spcPct val="150000"/>
              </a:lnSpc>
              <a:spcBef>
                <a:spcPct val="0"/>
              </a:spcBef>
              <a:buFont typeface="Arial" panose="020B0604020202020204" pitchFamily="34" charset="0"/>
              <a:buChar char="•"/>
            </a:pPr>
            <a:r>
              <a:rPr lang="zh-TW" altLang="zh-TW" b="1" dirty="0" smtClean="0">
                <a:latin typeface="+mn-ea"/>
              </a:rPr>
              <a:t>管理</a:t>
            </a:r>
            <a:r>
              <a:rPr lang="zh-TW" altLang="zh-TW" b="1" dirty="0">
                <a:latin typeface="+mn-ea"/>
              </a:rPr>
              <a:t>层次较多而管理幅度较小的一种组织结构形</a:t>
            </a:r>
            <a:r>
              <a:rPr lang="zh-TW" altLang="zh-TW" b="1" dirty="0" smtClean="0">
                <a:latin typeface="+mn-ea"/>
              </a:rPr>
              <a:t>态</a:t>
            </a:r>
            <a:r>
              <a:rPr lang="zh-TW" altLang="en-US" b="1" dirty="0" smtClean="0">
                <a:latin typeface="+mn-ea"/>
              </a:rPr>
              <a:t>。</a:t>
            </a:r>
            <a:endParaRPr lang="en-US" altLang="zh-TW" b="1" dirty="0" smtClean="0">
              <a:latin typeface="+mn-ea"/>
            </a:endParaRPr>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
        <p:nvSpPr>
          <p:cNvPr id="3" name="文字版面配置區 2"/>
          <p:cNvSpPr>
            <a:spLocks noGrp="1"/>
          </p:cNvSpPr>
          <p:nvPr>
            <p:ph type="body" sz="quarter" idx="3"/>
          </p:nvPr>
        </p:nvSpPr>
        <p:spPr/>
        <p:txBody>
          <a:bodyPr/>
          <a:lstStyle/>
          <a:p>
            <a:pPr algn="ctr"/>
            <a:endParaRPr lang="zh-TW" altLang="en-US" dirty="0"/>
          </a:p>
        </p:txBody>
      </p:sp>
      <p:sp>
        <p:nvSpPr>
          <p:cNvPr id="4" name="內容版面配置區 3"/>
          <p:cNvSpPr>
            <a:spLocks noGrp="1"/>
          </p:cNvSpPr>
          <p:nvPr>
            <p:ph sz="quarter" idx="4"/>
          </p:nvPr>
        </p:nvSpPr>
        <p:spPr/>
        <p:txBody>
          <a:bodyPr/>
          <a:lstStyle/>
          <a:p>
            <a:endParaRPr lang="zh-TW" altLang="en-US"/>
          </a:p>
        </p:txBody>
      </p:sp>
      <p:pic>
        <p:nvPicPr>
          <p:cNvPr id="5" name="圖片 4"/>
          <p:cNvPicPr>
            <a:picLocks noChangeAspect="1"/>
          </p:cNvPicPr>
          <p:nvPr/>
        </p:nvPicPr>
        <p:blipFill>
          <a:blip r:embed="rId2"/>
          <a:stretch>
            <a:fillRect/>
          </a:stretch>
        </p:blipFill>
        <p:spPr>
          <a:xfrm>
            <a:off x="4645024" y="1545349"/>
            <a:ext cx="4041775" cy="4580814"/>
          </a:xfrm>
          <a:prstGeom prst="rect">
            <a:avLst/>
          </a:prstGeom>
        </p:spPr>
      </p:pic>
    </p:spTree>
    <p:extLst>
      <p:ext uri="{BB962C8B-B14F-4D97-AF65-F5344CB8AC3E}">
        <p14:creationId xmlns:p14="http://schemas.microsoft.com/office/powerpoint/2010/main" val="198178345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2" name="文字版面配置區 1"/>
          <p:cNvSpPr>
            <a:spLocks noGrp="1"/>
          </p:cNvSpPr>
          <p:nvPr>
            <p:ph type="body" idx="1"/>
          </p:nvPr>
        </p:nvSpPr>
        <p:spPr/>
        <p:txBody>
          <a:bodyPr/>
          <a:lstStyle/>
          <a:p>
            <a:pPr marL="457200" indent="-457200" algn="ctr">
              <a:buFont typeface="Wingdings" panose="05000000000000000000" pitchFamily="2" charset="2"/>
              <a:buChar char="Ø"/>
            </a:pPr>
            <a:r>
              <a:rPr lang="zh-TW" altLang="zh-TW" sz="2800" dirty="0"/>
              <a:t>扁平式结构</a:t>
            </a:r>
            <a:endParaRPr lang="zh-TW" altLang="en-US" sz="2800" dirty="0"/>
          </a:p>
        </p:txBody>
      </p:sp>
      <p:sp>
        <p:nvSpPr>
          <p:cNvPr id="18435" name="内容占位符 2"/>
          <p:cNvSpPr>
            <a:spLocks noGrp="1"/>
          </p:cNvSpPr>
          <p:nvPr>
            <p:ph sz="half" idx="2"/>
          </p:nvPr>
        </p:nvSpPr>
        <p:spPr/>
        <p:txBody>
          <a:bodyPr/>
          <a:lstStyle/>
          <a:p>
            <a:pPr>
              <a:lnSpc>
                <a:spcPct val="150000"/>
              </a:lnSpc>
              <a:spcBef>
                <a:spcPct val="0"/>
              </a:spcBef>
              <a:buFont typeface="Arial" panose="020B0604020202020204" pitchFamily="34" charset="0"/>
              <a:buChar char="•"/>
            </a:pPr>
            <a:r>
              <a:rPr lang="zh-TW" altLang="zh-TW" b="1" dirty="0">
                <a:latin typeface="+mn-ea"/>
              </a:rPr>
              <a:t>管理层次较少而管理幅度较大的一种组织结构形</a:t>
            </a:r>
            <a:r>
              <a:rPr lang="zh-TW" altLang="zh-TW" b="1" dirty="0" smtClean="0">
                <a:latin typeface="+mn-ea"/>
              </a:rPr>
              <a:t>态</a:t>
            </a:r>
            <a:r>
              <a:rPr lang="zh-TW" altLang="en-US" b="1" dirty="0" smtClean="0">
                <a:latin typeface="+mn-ea"/>
              </a:rPr>
              <a:t>。</a:t>
            </a:r>
            <a:endParaRPr lang="en-US" altLang="zh-CN" sz="2800" b="1" dirty="0" smtClean="0">
              <a:latin typeface="+mn-ea"/>
            </a:endParaRPr>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
        <p:nvSpPr>
          <p:cNvPr id="3" name="文字版面配置區 2"/>
          <p:cNvSpPr>
            <a:spLocks noGrp="1"/>
          </p:cNvSpPr>
          <p:nvPr>
            <p:ph type="body" sz="quarter" idx="3"/>
          </p:nvPr>
        </p:nvSpPr>
        <p:spPr/>
        <p:txBody>
          <a:bodyPr/>
          <a:lstStyle/>
          <a:p>
            <a:pPr algn="ctr"/>
            <a:endParaRPr lang="zh-TW" altLang="en-US" dirty="0"/>
          </a:p>
        </p:txBody>
      </p:sp>
      <p:sp>
        <p:nvSpPr>
          <p:cNvPr id="4" name="內容版面配置區 3"/>
          <p:cNvSpPr>
            <a:spLocks noGrp="1"/>
          </p:cNvSpPr>
          <p:nvPr>
            <p:ph sz="quarter" idx="4"/>
          </p:nvPr>
        </p:nvSpPr>
        <p:spPr/>
        <p:txBody>
          <a:bodyPr/>
          <a:lstStyle/>
          <a:p>
            <a:endParaRPr lang="zh-TW" altLang="en-US" dirty="0"/>
          </a:p>
        </p:txBody>
      </p:sp>
      <p:pic>
        <p:nvPicPr>
          <p:cNvPr id="6" name="圖片 5"/>
          <p:cNvPicPr>
            <a:picLocks noChangeAspect="1"/>
          </p:cNvPicPr>
          <p:nvPr/>
        </p:nvPicPr>
        <p:blipFill>
          <a:blip r:embed="rId2"/>
          <a:stretch>
            <a:fillRect/>
          </a:stretch>
        </p:blipFill>
        <p:spPr>
          <a:xfrm>
            <a:off x="1676400" y="3581400"/>
            <a:ext cx="7010400" cy="2544762"/>
          </a:xfrm>
          <a:prstGeom prst="rect">
            <a:avLst/>
          </a:prstGeom>
        </p:spPr>
      </p:pic>
    </p:spTree>
    <p:extLst>
      <p:ext uri="{BB962C8B-B14F-4D97-AF65-F5344CB8AC3E}">
        <p14:creationId xmlns:p14="http://schemas.microsoft.com/office/powerpoint/2010/main" val="126149470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3" name="內容版面配置區 2"/>
          <p:cNvSpPr>
            <a:spLocks noGrp="1"/>
          </p:cNvSpPr>
          <p:nvPr>
            <p:ph idx="1"/>
          </p:nvPr>
        </p:nvSpPr>
        <p:spPr/>
        <p:txBody>
          <a:bodyPr/>
          <a:lstStyle/>
          <a:p>
            <a:pPr>
              <a:buFont typeface="Wingdings" panose="05000000000000000000" pitchFamily="2" charset="2"/>
              <a:buChar char="Ø"/>
            </a:pPr>
            <a:r>
              <a:rPr lang="en-US" altLang="zh-CN" sz="2800" b="1" dirty="0" smtClean="0">
                <a:latin typeface="+mn-ea"/>
              </a:rPr>
              <a:t>3.</a:t>
            </a:r>
            <a:r>
              <a:rPr lang="zh-CN" altLang="zh-TW" sz="2800" b="1" dirty="0" smtClean="0">
                <a:latin typeface="+mn-ea"/>
              </a:rPr>
              <a:t>宽</a:t>
            </a:r>
            <a:r>
              <a:rPr lang="zh-CN" altLang="zh-TW" sz="2800" b="1" dirty="0">
                <a:latin typeface="+mn-ea"/>
              </a:rPr>
              <a:t>管理幅度与窄管理幅度的优缺点比较</a:t>
            </a:r>
            <a:endParaRPr lang="zh-TW" altLang="zh-TW" sz="2800" dirty="0">
              <a:latin typeface="+mn-ea"/>
            </a:endParaRPr>
          </a:p>
          <a:p>
            <a:endParaRPr lang="zh-TW" altLang="en-US" dirty="0"/>
          </a:p>
        </p:txBody>
      </p:sp>
      <p:pic>
        <p:nvPicPr>
          <p:cNvPr id="2" name="圖片 1"/>
          <p:cNvPicPr>
            <a:picLocks noChangeAspect="1"/>
          </p:cNvPicPr>
          <p:nvPr/>
        </p:nvPicPr>
        <p:blipFill>
          <a:blip r:embed="rId2"/>
          <a:stretch>
            <a:fillRect/>
          </a:stretch>
        </p:blipFill>
        <p:spPr>
          <a:xfrm>
            <a:off x="457200" y="2286000"/>
            <a:ext cx="8229600" cy="3840163"/>
          </a:xfrm>
          <a:prstGeom prst="rect">
            <a:avLst/>
          </a:prstGeom>
        </p:spPr>
      </p:pic>
    </p:spTree>
    <p:extLst>
      <p:ext uri="{BB962C8B-B14F-4D97-AF65-F5344CB8AC3E}">
        <p14:creationId xmlns:p14="http://schemas.microsoft.com/office/powerpoint/2010/main" val="132347790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7.1  </a:t>
            </a:r>
            <a:r>
              <a:rPr lang="zh-TW" altLang="en-US" sz="4000" dirty="0" smtClean="0">
                <a:latin typeface="微软雅黑" charset="0"/>
                <a:ea typeface="微软雅黑" charset="0"/>
              </a:rPr>
              <a:t>组织的含义与目的</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a:latin typeface="宋体" charset="0"/>
                <a:ea typeface="宋体" charset="0"/>
                <a:cs typeface="宋体" charset="0"/>
              </a:rPr>
              <a:t>7</a:t>
            </a:r>
            <a:r>
              <a:rPr lang="en-US" altLang="zh-CN" b="1" dirty="0" smtClean="0">
                <a:latin typeface="宋体" charset="0"/>
                <a:ea typeface="宋体" charset="0"/>
                <a:cs typeface="宋体" charset="0"/>
              </a:rPr>
              <a:t>.1.1 </a:t>
            </a:r>
            <a:r>
              <a:rPr lang="zh-TW" altLang="en-US" b="1" dirty="0" smtClean="0">
                <a:latin typeface="宋体" charset="0"/>
                <a:ea typeface="宋体" charset="0"/>
                <a:cs typeface="宋体" charset="0"/>
              </a:rPr>
              <a:t>组</a:t>
            </a:r>
            <a:r>
              <a:rPr lang="zh-TW" altLang="en-US" b="1" dirty="0" smtClean="0">
                <a:latin typeface="宋体" charset="0"/>
                <a:ea typeface="宋体" charset="0"/>
                <a:cs typeface="宋体" charset="0"/>
              </a:rPr>
              <a:t>织</a:t>
            </a:r>
            <a:r>
              <a:rPr lang="zh-CN" altLang="en-US" b="1" dirty="0" smtClean="0">
                <a:latin typeface="宋体" charset="0"/>
                <a:ea typeface="宋体" charset="0"/>
                <a:cs typeface="宋体" charset="0"/>
              </a:rPr>
              <a:t>的</a:t>
            </a:r>
            <a:r>
              <a:rPr lang="zh-TW" altLang="en-US" b="1" dirty="0" smtClean="0">
                <a:latin typeface="宋体" charset="0"/>
                <a:ea typeface="宋体" charset="0"/>
                <a:cs typeface="宋体" charset="0"/>
              </a:rPr>
              <a:t>含义</a:t>
            </a:r>
            <a:endParaRPr lang="en-US" altLang="zh-TW" b="1" dirty="0">
              <a:latin typeface="宋体" charset="0"/>
              <a:ea typeface="宋体" charset="0"/>
              <a:cs typeface="宋体" charset="0"/>
            </a:endParaRPr>
          </a:p>
          <a:p>
            <a:pPr>
              <a:lnSpc>
                <a:spcPct val="150000"/>
              </a:lnSpc>
              <a:spcBef>
                <a:spcPct val="0"/>
              </a:spcBef>
            </a:pPr>
            <a:r>
              <a:rPr lang="zh-CN" altLang="zh-TW" sz="2400" b="1" dirty="0" smtClean="0">
                <a:latin typeface="+mn-ea"/>
              </a:rPr>
              <a:t>组</a:t>
            </a:r>
            <a:r>
              <a:rPr lang="zh-CN" altLang="zh-TW" sz="2400" b="1" dirty="0">
                <a:latin typeface="+mn-ea"/>
              </a:rPr>
              <a:t>织</a:t>
            </a:r>
            <a:r>
              <a:rPr lang="en-US" altLang="zh-TW" sz="2400" b="1" dirty="0">
                <a:latin typeface="+mn-ea"/>
              </a:rPr>
              <a:t>(organization)</a:t>
            </a:r>
            <a:r>
              <a:rPr lang="zh-CN" altLang="zh-TW" sz="2400" b="1" dirty="0">
                <a:latin typeface="+mn-ea"/>
              </a:rPr>
              <a:t>是由分工明确，为实现既定目标而协同工作的人所构成</a:t>
            </a:r>
            <a:r>
              <a:rPr lang="zh-CN" altLang="zh-TW" sz="2400" b="1" dirty="0" smtClean="0">
                <a:latin typeface="+mn-ea"/>
              </a:rPr>
              <a:t>。</a:t>
            </a:r>
            <a:endParaRPr lang="en-US" altLang="zh-CN" sz="2400" b="1" dirty="0">
              <a:latin typeface="+mn-ea"/>
            </a:endParaRPr>
          </a:p>
          <a:p>
            <a:pPr>
              <a:lnSpc>
                <a:spcPct val="150000"/>
              </a:lnSpc>
              <a:spcBef>
                <a:spcPct val="0"/>
              </a:spcBef>
            </a:pPr>
            <a:endParaRPr lang="en-US" altLang="zh-CN" sz="2400" b="1" dirty="0" smtClean="0">
              <a:latin typeface="+mn-ea"/>
            </a:endParaRPr>
          </a:p>
          <a:p>
            <a:pPr>
              <a:lnSpc>
                <a:spcPct val="150000"/>
              </a:lnSpc>
              <a:spcBef>
                <a:spcPct val="0"/>
              </a:spcBef>
            </a:pPr>
            <a:r>
              <a:rPr lang="zh-CN" altLang="zh-TW" sz="2400" b="1" dirty="0" smtClean="0">
                <a:latin typeface="+mn-ea"/>
              </a:rPr>
              <a:t>组</a:t>
            </a:r>
            <a:r>
              <a:rPr lang="zh-CN" altLang="zh-TW" sz="2400" b="1" dirty="0">
                <a:latin typeface="+mn-ea"/>
              </a:rPr>
              <a:t>织结构</a:t>
            </a:r>
            <a:r>
              <a:rPr lang="en-US" altLang="zh-TW" sz="2400" b="1" dirty="0">
                <a:latin typeface="+mn-ea"/>
              </a:rPr>
              <a:t>(organizational structure)</a:t>
            </a:r>
            <a:r>
              <a:rPr lang="zh-CN" altLang="zh-TW" sz="2400" b="1" dirty="0">
                <a:latin typeface="+mn-ea"/>
              </a:rPr>
              <a:t>是指组织中正式确定的使工作任务得以分解、组合和协调的框架体系。</a:t>
            </a:r>
            <a:endParaRPr lang="en-US" altLang="zh-CN" sz="2400" b="1" dirty="0">
              <a:latin typeface="+mn-ea"/>
              <a:cs typeface="宋体" charset="0"/>
            </a:endParaRPr>
          </a:p>
        </p:txBody>
      </p:sp>
    </p:spTree>
    <p:extLst>
      <p:ext uri="{BB962C8B-B14F-4D97-AF65-F5344CB8AC3E}">
        <p14:creationId xmlns:p14="http://schemas.microsoft.com/office/powerpoint/2010/main" val="8983369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Wingdings" panose="05000000000000000000" pitchFamily="2" charset="2"/>
              <a:buChar char="Ø"/>
            </a:pPr>
            <a:r>
              <a:rPr lang="en-US" altLang="zh-TW" sz="2800" b="1" dirty="0" smtClean="0">
                <a:latin typeface="+mn-ea"/>
              </a:rPr>
              <a:t>4.</a:t>
            </a:r>
            <a:r>
              <a:rPr lang="zh-CN" altLang="zh-TW" sz="2800" b="1" dirty="0" smtClean="0"/>
              <a:t>影</a:t>
            </a:r>
            <a:r>
              <a:rPr lang="zh-CN" altLang="zh-TW" sz="2800" b="1" dirty="0"/>
              <a:t>响管理幅度的因素</a:t>
            </a:r>
            <a:endParaRPr lang="zh-TW" altLang="zh-TW" sz="2800" dirty="0"/>
          </a:p>
          <a:p>
            <a:pPr>
              <a:lnSpc>
                <a:spcPct val="150000"/>
              </a:lnSpc>
              <a:spcBef>
                <a:spcPct val="0"/>
              </a:spcBef>
              <a:buFont typeface="Wingdings" panose="05000000000000000000" pitchFamily="2" charset="2"/>
              <a:buChar char="Ø"/>
            </a:pPr>
            <a:endParaRPr lang="en-US" altLang="zh-CN" sz="2800" b="1" dirty="0"/>
          </a:p>
          <a:p>
            <a:pPr marL="360000" indent="0">
              <a:lnSpc>
                <a:spcPct val="150000"/>
              </a:lnSpc>
              <a:spcBef>
                <a:spcPct val="0"/>
              </a:spcBef>
              <a:buNone/>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graphicFrame>
        <p:nvGraphicFramePr>
          <p:cNvPr id="4" name="图示 3"/>
          <p:cNvGraphicFramePr/>
          <p:nvPr>
            <p:extLst>
              <p:ext uri="{D42A27DB-BD31-4B8C-83A1-F6EECF244321}">
                <p14:modId xmlns:p14="http://schemas.microsoft.com/office/powerpoint/2010/main" val="3116357388"/>
              </p:ext>
            </p:extLst>
          </p:nvPr>
        </p:nvGraphicFramePr>
        <p:xfrm>
          <a:off x="1524000" y="2438400"/>
          <a:ext cx="6096000" cy="3733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247515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7.3.4 </a:t>
            </a:r>
            <a:r>
              <a:rPr lang="zh-CN" altLang="zh-TW" b="1" dirty="0" smtClean="0"/>
              <a:t>职</a:t>
            </a:r>
            <a:r>
              <a:rPr lang="zh-CN" altLang="zh-TW" b="1" dirty="0"/>
              <a:t>权分配：集权与分权</a:t>
            </a:r>
            <a:endParaRPr lang="en-US" altLang="zh-TW" b="1" dirty="0">
              <a:latin typeface="+mn-ea"/>
              <a:cs typeface="宋体" charset="0"/>
            </a:endParaRPr>
          </a:p>
          <a:p>
            <a:pPr>
              <a:lnSpc>
                <a:spcPct val="150000"/>
              </a:lnSpc>
              <a:spcBef>
                <a:spcPct val="0"/>
              </a:spcBef>
              <a:buFont typeface="Wingdings" panose="05000000000000000000" pitchFamily="2" charset="2"/>
              <a:buChar char="Ø"/>
            </a:pPr>
            <a:r>
              <a:rPr lang="en-US" altLang="zh-TW" sz="2800" b="1" dirty="0" smtClean="0">
                <a:latin typeface="+mn-ea"/>
              </a:rPr>
              <a:t>1.</a:t>
            </a:r>
            <a:r>
              <a:rPr lang="zh-CN" altLang="zh-TW" sz="2800" b="1" dirty="0" smtClean="0"/>
              <a:t>职</a:t>
            </a:r>
            <a:r>
              <a:rPr lang="zh-CN" altLang="zh-TW" sz="2800" b="1" dirty="0"/>
              <a:t>权与职</a:t>
            </a:r>
            <a:r>
              <a:rPr lang="zh-CN" altLang="zh-TW" sz="2800" b="1" dirty="0" smtClean="0"/>
              <a:t>责</a:t>
            </a:r>
            <a:endParaRPr lang="en-US" altLang="zh-TW" sz="2800" b="1" dirty="0">
              <a:latin typeface="+mn-ea"/>
            </a:endParaRPr>
          </a:p>
          <a:p>
            <a:pPr>
              <a:lnSpc>
                <a:spcPct val="150000"/>
              </a:lnSpc>
              <a:spcBef>
                <a:spcPct val="0"/>
              </a:spcBef>
              <a:buFont typeface="Arial" panose="020B0604020202020204" pitchFamily="34" charset="0"/>
              <a:buChar char="•"/>
            </a:pPr>
            <a:r>
              <a:rPr lang="zh-CN" altLang="zh-TW" sz="2400" b="1" dirty="0" smtClean="0">
                <a:latin typeface="+mn-ea"/>
              </a:rPr>
              <a:t>职</a:t>
            </a:r>
            <a:r>
              <a:rPr lang="zh-CN" altLang="zh-TW" sz="2400" b="1" dirty="0">
                <a:latin typeface="+mn-ea"/>
              </a:rPr>
              <a:t>权</a:t>
            </a:r>
            <a:r>
              <a:rPr lang="en-US" altLang="zh-TW" sz="2400" b="1" dirty="0">
                <a:latin typeface="+mn-ea"/>
              </a:rPr>
              <a:t>(authority)</a:t>
            </a:r>
            <a:r>
              <a:rPr lang="zh-CN" altLang="zh-TW" sz="2400" b="1" dirty="0">
                <a:latin typeface="+mn-ea"/>
              </a:rPr>
              <a:t>是指管理职位所固有的发布命令和希望命令得以执行的一种权力，是组</a:t>
            </a:r>
            <a:r>
              <a:rPr lang="zh-CN" altLang="zh-TW" sz="2400" b="1" dirty="0" smtClean="0">
                <a:latin typeface="+mn-ea"/>
              </a:rPr>
              <a:t>织合法</a:t>
            </a:r>
            <a:r>
              <a:rPr lang="zh-CN" altLang="zh-TW" sz="2400" b="1" dirty="0">
                <a:latin typeface="+mn-ea"/>
              </a:rPr>
              <a:t>授予的一种权力</a:t>
            </a:r>
            <a:r>
              <a:rPr lang="zh-CN" altLang="zh-TW" sz="2400" b="1" dirty="0" smtClean="0">
                <a:latin typeface="+mn-ea"/>
              </a:rPr>
              <a:t>。</a:t>
            </a:r>
            <a:endParaRPr lang="en-US" altLang="zh-CN" sz="2400" b="1" dirty="0" smtClean="0">
              <a:latin typeface="+mn-ea"/>
            </a:endParaRPr>
          </a:p>
          <a:p>
            <a:pPr>
              <a:lnSpc>
                <a:spcPct val="150000"/>
              </a:lnSpc>
              <a:spcBef>
                <a:spcPct val="0"/>
              </a:spcBef>
              <a:buFont typeface="Arial" panose="020B0604020202020204" pitchFamily="34" charset="0"/>
              <a:buChar char="•"/>
            </a:pPr>
            <a:endParaRPr lang="en-US" altLang="zh-CN" sz="2400"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职</a:t>
            </a:r>
            <a:r>
              <a:rPr lang="zh-CN" altLang="zh-TW" sz="2400" b="1" dirty="0">
                <a:latin typeface="+mn-ea"/>
              </a:rPr>
              <a:t>责</a:t>
            </a:r>
            <a:r>
              <a:rPr lang="en-US" altLang="zh-TW" sz="2400" b="1" dirty="0">
                <a:latin typeface="+mn-ea"/>
              </a:rPr>
              <a:t>(responsibility)</a:t>
            </a:r>
            <a:r>
              <a:rPr lang="zh-CN" altLang="zh-TW" sz="2400" b="1" dirty="0">
                <a:latin typeface="+mn-ea"/>
              </a:rPr>
              <a:t>与职权具有对等的重要性，它是指对应职权应承担的相应责任。</a:t>
            </a:r>
            <a:endParaRPr lang="zh-TW" altLang="zh-TW" sz="2400" b="1" dirty="0">
              <a:latin typeface="+mn-ea"/>
            </a:endParaRPr>
          </a:p>
          <a:p>
            <a:pPr>
              <a:lnSpc>
                <a:spcPct val="150000"/>
              </a:lnSpc>
              <a:spcBef>
                <a:spcPct val="0"/>
              </a:spcBef>
              <a:buFont typeface="Arial" panose="020B0604020202020204" pitchFamily="34" charset="0"/>
              <a:buChar char="•"/>
            </a:pP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387488829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Arial" panose="020B0604020202020204" pitchFamily="34" charset="0"/>
              <a:buChar char="•"/>
            </a:pPr>
            <a:r>
              <a:rPr lang="zh-CN" altLang="zh-TW" sz="2400" b="1" dirty="0" smtClean="0">
                <a:latin typeface="+mn-ea"/>
              </a:rPr>
              <a:t>职权</a:t>
            </a:r>
            <a:r>
              <a:rPr lang="zh-TW" altLang="en-US" sz="2400" b="1" dirty="0">
                <a:latin typeface="+mn-ea"/>
              </a:rPr>
              <a:t>的</a:t>
            </a:r>
            <a:r>
              <a:rPr lang="zh-CN" altLang="zh-TW" sz="2400" b="1" dirty="0" smtClean="0">
                <a:latin typeface="+mn-ea"/>
              </a:rPr>
              <a:t>类型</a:t>
            </a:r>
            <a:r>
              <a:rPr lang="zh-TW" altLang="en-US" sz="2400" b="1" dirty="0">
                <a:latin typeface="+mn-ea"/>
              </a:rPr>
              <a:t>：</a:t>
            </a:r>
            <a:endParaRPr lang="en-US" altLang="zh-CN" sz="2400" b="1" dirty="0" smtClean="0">
              <a:latin typeface="+mn-ea"/>
            </a:endParaRPr>
          </a:p>
          <a:p>
            <a:pPr>
              <a:lnSpc>
                <a:spcPct val="150000"/>
              </a:lnSpc>
              <a:spcBef>
                <a:spcPct val="0"/>
              </a:spcBef>
              <a:buFont typeface="Arial" panose="020B0604020202020204" pitchFamily="34" charset="0"/>
              <a:buChar char="•"/>
            </a:pP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
        <p:nvSpPr>
          <p:cNvPr id="4" name="AutoShape 3"/>
          <p:cNvSpPr>
            <a:spLocks noChangeArrowheads="1"/>
          </p:cNvSpPr>
          <p:nvPr/>
        </p:nvSpPr>
        <p:spPr bwMode="gray">
          <a:xfrm>
            <a:off x="4953000" y="3124200"/>
            <a:ext cx="2806715" cy="2953561"/>
          </a:xfrm>
          <a:prstGeom prst="roundRect">
            <a:avLst>
              <a:gd name="adj" fmla="val 16667"/>
            </a:avLst>
          </a:prstGeom>
          <a:gradFill rotWithShape="1">
            <a:gsLst>
              <a:gs pos="0">
                <a:srgbClr val="FFFFFF"/>
              </a:gs>
              <a:gs pos="100000">
                <a:srgbClr val="EAEAEA"/>
              </a:gs>
            </a:gsLst>
            <a:lin ang="5400000" scaled="1"/>
          </a:gradFill>
          <a:ln w="9525">
            <a:solidFill>
              <a:srgbClr val="DDDDDD"/>
            </a:solidFill>
            <a:round/>
            <a:headEnd/>
            <a:tailEnd/>
          </a:ln>
          <a:effectLst>
            <a:outerShdw blurRad="63500" dist="38099" dir="2700000" algn="ctr" rotWithShape="0">
              <a:srgbClr val="000000">
                <a:alpha val="50000"/>
              </a:srgbClr>
            </a:outerShdw>
          </a:effectLst>
        </p:spPr>
        <p:txBody>
          <a:bodyPr wrap="none" anchor="ctr"/>
          <a:lstStyle/>
          <a:p>
            <a:endParaRPr lang="zh-CN" altLang="en-US" b="1"/>
          </a:p>
        </p:txBody>
      </p:sp>
      <p:sp>
        <p:nvSpPr>
          <p:cNvPr id="5" name="AutoShape 4"/>
          <p:cNvSpPr>
            <a:spLocks noChangeArrowheads="1"/>
          </p:cNvSpPr>
          <p:nvPr/>
        </p:nvSpPr>
        <p:spPr bwMode="gray">
          <a:xfrm>
            <a:off x="1143001" y="3111501"/>
            <a:ext cx="2806715" cy="2966260"/>
          </a:xfrm>
          <a:prstGeom prst="roundRect">
            <a:avLst>
              <a:gd name="adj" fmla="val 16667"/>
            </a:avLst>
          </a:prstGeom>
          <a:gradFill rotWithShape="1">
            <a:gsLst>
              <a:gs pos="0">
                <a:srgbClr val="FFFFFF"/>
              </a:gs>
              <a:gs pos="100000">
                <a:srgbClr val="EAEAEA"/>
              </a:gs>
            </a:gsLst>
            <a:lin ang="5400000" scaled="1"/>
          </a:gradFill>
          <a:ln w="9525">
            <a:solidFill>
              <a:srgbClr val="DDDDDD"/>
            </a:solidFill>
            <a:round/>
            <a:headEnd/>
            <a:tailEnd/>
          </a:ln>
          <a:effectLst>
            <a:outerShdw blurRad="63500" dist="38099" dir="2700000" algn="ctr" rotWithShape="0">
              <a:srgbClr val="000000">
                <a:alpha val="50000"/>
              </a:srgbClr>
            </a:outerShdw>
          </a:effectLst>
        </p:spPr>
        <p:txBody>
          <a:bodyPr wrap="none" anchor="ctr"/>
          <a:lstStyle/>
          <a:p>
            <a:endParaRPr lang="zh-CN" altLang="en-US" b="1"/>
          </a:p>
        </p:txBody>
      </p:sp>
      <p:grpSp>
        <p:nvGrpSpPr>
          <p:cNvPr id="6" name="Group 6"/>
          <p:cNvGrpSpPr>
            <a:grpSpLocks/>
          </p:cNvGrpSpPr>
          <p:nvPr/>
        </p:nvGrpSpPr>
        <p:grpSpPr bwMode="auto">
          <a:xfrm>
            <a:off x="5334000" y="2852739"/>
            <a:ext cx="2067737" cy="487618"/>
            <a:chOff x="720" y="1392"/>
            <a:chExt cx="4058" cy="480"/>
          </a:xfrm>
        </p:grpSpPr>
        <p:sp>
          <p:nvSpPr>
            <p:cNvPr id="7" name="AutoShape 7"/>
            <p:cNvSpPr>
              <a:spLocks noChangeArrowheads="1"/>
            </p:cNvSpPr>
            <p:nvPr/>
          </p:nvSpPr>
          <p:spPr bwMode="ltGray">
            <a:xfrm>
              <a:off x="720" y="1392"/>
              <a:ext cx="4058" cy="480"/>
            </a:xfrm>
            <a:prstGeom prst="roundRect">
              <a:avLst>
                <a:gd name="adj" fmla="val 17509"/>
              </a:avLst>
            </a:prstGeom>
            <a:gradFill rotWithShape="1">
              <a:gsLst>
                <a:gs pos="0">
                  <a:schemeClr val="accent2"/>
                </a:gs>
                <a:gs pos="50000">
                  <a:schemeClr val="accent2">
                    <a:gamma/>
                    <a:shade val="92157"/>
                    <a:invGamma/>
                  </a:schemeClr>
                </a:gs>
                <a:gs pos="100000">
                  <a:schemeClr val="accent2"/>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grpSp>
          <p:nvGrpSpPr>
            <p:cNvPr id="8" name="Group 8"/>
            <p:cNvGrpSpPr>
              <a:grpSpLocks/>
            </p:cNvGrpSpPr>
            <p:nvPr/>
          </p:nvGrpSpPr>
          <p:grpSpPr bwMode="auto">
            <a:xfrm>
              <a:off x="730" y="1407"/>
              <a:ext cx="4043" cy="444"/>
              <a:chOff x="744" y="1407"/>
              <a:chExt cx="3988" cy="444"/>
            </a:xfrm>
          </p:grpSpPr>
          <p:sp>
            <p:nvSpPr>
              <p:cNvPr id="9" name="AutoShape 9"/>
              <p:cNvSpPr>
                <a:spLocks noChangeArrowheads="1"/>
              </p:cNvSpPr>
              <p:nvPr/>
            </p:nvSpPr>
            <p:spPr bwMode="ltGray">
              <a:xfrm>
                <a:off x="744" y="1736"/>
                <a:ext cx="3988" cy="115"/>
              </a:xfrm>
              <a:prstGeom prst="roundRect">
                <a:avLst>
                  <a:gd name="adj" fmla="val 50000"/>
                </a:avLst>
              </a:prstGeom>
              <a:gradFill rotWithShape="1">
                <a:gsLst>
                  <a:gs pos="0">
                    <a:schemeClr val="accent2">
                      <a:alpha val="0"/>
                    </a:schemeClr>
                  </a:gs>
                  <a:gs pos="100000">
                    <a:schemeClr val="accent2">
                      <a:gamma/>
                      <a:tint val="19216"/>
                      <a:invGamma/>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sp>
            <p:nvSpPr>
              <p:cNvPr id="10" name="AutoShape 10"/>
              <p:cNvSpPr>
                <a:spLocks noChangeArrowheads="1"/>
              </p:cNvSpPr>
              <p:nvPr/>
            </p:nvSpPr>
            <p:spPr bwMode="ltGray">
              <a:xfrm>
                <a:off x="744" y="1407"/>
                <a:ext cx="3988" cy="115"/>
              </a:xfrm>
              <a:prstGeom prst="roundRect">
                <a:avLst>
                  <a:gd name="adj" fmla="val 50000"/>
                </a:avLst>
              </a:prstGeom>
              <a:gradFill rotWithShape="1">
                <a:gsLst>
                  <a:gs pos="0">
                    <a:schemeClr val="accent2">
                      <a:gamma/>
                      <a:tint val="15686"/>
                      <a:invGamma/>
                    </a:schemeClr>
                  </a:gs>
                  <a:gs pos="100000">
                    <a:schemeClr val="accent2">
                      <a:alpha val="0"/>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grpSp>
      </p:grpSp>
      <p:grpSp>
        <p:nvGrpSpPr>
          <p:cNvPr id="11" name="Group 16"/>
          <p:cNvGrpSpPr>
            <a:grpSpLocks/>
          </p:cNvGrpSpPr>
          <p:nvPr/>
        </p:nvGrpSpPr>
        <p:grpSpPr bwMode="auto">
          <a:xfrm>
            <a:off x="1524000" y="2849564"/>
            <a:ext cx="2067737" cy="487618"/>
            <a:chOff x="1388" y="1159"/>
            <a:chExt cx="2952" cy="228"/>
          </a:xfrm>
        </p:grpSpPr>
        <p:sp>
          <p:nvSpPr>
            <p:cNvPr id="12" name="AutoShape 17"/>
            <p:cNvSpPr>
              <a:spLocks noChangeArrowheads="1"/>
            </p:cNvSpPr>
            <p:nvPr/>
          </p:nvSpPr>
          <p:spPr bwMode="ltGray">
            <a:xfrm>
              <a:off x="1388" y="1159"/>
              <a:ext cx="2952" cy="228"/>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grpSp>
          <p:nvGrpSpPr>
            <p:cNvPr id="13" name="Group 18"/>
            <p:cNvGrpSpPr>
              <a:grpSpLocks/>
            </p:cNvGrpSpPr>
            <p:nvPr/>
          </p:nvGrpSpPr>
          <p:grpSpPr bwMode="auto">
            <a:xfrm>
              <a:off x="1395" y="1166"/>
              <a:ext cx="2941" cy="211"/>
              <a:chOff x="1395" y="1166"/>
              <a:chExt cx="2941" cy="211"/>
            </a:xfrm>
          </p:grpSpPr>
          <p:sp>
            <p:nvSpPr>
              <p:cNvPr id="14" name="AutoShape 19"/>
              <p:cNvSpPr>
                <a:spLocks noChangeArrowheads="1"/>
              </p:cNvSpPr>
              <p:nvPr/>
            </p:nvSpPr>
            <p:spPr bwMode="ltGray">
              <a:xfrm>
                <a:off x="1395" y="1322"/>
                <a:ext cx="2941" cy="55"/>
              </a:xfrm>
              <a:prstGeom prst="roundRect">
                <a:avLst>
                  <a:gd name="adj" fmla="val 50000"/>
                </a:avLst>
              </a:prstGeom>
              <a:gradFill rotWithShape="1">
                <a:gsLst>
                  <a:gs pos="0">
                    <a:schemeClr val="accent1">
                      <a:alpha val="0"/>
                    </a:schemeClr>
                  </a:gs>
                  <a:gs pos="100000">
                    <a:schemeClr val="accent1">
                      <a:gamma/>
                      <a:tint val="20000"/>
                      <a:invGamma/>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sp>
            <p:nvSpPr>
              <p:cNvPr id="15" name="AutoShape 20"/>
              <p:cNvSpPr>
                <a:spLocks noChangeArrowheads="1"/>
              </p:cNvSpPr>
              <p:nvPr/>
            </p:nvSpPr>
            <p:spPr bwMode="ltGray">
              <a:xfrm>
                <a:off x="1395" y="1166"/>
                <a:ext cx="2941" cy="55"/>
              </a:xfrm>
              <a:prstGeom prst="roundRect">
                <a:avLst>
                  <a:gd name="adj" fmla="val 50000"/>
                </a:avLst>
              </a:prstGeom>
              <a:gradFill rotWithShape="1">
                <a:gsLst>
                  <a:gs pos="0">
                    <a:schemeClr val="accent1">
                      <a:gamma/>
                      <a:tint val="22353"/>
                      <a:invGamma/>
                    </a:schemeClr>
                  </a:gs>
                  <a:gs pos="100000">
                    <a:schemeClr val="accent1">
                      <a:alpha val="0"/>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grpSp>
      </p:grpSp>
      <p:sp>
        <p:nvSpPr>
          <p:cNvPr id="16" name="Rectangle 21"/>
          <p:cNvSpPr>
            <a:spLocks noChangeArrowheads="1"/>
          </p:cNvSpPr>
          <p:nvPr/>
        </p:nvSpPr>
        <p:spPr bwMode="black">
          <a:xfrm>
            <a:off x="1528903" y="2838451"/>
            <a:ext cx="2067737" cy="475953"/>
          </a:xfrm>
          <a:prstGeom prst="rect">
            <a:avLst/>
          </a:prstGeom>
          <a:noFill/>
          <a:ln>
            <a:noFill/>
          </a:ln>
          <a:effectLst>
            <a:outerShdw blurRad="63500" dist="17961" dir="2700000" algn="ctr" rotWithShape="0">
              <a:srgbClr val="000000">
                <a:alpha val="50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p>
            <a:pPr algn="ctr">
              <a:spcBef>
                <a:spcPct val="50000"/>
              </a:spcBef>
              <a:buClr>
                <a:srgbClr val="1F3F5F"/>
              </a:buClr>
            </a:pPr>
            <a:r>
              <a:rPr lang="zh-CN" altLang="zh-TW" sz="2400" b="1" dirty="0">
                <a:solidFill>
                  <a:srgbClr val="FFFFFF"/>
                </a:solidFill>
              </a:rPr>
              <a:t>直线职权</a:t>
            </a:r>
            <a:endParaRPr lang="en-US" altLang="zh-CN" sz="2400" b="1" dirty="0">
              <a:solidFill>
                <a:srgbClr val="FFFFFF"/>
              </a:solidFill>
            </a:endParaRPr>
          </a:p>
        </p:txBody>
      </p:sp>
      <p:sp>
        <p:nvSpPr>
          <p:cNvPr id="17" name="Rectangle 22"/>
          <p:cNvSpPr>
            <a:spLocks noChangeArrowheads="1"/>
          </p:cNvSpPr>
          <p:nvPr/>
        </p:nvSpPr>
        <p:spPr bwMode="black">
          <a:xfrm>
            <a:off x="5346684" y="2852739"/>
            <a:ext cx="2052505" cy="461665"/>
          </a:xfrm>
          <a:prstGeom prst="rect">
            <a:avLst/>
          </a:prstGeom>
          <a:noFill/>
          <a:ln>
            <a:noFill/>
          </a:ln>
          <a:effectLst>
            <a:outerShdw blurRad="63500" dist="17961" dir="2700000" algn="ctr" rotWithShape="0">
              <a:srgbClr val="000000">
                <a:alpha val="50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p>
            <a:pPr algn="ctr">
              <a:spcBef>
                <a:spcPct val="50000"/>
              </a:spcBef>
              <a:buClr>
                <a:srgbClr val="1F3F5F"/>
              </a:buClr>
            </a:pPr>
            <a:r>
              <a:rPr lang="zh-CN" altLang="zh-TW" sz="2400" b="1" dirty="0">
                <a:solidFill>
                  <a:srgbClr val="FFFFFF"/>
                </a:solidFill>
              </a:rPr>
              <a:t>参谋职权</a:t>
            </a:r>
            <a:endParaRPr lang="en-US" altLang="zh-CN" sz="2400" b="1" dirty="0">
              <a:solidFill>
                <a:srgbClr val="FFFFFF"/>
              </a:solidFill>
            </a:endParaRPr>
          </a:p>
        </p:txBody>
      </p:sp>
      <p:sp>
        <p:nvSpPr>
          <p:cNvPr id="18" name="Rectangle 25"/>
          <p:cNvSpPr>
            <a:spLocks noChangeArrowheads="1"/>
          </p:cNvSpPr>
          <p:nvPr/>
        </p:nvSpPr>
        <p:spPr bwMode="auto">
          <a:xfrm>
            <a:off x="5084763" y="3302001"/>
            <a:ext cx="2687638" cy="27757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0" hangingPunct="0">
              <a:lnSpc>
                <a:spcPct val="150000"/>
              </a:lnSpc>
            </a:pPr>
            <a:r>
              <a:rPr lang="zh-CN" altLang="zh-TW" sz="2400" b="1" dirty="0" smtClean="0"/>
              <a:t>为</a:t>
            </a:r>
            <a:r>
              <a:rPr lang="zh-CN" altLang="zh-TW" sz="2400" b="1" dirty="0"/>
              <a:t>直线职权服务的顾问性质的职权，也就是向其他管理者或员工提出建议的权力。</a:t>
            </a:r>
            <a:endParaRPr lang="en-US" altLang="zh-CN" sz="2400" b="1" dirty="0">
              <a:solidFill>
                <a:srgbClr val="000000"/>
              </a:solidFill>
              <a:latin typeface="+mj-ea"/>
              <a:ea typeface="+mj-ea"/>
            </a:endParaRPr>
          </a:p>
        </p:txBody>
      </p:sp>
      <p:sp>
        <p:nvSpPr>
          <p:cNvPr id="19" name="Rectangle 26"/>
          <p:cNvSpPr>
            <a:spLocks noChangeArrowheads="1"/>
          </p:cNvSpPr>
          <p:nvPr/>
        </p:nvSpPr>
        <p:spPr bwMode="auto">
          <a:xfrm>
            <a:off x="1274763" y="3289301"/>
            <a:ext cx="2687637" cy="16677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0" hangingPunct="0">
              <a:lnSpc>
                <a:spcPct val="150000"/>
              </a:lnSpc>
            </a:pPr>
            <a:r>
              <a:rPr lang="zh-CN" altLang="zh-TW" sz="2400" b="1" dirty="0" smtClean="0"/>
              <a:t>给</a:t>
            </a:r>
            <a:r>
              <a:rPr lang="zh-CN" altLang="zh-TW" sz="2400" b="1" dirty="0"/>
              <a:t>予一位管理者指挥其直接下属工作的权力。</a:t>
            </a:r>
            <a:endParaRPr lang="en-US" altLang="zh-CN" sz="2400" b="1" dirty="0">
              <a:solidFill>
                <a:srgbClr val="000000"/>
              </a:solidFill>
              <a:latin typeface="+mj-ea"/>
              <a:ea typeface="+mj-ea"/>
            </a:endParaRPr>
          </a:p>
        </p:txBody>
      </p:sp>
    </p:spTree>
    <p:extLst>
      <p:ext uri="{BB962C8B-B14F-4D97-AF65-F5344CB8AC3E}">
        <p14:creationId xmlns:p14="http://schemas.microsoft.com/office/powerpoint/2010/main" val="3078028838"/>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Wingdings" panose="05000000000000000000" pitchFamily="2" charset="2"/>
              <a:buChar char="Ø"/>
            </a:pPr>
            <a:r>
              <a:rPr lang="en-US" altLang="zh-TW" sz="2800" b="1" dirty="0" smtClean="0">
                <a:latin typeface="+mn-ea"/>
              </a:rPr>
              <a:t>2</a:t>
            </a:r>
            <a:r>
              <a:rPr lang="en-US" altLang="zh-TW" sz="2800" b="1" dirty="0" smtClean="0">
                <a:latin typeface="+mn-ea"/>
              </a:rPr>
              <a:t>.</a:t>
            </a:r>
            <a:r>
              <a:rPr lang="zh-CN" altLang="zh-TW" sz="2800" b="1" dirty="0" smtClean="0">
                <a:latin typeface="+mn-ea"/>
              </a:rPr>
              <a:t> 集</a:t>
            </a:r>
            <a:r>
              <a:rPr lang="zh-CN" altLang="zh-TW" sz="2800" b="1" dirty="0">
                <a:latin typeface="+mn-ea"/>
              </a:rPr>
              <a:t>权与分</a:t>
            </a:r>
            <a:r>
              <a:rPr lang="zh-CN" altLang="zh-TW" sz="2800" b="1" dirty="0" smtClean="0">
                <a:latin typeface="+mn-ea"/>
              </a:rPr>
              <a:t>权</a:t>
            </a:r>
            <a:endParaRPr lang="en-US" altLang="zh-TW" sz="2800" b="1" dirty="0">
              <a:latin typeface="+mn-ea"/>
            </a:endParaRPr>
          </a:p>
          <a:p>
            <a:pPr>
              <a:lnSpc>
                <a:spcPct val="150000"/>
              </a:lnSpc>
              <a:spcBef>
                <a:spcPct val="0"/>
              </a:spcBef>
              <a:buFont typeface="Arial" panose="020B0604020202020204" pitchFamily="34" charset="0"/>
              <a:buChar char="•"/>
            </a:pPr>
            <a:r>
              <a:rPr lang="zh-CN" altLang="zh-TW" sz="2400" b="1" dirty="0" smtClean="0">
                <a:latin typeface="+mn-ea"/>
              </a:rPr>
              <a:t>集</a:t>
            </a:r>
            <a:r>
              <a:rPr lang="zh-CN" altLang="zh-TW" sz="2400" b="1" dirty="0">
                <a:latin typeface="+mn-ea"/>
              </a:rPr>
              <a:t>权</a:t>
            </a:r>
            <a:r>
              <a:rPr lang="en-US" altLang="zh-TW" sz="2400" b="1" dirty="0">
                <a:latin typeface="+mn-ea"/>
              </a:rPr>
              <a:t>(centralization)</a:t>
            </a:r>
            <a:r>
              <a:rPr lang="zh-CN" altLang="zh-TW" sz="2400" b="1" dirty="0">
                <a:latin typeface="+mn-ea"/>
              </a:rPr>
              <a:t>是指决策权在组织系统中较高层级上一定程度的集中，即组织内部较高层的管理者将职权集中进行管理</a:t>
            </a:r>
            <a:r>
              <a:rPr lang="zh-CN" altLang="zh-TW" sz="2400" b="1" dirty="0" smtClean="0">
                <a:latin typeface="+mn-ea"/>
              </a:rPr>
              <a:t>。</a:t>
            </a:r>
            <a:endParaRPr lang="en-US" altLang="zh-CN" sz="2400"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分</a:t>
            </a:r>
            <a:r>
              <a:rPr lang="zh-CN" altLang="zh-TW" sz="2400" b="1" dirty="0">
                <a:latin typeface="+mn-ea"/>
              </a:rPr>
              <a:t>权</a:t>
            </a:r>
            <a:r>
              <a:rPr lang="en-US" altLang="zh-TW" sz="2400" b="1" dirty="0">
                <a:latin typeface="+mn-ea"/>
              </a:rPr>
              <a:t>(decentralization)</a:t>
            </a:r>
            <a:r>
              <a:rPr lang="zh-CN" altLang="zh-TW" sz="2400" b="1" dirty="0">
                <a:latin typeface="+mn-ea"/>
              </a:rPr>
              <a:t>是指决策权在组织系统中较低层级上一定程度的分散，即整个组织都获有一部分权力得以支配。</a:t>
            </a:r>
            <a:endParaRPr lang="zh-TW" altLang="zh-TW" sz="2400" b="1" dirty="0">
              <a:latin typeface="+mn-ea"/>
            </a:endParaRPr>
          </a:p>
          <a:p>
            <a:pPr>
              <a:lnSpc>
                <a:spcPct val="150000"/>
              </a:lnSpc>
              <a:spcBef>
                <a:spcPct val="0"/>
              </a:spcBef>
              <a:buFont typeface="Arial" panose="020B0604020202020204" pitchFamily="34" charset="0"/>
              <a:buChar char="•"/>
            </a:pP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384645910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Arial" panose="020B0604020202020204" pitchFamily="34" charset="0"/>
              <a:buChar char="•"/>
            </a:pPr>
            <a:r>
              <a:rPr lang="zh-TW" altLang="en-US" sz="2400" b="1" dirty="0" smtClean="0">
                <a:latin typeface="+mn-ea"/>
              </a:rPr>
              <a:t>影响集权与分权程度的因素</a:t>
            </a:r>
            <a:r>
              <a:rPr lang="zh-TW" altLang="en-US" sz="2400" b="1" dirty="0" smtClean="0">
                <a:latin typeface="+mn-ea"/>
              </a:rPr>
              <a:t>：</a:t>
            </a:r>
            <a:endParaRPr lang="en-US" altLang="zh-TW"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a:t>
            </a:r>
            <a:r>
              <a:rPr lang="en-US" altLang="zh-TW" sz="2400" b="1" dirty="0">
                <a:latin typeface="+mn-ea"/>
              </a:rPr>
              <a:t>1)</a:t>
            </a:r>
            <a:r>
              <a:rPr lang="zh-CN" altLang="zh-TW" sz="2400" b="1" dirty="0">
                <a:latin typeface="+mn-ea"/>
              </a:rPr>
              <a:t>决策的代</a:t>
            </a:r>
            <a:r>
              <a:rPr lang="zh-CN" altLang="zh-TW" sz="2400" b="1" dirty="0" smtClean="0">
                <a:latin typeface="+mn-ea"/>
              </a:rPr>
              <a:t>价</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a:t>
            </a:r>
            <a:r>
              <a:rPr lang="en-US" altLang="zh-TW" sz="2400" b="1" dirty="0">
                <a:latin typeface="+mn-ea"/>
              </a:rPr>
              <a:t>2)</a:t>
            </a:r>
            <a:r>
              <a:rPr lang="zh-CN" altLang="zh-TW" sz="2400" b="1" dirty="0">
                <a:latin typeface="+mn-ea"/>
              </a:rPr>
              <a:t>组织的规</a:t>
            </a:r>
            <a:r>
              <a:rPr lang="zh-CN" altLang="zh-TW" sz="2400" b="1" dirty="0" smtClean="0">
                <a:latin typeface="+mn-ea"/>
              </a:rPr>
              <a:t>模</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a:t>
            </a:r>
            <a:r>
              <a:rPr lang="en-US" altLang="zh-TW" sz="2400" b="1" dirty="0">
                <a:latin typeface="+mn-ea"/>
              </a:rPr>
              <a:t>3)</a:t>
            </a:r>
            <a:r>
              <a:rPr lang="zh-CN" altLang="zh-TW" sz="2400" b="1" dirty="0">
                <a:latin typeface="+mn-ea"/>
              </a:rPr>
              <a:t>组织的生命</a:t>
            </a:r>
            <a:r>
              <a:rPr lang="zh-CN" altLang="zh-TW" sz="2400" b="1" dirty="0" smtClean="0">
                <a:latin typeface="+mn-ea"/>
              </a:rPr>
              <a:t>周期</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a:t>
            </a:r>
            <a:r>
              <a:rPr lang="en-US" altLang="zh-TW" sz="2400" b="1" dirty="0">
                <a:latin typeface="+mn-ea"/>
              </a:rPr>
              <a:t>4)</a:t>
            </a:r>
            <a:r>
              <a:rPr lang="zh-CN" altLang="zh-TW" sz="2400" b="1" dirty="0">
                <a:latin typeface="+mn-ea"/>
              </a:rPr>
              <a:t>组织中人员的数量和素</a:t>
            </a:r>
            <a:r>
              <a:rPr lang="zh-CN" altLang="zh-TW" sz="2400" b="1" dirty="0" smtClean="0">
                <a:latin typeface="+mn-ea"/>
              </a:rPr>
              <a:t>质</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a:t>
            </a:r>
            <a:r>
              <a:rPr lang="en-US" altLang="zh-TW" sz="2400" b="1" dirty="0">
                <a:latin typeface="+mn-ea"/>
              </a:rPr>
              <a:t>5)</a:t>
            </a:r>
            <a:r>
              <a:rPr lang="zh-CN" altLang="zh-TW" sz="2400" b="1" dirty="0">
                <a:latin typeface="+mn-ea"/>
              </a:rPr>
              <a:t>政策的一致性</a:t>
            </a:r>
            <a:r>
              <a:rPr lang="zh-CN" altLang="zh-TW" sz="2400" b="1" dirty="0" smtClean="0">
                <a:latin typeface="+mn-ea"/>
              </a:rPr>
              <a:t>要求</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a:t>
            </a:r>
            <a:r>
              <a:rPr lang="en-US" altLang="zh-TW" sz="2400" b="1" dirty="0" smtClean="0">
                <a:latin typeface="+mn-ea"/>
              </a:rPr>
              <a:t>6)</a:t>
            </a:r>
            <a:r>
              <a:rPr lang="zh-CN" altLang="zh-TW" sz="2400" b="1" dirty="0" smtClean="0">
                <a:latin typeface="+mn-ea"/>
              </a:rPr>
              <a:t>管理</a:t>
            </a:r>
            <a:r>
              <a:rPr lang="zh-CN" altLang="zh-TW" sz="2400" b="1" dirty="0">
                <a:latin typeface="+mn-ea"/>
              </a:rPr>
              <a:t>技术与手段是否</a:t>
            </a:r>
            <a:r>
              <a:rPr lang="zh-CN" altLang="zh-TW" sz="2400" b="1" dirty="0" smtClean="0">
                <a:latin typeface="+mn-ea"/>
              </a:rPr>
              <a:t>完善</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a:t>
            </a:r>
            <a:r>
              <a:rPr lang="en-US" altLang="zh-TW" sz="2400" b="1" dirty="0" smtClean="0">
                <a:latin typeface="+mn-ea"/>
              </a:rPr>
              <a:t>7)</a:t>
            </a:r>
            <a:r>
              <a:rPr lang="zh-CN" altLang="zh-TW" sz="2400" b="1" dirty="0" smtClean="0">
                <a:latin typeface="+mn-ea"/>
              </a:rPr>
              <a:t>外部</a:t>
            </a:r>
            <a:r>
              <a:rPr lang="zh-CN" altLang="zh-TW" sz="2400" b="1" dirty="0">
                <a:latin typeface="+mn-ea"/>
              </a:rPr>
              <a:t>环境因素的影响</a:t>
            </a:r>
            <a:endParaRPr lang="zh-TW" altLang="zh-TW" sz="2400" b="1" dirty="0">
              <a:latin typeface="+mn-ea"/>
            </a:endParaRPr>
          </a:p>
          <a:p>
            <a:pPr marL="0" indent="0">
              <a:lnSpc>
                <a:spcPct val="150000"/>
              </a:lnSpc>
              <a:spcBef>
                <a:spcPct val="0"/>
              </a:spcBef>
              <a:buNone/>
            </a:pPr>
            <a:endParaRPr lang="zh-TW" altLang="zh-TW" sz="2400" dirty="0"/>
          </a:p>
          <a:p>
            <a:pPr marL="0" indent="0">
              <a:lnSpc>
                <a:spcPct val="150000"/>
              </a:lnSpc>
              <a:spcBef>
                <a:spcPct val="0"/>
              </a:spcBef>
              <a:buNone/>
            </a:pPr>
            <a:endParaRPr lang="zh-TW" altLang="zh-TW" sz="2400" dirty="0"/>
          </a:p>
          <a:p>
            <a:pPr>
              <a:lnSpc>
                <a:spcPct val="150000"/>
              </a:lnSpc>
              <a:spcBef>
                <a:spcPct val="0"/>
              </a:spcBef>
              <a:buFont typeface="Arial" panose="020B0604020202020204" pitchFamily="34" charset="0"/>
              <a:buChar char="•"/>
            </a:pPr>
            <a:endParaRPr lang="zh-TW" altLang="zh-TW" sz="2400" dirty="0"/>
          </a:p>
          <a:p>
            <a:pPr>
              <a:lnSpc>
                <a:spcPct val="150000"/>
              </a:lnSpc>
              <a:spcBef>
                <a:spcPct val="0"/>
              </a:spcBef>
              <a:buFont typeface="Arial" panose="020B0604020202020204" pitchFamily="34" charset="0"/>
              <a:buChar char="•"/>
            </a:pPr>
            <a:endParaRPr lang="en-US" altLang="zh-CN" sz="2400" b="1" dirty="0" smtClean="0">
              <a:latin typeface="+mn-ea"/>
            </a:endParaRPr>
          </a:p>
          <a:p>
            <a:pPr>
              <a:lnSpc>
                <a:spcPct val="150000"/>
              </a:lnSpc>
              <a:spcBef>
                <a:spcPct val="0"/>
              </a:spcBef>
              <a:buFont typeface="Arial" panose="020B0604020202020204" pitchFamily="34" charset="0"/>
              <a:buChar char="•"/>
            </a:pP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3676695127"/>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7.3  </a:t>
            </a:r>
            <a:r>
              <a:rPr lang="zh-TW" altLang="en-US" sz="4000" dirty="0" smtClean="0">
                <a:latin typeface="微软雅黑" charset="0"/>
                <a:ea typeface="微软雅黑" charset="0"/>
              </a:rPr>
              <a:t>组织设计的关键要素</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7.3.5 </a:t>
            </a:r>
            <a:r>
              <a:rPr lang="zh-CN" altLang="zh-TW" b="1" dirty="0" smtClean="0"/>
              <a:t>正</a:t>
            </a:r>
            <a:r>
              <a:rPr lang="zh-CN" altLang="zh-TW" b="1" dirty="0"/>
              <a:t>规化</a:t>
            </a:r>
            <a:endParaRPr lang="en-US" altLang="zh-TW" b="1" dirty="0">
              <a:latin typeface="+mn-ea"/>
              <a:cs typeface="宋体" charset="0"/>
            </a:endParaRPr>
          </a:p>
          <a:p>
            <a:pPr>
              <a:lnSpc>
                <a:spcPct val="150000"/>
              </a:lnSpc>
              <a:spcBef>
                <a:spcPct val="0"/>
              </a:spcBef>
              <a:buFont typeface="Arial" panose="020B0604020202020204" pitchFamily="34" charset="0"/>
              <a:buChar char="•"/>
            </a:pPr>
            <a:r>
              <a:rPr lang="zh-CN" altLang="zh-TW" sz="2400" b="1" dirty="0" smtClean="0">
                <a:latin typeface="+mn-ea"/>
              </a:rPr>
              <a:t>正</a:t>
            </a:r>
            <a:r>
              <a:rPr lang="zh-CN" altLang="zh-TW" sz="2400" b="1" dirty="0">
                <a:latin typeface="+mn-ea"/>
              </a:rPr>
              <a:t>规化</a:t>
            </a:r>
            <a:r>
              <a:rPr lang="en-US" altLang="zh-TW" sz="2400" b="1" dirty="0">
                <a:latin typeface="+mn-ea"/>
              </a:rPr>
              <a:t>(formalization)</a:t>
            </a:r>
            <a:r>
              <a:rPr lang="zh-CN" altLang="zh-TW" sz="2400" b="1" dirty="0">
                <a:latin typeface="+mn-ea"/>
              </a:rPr>
              <a:t>是指组织中各项工作标准化以及员工行为受规则和程序约朿的程度</a:t>
            </a:r>
            <a:r>
              <a:rPr lang="zh-CN" altLang="zh-TW" sz="2400" b="1" dirty="0" smtClean="0">
                <a:latin typeface="+mn-ea"/>
              </a:rPr>
              <a:t>。</a:t>
            </a:r>
            <a:endParaRPr lang="en-US" altLang="zh-CN" sz="2400" b="1" dirty="0" smtClean="0">
              <a:latin typeface="+mn-ea"/>
            </a:endParaRPr>
          </a:p>
          <a:p>
            <a:pPr>
              <a:lnSpc>
                <a:spcPct val="150000"/>
              </a:lnSpc>
              <a:spcBef>
                <a:spcPct val="0"/>
              </a:spcBef>
              <a:buFont typeface="Arial" panose="020B0604020202020204" pitchFamily="34" charset="0"/>
              <a:buChar char="•"/>
            </a:pPr>
            <a:endParaRPr lang="en-US" altLang="zh-CN" sz="2400" b="1" dirty="0" smtClean="0">
              <a:latin typeface="+mn-ea"/>
            </a:endParaRPr>
          </a:p>
          <a:p>
            <a:pPr>
              <a:lnSpc>
                <a:spcPct val="150000"/>
              </a:lnSpc>
              <a:spcBef>
                <a:spcPct val="0"/>
              </a:spcBef>
              <a:buFont typeface="Arial" panose="020B0604020202020204" pitchFamily="34" charset="0"/>
              <a:buChar char="•"/>
            </a:pPr>
            <a:r>
              <a:rPr lang="zh-CN" altLang="zh-TW" sz="2400" b="1" dirty="0"/>
              <a:t>在高度正规化的组织中，各项工作有明确的职务说明，有明确的工作程序和繁杂的规章制度，而正规化程度较低的工作，工作行为具有非结构化的特点，各项规定没有那么僵硬，员工对工作的处理有较多的自主权。</a:t>
            </a:r>
            <a:endParaRPr lang="zh-TW" altLang="zh-TW" sz="2400" b="1" dirty="0"/>
          </a:p>
          <a:p>
            <a:pPr>
              <a:lnSpc>
                <a:spcPct val="150000"/>
              </a:lnSpc>
              <a:spcBef>
                <a:spcPct val="0"/>
              </a:spcBef>
              <a:buFont typeface="Arial" panose="020B0604020202020204" pitchFamily="34" charset="0"/>
              <a:buChar char="•"/>
            </a:pP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45777151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7.4  </a:t>
            </a:r>
            <a:r>
              <a:rPr lang="zh-TW" altLang="en-US" sz="4000" dirty="0" smtClean="0">
                <a:latin typeface="微软雅黑" charset="0"/>
                <a:ea typeface="微软雅黑" charset="0"/>
              </a:rPr>
              <a:t>组织结构的类型</a:t>
            </a:r>
            <a:endParaRPr lang="zh-CN" altLang="en-US" sz="4000" dirty="0">
              <a:latin typeface="微软雅黑" charset="0"/>
              <a:ea typeface="微软雅黑" charset="0"/>
            </a:endParaRPr>
          </a:p>
        </p:txBody>
      </p:sp>
      <p:sp>
        <p:nvSpPr>
          <p:cNvPr id="18435" name="内容占位符 2"/>
          <p:cNvSpPr>
            <a:spLocks noGrp="1"/>
          </p:cNvSpPr>
          <p:nvPr>
            <p:ph idx="1"/>
          </p:nvPr>
        </p:nvSpPr>
        <p:spPr>
          <a:xfrm>
            <a:off x="457200" y="1341438"/>
            <a:ext cx="8229600" cy="4784725"/>
          </a:xfrm>
        </p:spPr>
        <p:txBody>
          <a:bodyPr/>
          <a:lstStyle/>
          <a:p>
            <a:pPr>
              <a:lnSpc>
                <a:spcPct val="150000"/>
              </a:lnSpc>
              <a:spcBef>
                <a:spcPct val="0"/>
              </a:spcBef>
              <a:buFont typeface="Arial" panose="020B0604020202020204" pitchFamily="34" charset="0"/>
              <a:buChar char="•"/>
            </a:pPr>
            <a:r>
              <a:rPr lang="zh-CN" altLang="zh-TW" sz="2400" b="1" dirty="0" smtClean="0">
                <a:latin typeface="+mn-ea"/>
              </a:rPr>
              <a:t>根</a:t>
            </a:r>
            <a:r>
              <a:rPr lang="zh-CN" altLang="zh-TW" sz="2400" b="1" dirty="0">
                <a:latin typeface="+mn-ea"/>
              </a:rPr>
              <a:t>据组织的复杂化程度、正规化程度和集权化程度，可以将企业的组织结</a:t>
            </a:r>
            <a:r>
              <a:rPr lang="zh-CN" altLang="zh-TW" sz="2400" b="1" dirty="0" smtClean="0">
                <a:latin typeface="+mn-ea"/>
              </a:rPr>
              <a:t>构划分为两</a:t>
            </a:r>
            <a:r>
              <a:rPr lang="zh-CN" altLang="zh-TW" sz="2400" b="1" dirty="0">
                <a:latin typeface="+mn-ea"/>
              </a:rPr>
              <a:t>种类</a:t>
            </a:r>
            <a:r>
              <a:rPr lang="zh-CN" altLang="zh-TW" sz="2400" b="1" dirty="0" smtClean="0">
                <a:latin typeface="+mn-ea"/>
              </a:rPr>
              <a:t>型</a:t>
            </a:r>
            <a:r>
              <a:rPr lang="zh-CN" altLang="en-US" sz="2400" b="1" dirty="0" smtClean="0">
                <a:latin typeface="+mn-ea"/>
              </a:rPr>
              <a:t>：</a:t>
            </a: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
        <p:nvSpPr>
          <p:cNvPr id="4" name="AutoShape 3"/>
          <p:cNvSpPr>
            <a:spLocks noChangeArrowheads="1"/>
          </p:cNvSpPr>
          <p:nvPr/>
        </p:nvSpPr>
        <p:spPr bwMode="gray">
          <a:xfrm>
            <a:off x="5162372" y="2933996"/>
            <a:ext cx="2806715" cy="3507559"/>
          </a:xfrm>
          <a:prstGeom prst="roundRect">
            <a:avLst>
              <a:gd name="adj" fmla="val 16667"/>
            </a:avLst>
          </a:prstGeom>
          <a:gradFill rotWithShape="1">
            <a:gsLst>
              <a:gs pos="0">
                <a:srgbClr val="FFFFFF"/>
              </a:gs>
              <a:gs pos="100000">
                <a:srgbClr val="EAEAEA"/>
              </a:gs>
            </a:gsLst>
            <a:lin ang="5400000" scaled="1"/>
          </a:gradFill>
          <a:ln w="9525">
            <a:solidFill>
              <a:srgbClr val="DDDDDD"/>
            </a:solidFill>
            <a:round/>
            <a:headEnd/>
            <a:tailEnd/>
          </a:ln>
          <a:effectLst>
            <a:outerShdw blurRad="63500" dist="38099" dir="2700000" algn="ctr" rotWithShape="0">
              <a:srgbClr val="000000">
                <a:alpha val="50000"/>
              </a:srgbClr>
            </a:outerShdw>
          </a:effectLst>
        </p:spPr>
        <p:txBody>
          <a:bodyPr wrap="none" anchor="ctr"/>
          <a:lstStyle/>
          <a:p>
            <a:endParaRPr lang="zh-CN" altLang="en-US" b="1"/>
          </a:p>
        </p:txBody>
      </p:sp>
      <p:sp>
        <p:nvSpPr>
          <p:cNvPr id="5" name="AutoShape 4"/>
          <p:cNvSpPr>
            <a:spLocks noChangeArrowheads="1"/>
          </p:cNvSpPr>
          <p:nvPr/>
        </p:nvSpPr>
        <p:spPr bwMode="gray">
          <a:xfrm>
            <a:off x="1638295" y="2935585"/>
            <a:ext cx="2806715" cy="3507558"/>
          </a:xfrm>
          <a:prstGeom prst="roundRect">
            <a:avLst>
              <a:gd name="adj" fmla="val 16667"/>
            </a:avLst>
          </a:prstGeom>
          <a:gradFill rotWithShape="1">
            <a:gsLst>
              <a:gs pos="0">
                <a:srgbClr val="FFFFFF"/>
              </a:gs>
              <a:gs pos="100000">
                <a:srgbClr val="EAEAEA"/>
              </a:gs>
            </a:gsLst>
            <a:lin ang="5400000" scaled="1"/>
          </a:gradFill>
          <a:ln w="9525">
            <a:solidFill>
              <a:srgbClr val="DDDDDD"/>
            </a:solidFill>
            <a:round/>
            <a:headEnd/>
            <a:tailEnd/>
          </a:ln>
          <a:effectLst>
            <a:outerShdw blurRad="63500" dist="38099" dir="2700000" algn="ctr" rotWithShape="0">
              <a:srgbClr val="000000">
                <a:alpha val="50000"/>
              </a:srgbClr>
            </a:outerShdw>
          </a:effectLst>
        </p:spPr>
        <p:txBody>
          <a:bodyPr wrap="none" anchor="ctr"/>
          <a:lstStyle/>
          <a:p>
            <a:endParaRPr lang="zh-CN" altLang="en-US" b="1"/>
          </a:p>
        </p:txBody>
      </p:sp>
      <p:grpSp>
        <p:nvGrpSpPr>
          <p:cNvPr id="6" name="Group 6"/>
          <p:cNvGrpSpPr>
            <a:grpSpLocks/>
          </p:cNvGrpSpPr>
          <p:nvPr/>
        </p:nvGrpSpPr>
        <p:grpSpPr bwMode="auto">
          <a:xfrm>
            <a:off x="5543372" y="2662534"/>
            <a:ext cx="2067737" cy="590291"/>
            <a:chOff x="720" y="1392"/>
            <a:chExt cx="4058" cy="480"/>
          </a:xfrm>
        </p:grpSpPr>
        <p:sp>
          <p:nvSpPr>
            <p:cNvPr id="7" name="AutoShape 7"/>
            <p:cNvSpPr>
              <a:spLocks noChangeArrowheads="1"/>
            </p:cNvSpPr>
            <p:nvPr/>
          </p:nvSpPr>
          <p:spPr bwMode="ltGray">
            <a:xfrm>
              <a:off x="720" y="1392"/>
              <a:ext cx="4058" cy="480"/>
            </a:xfrm>
            <a:prstGeom prst="roundRect">
              <a:avLst>
                <a:gd name="adj" fmla="val 17509"/>
              </a:avLst>
            </a:prstGeom>
            <a:gradFill rotWithShape="1">
              <a:gsLst>
                <a:gs pos="0">
                  <a:schemeClr val="accent2"/>
                </a:gs>
                <a:gs pos="50000">
                  <a:schemeClr val="accent2">
                    <a:gamma/>
                    <a:shade val="92157"/>
                    <a:invGamma/>
                  </a:schemeClr>
                </a:gs>
                <a:gs pos="100000">
                  <a:schemeClr val="accent2"/>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grpSp>
          <p:nvGrpSpPr>
            <p:cNvPr id="8" name="Group 8"/>
            <p:cNvGrpSpPr>
              <a:grpSpLocks/>
            </p:cNvGrpSpPr>
            <p:nvPr/>
          </p:nvGrpSpPr>
          <p:grpSpPr bwMode="auto">
            <a:xfrm>
              <a:off x="730" y="1407"/>
              <a:ext cx="4043" cy="444"/>
              <a:chOff x="744" y="1407"/>
              <a:chExt cx="3988" cy="444"/>
            </a:xfrm>
          </p:grpSpPr>
          <p:sp>
            <p:nvSpPr>
              <p:cNvPr id="9" name="AutoShape 9"/>
              <p:cNvSpPr>
                <a:spLocks noChangeArrowheads="1"/>
              </p:cNvSpPr>
              <p:nvPr/>
            </p:nvSpPr>
            <p:spPr bwMode="ltGray">
              <a:xfrm>
                <a:off x="744" y="1736"/>
                <a:ext cx="3988" cy="115"/>
              </a:xfrm>
              <a:prstGeom prst="roundRect">
                <a:avLst>
                  <a:gd name="adj" fmla="val 50000"/>
                </a:avLst>
              </a:prstGeom>
              <a:gradFill rotWithShape="1">
                <a:gsLst>
                  <a:gs pos="0">
                    <a:schemeClr val="accent2">
                      <a:alpha val="0"/>
                    </a:schemeClr>
                  </a:gs>
                  <a:gs pos="100000">
                    <a:schemeClr val="accent2">
                      <a:gamma/>
                      <a:tint val="19216"/>
                      <a:invGamma/>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sp>
            <p:nvSpPr>
              <p:cNvPr id="10" name="AutoShape 10"/>
              <p:cNvSpPr>
                <a:spLocks noChangeArrowheads="1"/>
              </p:cNvSpPr>
              <p:nvPr/>
            </p:nvSpPr>
            <p:spPr bwMode="ltGray">
              <a:xfrm>
                <a:off x="744" y="1407"/>
                <a:ext cx="3988" cy="115"/>
              </a:xfrm>
              <a:prstGeom prst="roundRect">
                <a:avLst>
                  <a:gd name="adj" fmla="val 50000"/>
                </a:avLst>
              </a:prstGeom>
              <a:gradFill rotWithShape="1">
                <a:gsLst>
                  <a:gs pos="0">
                    <a:schemeClr val="accent2">
                      <a:gamma/>
                      <a:tint val="15686"/>
                      <a:invGamma/>
                    </a:schemeClr>
                  </a:gs>
                  <a:gs pos="100000">
                    <a:schemeClr val="accent2">
                      <a:alpha val="0"/>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grpSp>
      </p:grpSp>
      <p:grpSp>
        <p:nvGrpSpPr>
          <p:cNvPr id="11" name="Group 16"/>
          <p:cNvGrpSpPr>
            <a:grpSpLocks/>
          </p:cNvGrpSpPr>
          <p:nvPr/>
        </p:nvGrpSpPr>
        <p:grpSpPr bwMode="auto">
          <a:xfrm>
            <a:off x="2019294" y="2673648"/>
            <a:ext cx="2067737" cy="487618"/>
            <a:chOff x="1388" y="1159"/>
            <a:chExt cx="2952" cy="228"/>
          </a:xfrm>
        </p:grpSpPr>
        <p:sp>
          <p:nvSpPr>
            <p:cNvPr id="12" name="AutoShape 17"/>
            <p:cNvSpPr>
              <a:spLocks noChangeArrowheads="1"/>
            </p:cNvSpPr>
            <p:nvPr/>
          </p:nvSpPr>
          <p:spPr bwMode="ltGray">
            <a:xfrm>
              <a:off x="1388" y="1159"/>
              <a:ext cx="2952" cy="228"/>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grpSp>
          <p:nvGrpSpPr>
            <p:cNvPr id="13" name="Group 18"/>
            <p:cNvGrpSpPr>
              <a:grpSpLocks/>
            </p:cNvGrpSpPr>
            <p:nvPr/>
          </p:nvGrpSpPr>
          <p:grpSpPr bwMode="auto">
            <a:xfrm>
              <a:off x="1395" y="1166"/>
              <a:ext cx="2941" cy="211"/>
              <a:chOff x="1395" y="1166"/>
              <a:chExt cx="2941" cy="211"/>
            </a:xfrm>
          </p:grpSpPr>
          <p:sp>
            <p:nvSpPr>
              <p:cNvPr id="14" name="AutoShape 19"/>
              <p:cNvSpPr>
                <a:spLocks noChangeArrowheads="1"/>
              </p:cNvSpPr>
              <p:nvPr/>
            </p:nvSpPr>
            <p:spPr bwMode="ltGray">
              <a:xfrm>
                <a:off x="1395" y="1322"/>
                <a:ext cx="2941" cy="55"/>
              </a:xfrm>
              <a:prstGeom prst="roundRect">
                <a:avLst>
                  <a:gd name="adj" fmla="val 50000"/>
                </a:avLst>
              </a:prstGeom>
              <a:gradFill rotWithShape="1">
                <a:gsLst>
                  <a:gs pos="0">
                    <a:schemeClr val="accent1">
                      <a:alpha val="0"/>
                    </a:schemeClr>
                  </a:gs>
                  <a:gs pos="100000">
                    <a:schemeClr val="accent1">
                      <a:gamma/>
                      <a:tint val="20000"/>
                      <a:invGamma/>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sp>
            <p:nvSpPr>
              <p:cNvPr id="15" name="AutoShape 20"/>
              <p:cNvSpPr>
                <a:spLocks noChangeArrowheads="1"/>
              </p:cNvSpPr>
              <p:nvPr/>
            </p:nvSpPr>
            <p:spPr bwMode="ltGray">
              <a:xfrm>
                <a:off x="1395" y="1166"/>
                <a:ext cx="2941" cy="55"/>
              </a:xfrm>
              <a:prstGeom prst="roundRect">
                <a:avLst>
                  <a:gd name="adj" fmla="val 50000"/>
                </a:avLst>
              </a:prstGeom>
              <a:gradFill rotWithShape="1">
                <a:gsLst>
                  <a:gs pos="0">
                    <a:schemeClr val="accent1">
                      <a:gamma/>
                      <a:tint val="22353"/>
                      <a:invGamma/>
                    </a:schemeClr>
                  </a:gs>
                  <a:gs pos="100000">
                    <a:schemeClr val="accent1">
                      <a:alpha val="0"/>
                    </a:schemeClr>
                  </a:gs>
                </a:gsLst>
                <a:lin ang="5400000" scaled="1"/>
              </a:gra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b="1"/>
              </a:p>
            </p:txBody>
          </p:sp>
        </p:grpSp>
      </p:grpSp>
      <p:sp>
        <p:nvSpPr>
          <p:cNvPr id="16" name="Rectangle 21"/>
          <p:cNvSpPr>
            <a:spLocks noChangeArrowheads="1"/>
          </p:cNvSpPr>
          <p:nvPr/>
        </p:nvSpPr>
        <p:spPr bwMode="black">
          <a:xfrm>
            <a:off x="2019294" y="2662535"/>
            <a:ext cx="2072640" cy="461665"/>
          </a:xfrm>
          <a:prstGeom prst="rect">
            <a:avLst/>
          </a:prstGeom>
          <a:noFill/>
          <a:ln>
            <a:noFill/>
          </a:ln>
          <a:effectLst>
            <a:outerShdw blurRad="63500" dist="17961" dir="2700000" algn="ctr" rotWithShape="0">
              <a:srgbClr val="000000">
                <a:alpha val="50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p>
            <a:pPr algn="ctr">
              <a:spcBef>
                <a:spcPct val="50000"/>
              </a:spcBef>
              <a:buClr>
                <a:srgbClr val="1F3F5F"/>
              </a:buClr>
            </a:pPr>
            <a:r>
              <a:rPr lang="zh-CN" altLang="zh-TW" sz="2400" b="1" dirty="0" smtClean="0">
                <a:solidFill>
                  <a:srgbClr val="FFFFFF"/>
                </a:solidFill>
              </a:rPr>
              <a:t>机</a:t>
            </a:r>
            <a:r>
              <a:rPr lang="zh-CN" altLang="zh-TW" sz="2400" b="1" dirty="0">
                <a:solidFill>
                  <a:srgbClr val="FFFFFF"/>
                </a:solidFill>
              </a:rPr>
              <a:t>械式组织</a:t>
            </a:r>
            <a:endParaRPr lang="en-US" altLang="zh-CN" sz="2400" b="1" dirty="0">
              <a:solidFill>
                <a:srgbClr val="FFFFFF"/>
              </a:solidFill>
            </a:endParaRPr>
          </a:p>
        </p:txBody>
      </p:sp>
      <p:sp>
        <p:nvSpPr>
          <p:cNvPr id="17" name="Rectangle 22"/>
          <p:cNvSpPr>
            <a:spLocks noChangeArrowheads="1"/>
          </p:cNvSpPr>
          <p:nvPr/>
        </p:nvSpPr>
        <p:spPr bwMode="black">
          <a:xfrm>
            <a:off x="5530686" y="2662535"/>
            <a:ext cx="2077875" cy="461665"/>
          </a:xfrm>
          <a:prstGeom prst="rect">
            <a:avLst/>
          </a:prstGeom>
          <a:noFill/>
          <a:ln>
            <a:noFill/>
          </a:ln>
          <a:effectLst>
            <a:outerShdw blurRad="63500" dist="17961" dir="2700000" algn="ctr" rotWithShape="0">
              <a:srgbClr val="000000">
                <a:alpha val="50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p>
            <a:pPr algn="ctr">
              <a:spcBef>
                <a:spcPct val="50000"/>
              </a:spcBef>
              <a:buClr>
                <a:srgbClr val="1F3F5F"/>
              </a:buClr>
            </a:pPr>
            <a:r>
              <a:rPr lang="zh-CN" altLang="zh-TW" sz="2400" b="1" dirty="0">
                <a:solidFill>
                  <a:srgbClr val="FFFFFF"/>
                </a:solidFill>
              </a:rPr>
              <a:t>有机式组织</a:t>
            </a:r>
            <a:endParaRPr lang="en-US" altLang="zh-CN" sz="2400" b="1" dirty="0">
              <a:solidFill>
                <a:srgbClr val="FFFFFF"/>
              </a:solidFill>
            </a:endParaRPr>
          </a:p>
        </p:txBody>
      </p:sp>
      <p:sp>
        <p:nvSpPr>
          <p:cNvPr id="18" name="Rectangle 25"/>
          <p:cNvSpPr>
            <a:spLocks noChangeArrowheads="1"/>
          </p:cNvSpPr>
          <p:nvPr/>
        </p:nvSpPr>
        <p:spPr bwMode="auto">
          <a:xfrm>
            <a:off x="5294135" y="3111797"/>
            <a:ext cx="2687638" cy="33297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0" hangingPunct="0">
              <a:lnSpc>
                <a:spcPct val="150000"/>
              </a:lnSpc>
            </a:pPr>
            <a:r>
              <a:rPr lang="zh-CN" altLang="zh-TW" sz="2400" b="1" dirty="0"/>
              <a:t>也称适应性组织</a:t>
            </a:r>
            <a:r>
              <a:rPr lang="zh-CN" altLang="zh-TW" sz="2400" b="1" dirty="0" smtClean="0"/>
              <a:t>，是</a:t>
            </a:r>
            <a:r>
              <a:rPr lang="zh-CN" altLang="zh-TW" sz="2400" b="1" dirty="0"/>
              <a:t>低复杂化、低正规化和分权化的，是一种松散的结构，能根据需要迅速做出调整。</a:t>
            </a:r>
            <a:endParaRPr lang="en-US" altLang="zh-CN" sz="2400" b="1" dirty="0">
              <a:solidFill>
                <a:srgbClr val="000000"/>
              </a:solidFill>
              <a:latin typeface="+mj-ea"/>
              <a:ea typeface="+mj-ea"/>
            </a:endParaRPr>
          </a:p>
        </p:txBody>
      </p:sp>
      <p:sp>
        <p:nvSpPr>
          <p:cNvPr id="19" name="Rectangle 26"/>
          <p:cNvSpPr>
            <a:spLocks noChangeArrowheads="1"/>
          </p:cNvSpPr>
          <p:nvPr/>
        </p:nvSpPr>
        <p:spPr bwMode="auto">
          <a:xfrm>
            <a:off x="1770057" y="3113385"/>
            <a:ext cx="2687637" cy="33297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0" hangingPunct="0">
              <a:lnSpc>
                <a:spcPct val="150000"/>
              </a:lnSpc>
              <a:spcBef>
                <a:spcPts val="0"/>
              </a:spcBef>
            </a:pPr>
            <a:r>
              <a:rPr lang="zh-CN" altLang="zh-TW" sz="2400" b="1" dirty="0"/>
              <a:t>也称官僚式组织，是综合使用传统组织设计原则的产物，其特点是高度复杂化、高度正规化和高度集权化。</a:t>
            </a:r>
            <a:endParaRPr lang="en-US" altLang="zh-CN" sz="2400" b="1" dirty="0">
              <a:solidFill>
                <a:srgbClr val="000000"/>
              </a:solidFill>
              <a:latin typeface="+mj-ea"/>
              <a:ea typeface="+mj-ea"/>
            </a:endParaRPr>
          </a:p>
        </p:txBody>
      </p:sp>
    </p:spTree>
    <p:extLst>
      <p:ext uri="{BB962C8B-B14F-4D97-AF65-F5344CB8AC3E}">
        <p14:creationId xmlns:p14="http://schemas.microsoft.com/office/powerpoint/2010/main" val="2797020308"/>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7.4  </a:t>
            </a:r>
            <a:r>
              <a:rPr lang="zh-TW" altLang="en-US" sz="4000" dirty="0" smtClean="0">
                <a:latin typeface="微软雅黑" charset="0"/>
                <a:ea typeface="微软雅黑" charset="0"/>
              </a:rPr>
              <a:t>组</a:t>
            </a:r>
            <a:r>
              <a:rPr lang="zh-TW" altLang="en-US" sz="4000" dirty="0">
                <a:latin typeface="微软雅黑" charset="0"/>
                <a:ea typeface="微软雅黑" charset="0"/>
              </a:rPr>
              <a:t>织结构的类型</a:t>
            </a:r>
            <a:endParaRPr lang="zh-CN" altLang="en-US" sz="4000" dirty="0">
              <a:latin typeface="微软雅黑" charset="0"/>
              <a:ea typeface="微软雅黑" charset="0"/>
            </a:endParaRPr>
          </a:p>
        </p:txBody>
      </p:sp>
      <p:sp>
        <p:nvSpPr>
          <p:cNvPr id="3" name="內容版面配置區 2"/>
          <p:cNvSpPr>
            <a:spLocks noGrp="1"/>
          </p:cNvSpPr>
          <p:nvPr>
            <p:ph idx="1"/>
          </p:nvPr>
        </p:nvSpPr>
        <p:spPr/>
        <p:txBody>
          <a:bodyPr/>
          <a:lstStyle/>
          <a:p>
            <a:pPr marL="0" indent="0">
              <a:buNone/>
            </a:pPr>
            <a:endParaRPr lang="zh-TW" altLang="en-US" dirty="0"/>
          </a:p>
        </p:txBody>
      </p:sp>
      <p:pic>
        <p:nvPicPr>
          <p:cNvPr id="4" name="圖片 3"/>
          <p:cNvPicPr>
            <a:picLocks noChangeAspect="1"/>
          </p:cNvPicPr>
          <p:nvPr/>
        </p:nvPicPr>
        <p:blipFill>
          <a:blip r:embed="rId2"/>
          <a:stretch>
            <a:fillRect/>
          </a:stretch>
        </p:blipFill>
        <p:spPr>
          <a:xfrm>
            <a:off x="466298" y="1521684"/>
            <a:ext cx="8228463" cy="4604479"/>
          </a:xfrm>
          <a:prstGeom prst="rect">
            <a:avLst/>
          </a:prstGeom>
        </p:spPr>
      </p:pic>
    </p:spTree>
    <p:extLst>
      <p:ext uri="{BB962C8B-B14F-4D97-AF65-F5344CB8AC3E}">
        <p14:creationId xmlns:p14="http://schemas.microsoft.com/office/powerpoint/2010/main" val="1768786670"/>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a:latin typeface="微软雅黑" charset="0"/>
                <a:ea typeface="微软雅黑" charset="0"/>
              </a:rPr>
              <a:t>7.4  </a:t>
            </a:r>
            <a:r>
              <a:rPr lang="zh-TW" altLang="en-US" sz="4000" dirty="0">
                <a:latin typeface="微软雅黑" charset="0"/>
                <a:ea typeface="微软雅黑" charset="0"/>
              </a:rPr>
              <a:t>组织结构的类型</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mn-ea"/>
                <a:cs typeface="宋体" charset="0"/>
              </a:rPr>
              <a:t>7.4.1 </a:t>
            </a:r>
            <a:r>
              <a:rPr lang="zh-TW" altLang="en-US" b="1" dirty="0" smtClean="0">
                <a:latin typeface="+mn-ea"/>
              </a:rPr>
              <a:t>直</a:t>
            </a:r>
            <a:r>
              <a:rPr lang="zh-TW" altLang="en-US" b="1" dirty="0" smtClean="0">
                <a:latin typeface="+mn-ea"/>
              </a:rPr>
              <a:t>线结构</a:t>
            </a:r>
            <a:endParaRPr lang="en-US" altLang="zh-TW"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直</a:t>
            </a:r>
            <a:r>
              <a:rPr lang="zh-CN" altLang="zh-TW" sz="2400" b="1" dirty="0">
                <a:latin typeface="+mn-ea"/>
              </a:rPr>
              <a:t>线结构</a:t>
            </a:r>
            <a:r>
              <a:rPr lang="en-US" altLang="zh-TW" sz="2400" b="1" dirty="0">
                <a:latin typeface="+mn-ea"/>
              </a:rPr>
              <a:t>(line structure)</a:t>
            </a:r>
            <a:r>
              <a:rPr lang="zh-CN" altLang="zh-TW" sz="2400" b="1" dirty="0">
                <a:latin typeface="+mn-ea"/>
              </a:rPr>
              <a:t>是最早使用也是最为简单的一种结构，是一种低部门化、宽管理幅度、集权式的组织结构形式。</a:t>
            </a:r>
            <a:endParaRPr lang="en-US" altLang="zh-CN" sz="2400" b="1" dirty="0" smtClean="0">
              <a:latin typeface="+mn-ea"/>
            </a:endParaRPr>
          </a:p>
          <a:p>
            <a:pPr>
              <a:lnSpc>
                <a:spcPct val="150000"/>
              </a:lnSpc>
              <a:spcBef>
                <a:spcPct val="0"/>
              </a:spcBef>
              <a:buFont typeface="Arial" panose="020B0604020202020204" pitchFamily="34" charset="0"/>
              <a:buChar char="•"/>
            </a:pP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2" name="圖片 1"/>
          <p:cNvPicPr>
            <a:picLocks noChangeAspect="1"/>
          </p:cNvPicPr>
          <p:nvPr/>
        </p:nvPicPr>
        <p:blipFill>
          <a:blip r:embed="rId2"/>
          <a:stretch>
            <a:fillRect/>
          </a:stretch>
        </p:blipFill>
        <p:spPr>
          <a:xfrm>
            <a:off x="3581400" y="3657600"/>
            <a:ext cx="4953215" cy="2590800"/>
          </a:xfrm>
          <a:prstGeom prst="rect">
            <a:avLst/>
          </a:prstGeom>
        </p:spPr>
      </p:pic>
    </p:spTree>
    <p:extLst>
      <p:ext uri="{BB962C8B-B14F-4D97-AF65-F5344CB8AC3E}">
        <p14:creationId xmlns:p14="http://schemas.microsoft.com/office/powerpoint/2010/main" val="155036989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a:latin typeface="微软雅黑" charset="0"/>
                <a:ea typeface="微软雅黑" charset="0"/>
              </a:rPr>
              <a:t>7.4  </a:t>
            </a:r>
            <a:r>
              <a:rPr lang="zh-TW" altLang="en-US" sz="4000" dirty="0">
                <a:latin typeface="微软雅黑" charset="0"/>
                <a:ea typeface="微软雅黑" charset="0"/>
              </a:rPr>
              <a:t>组织结构的类型</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mn-ea"/>
                <a:cs typeface="宋体" charset="0"/>
              </a:rPr>
              <a:t>7.4.2 </a:t>
            </a:r>
            <a:r>
              <a:rPr lang="zh-TW" altLang="en-US" b="1" dirty="0" smtClean="0">
                <a:latin typeface="+mn-ea"/>
              </a:rPr>
              <a:t>职能</a:t>
            </a:r>
            <a:r>
              <a:rPr lang="zh-TW" altLang="en-US" b="1" dirty="0" smtClean="0">
                <a:latin typeface="+mn-ea"/>
              </a:rPr>
              <a:t>结</a:t>
            </a:r>
            <a:r>
              <a:rPr lang="zh-TW" altLang="en-US" b="1" dirty="0" smtClean="0">
                <a:latin typeface="+mn-ea"/>
              </a:rPr>
              <a:t>构</a:t>
            </a:r>
            <a:endParaRPr lang="en-US" altLang="zh-TW"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职</a:t>
            </a:r>
            <a:r>
              <a:rPr lang="zh-CN" altLang="zh-TW" sz="2400" b="1" dirty="0">
                <a:latin typeface="+mn-ea"/>
              </a:rPr>
              <a:t>能结构</a:t>
            </a:r>
            <a:r>
              <a:rPr lang="en-US" altLang="zh-TW" sz="2400" b="1" dirty="0">
                <a:latin typeface="+mn-ea"/>
              </a:rPr>
              <a:t>(functional structure)</a:t>
            </a:r>
            <a:r>
              <a:rPr lang="zh-CN" altLang="zh-TW" sz="2400" b="1" dirty="0">
                <a:latin typeface="+mn-ea"/>
              </a:rPr>
              <a:t>，又称“</a:t>
            </a:r>
            <a:r>
              <a:rPr lang="en-US" altLang="zh-TW" sz="2400" b="1" dirty="0">
                <a:latin typeface="+mn-ea"/>
              </a:rPr>
              <a:t>U</a:t>
            </a:r>
            <a:r>
              <a:rPr lang="zh-CN" altLang="zh-TW" sz="2400" b="1" dirty="0">
                <a:latin typeface="+mn-ea"/>
              </a:rPr>
              <a:t>”形结构，是一种以工作为中心进行组织分解的结构，组织从上至下按照相同的工作方法和技能将各种人员与活动组织起</a:t>
            </a:r>
            <a:r>
              <a:rPr lang="zh-CN" altLang="zh-TW" sz="2400" b="1" dirty="0" smtClean="0">
                <a:latin typeface="+mn-ea"/>
              </a:rPr>
              <a:t>来</a:t>
            </a:r>
            <a:r>
              <a:rPr lang="zh-TW" altLang="en-US" sz="2400" b="1" dirty="0" smtClean="0">
                <a:latin typeface="+mn-ea"/>
              </a:rPr>
              <a:t>。</a:t>
            </a:r>
            <a:endParaRPr lang="en-US" altLang="zh-CN" sz="2400" b="1" dirty="0" smtClean="0">
              <a:latin typeface="+mn-ea"/>
            </a:endParaRPr>
          </a:p>
          <a:p>
            <a:pPr>
              <a:lnSpc>
                <a:spcPct val="150000"/>
              </a:lnSpc>
              <a:spcBef>
                <a:spcPct val="0"/>
              </a:spcBef>
              <a:buFont typeface="Arial" panose="020B0604020202020204" pitchFamily="34" charset="0"/>
              <a:buChar char="•"/>
            </a:pP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3" name="圖片 2"/>
          <p:cNvPicPr>
            <a:picLocks noChangeAspect="1"/>
          </p:cNvPicPr>
          <p:nvPr/>
        </p:nvPicPr>
        <p:blipFill>
          <a:blip r:embed="rId2"/>
          <a:stretch>
            <a:fillRect/>
          </a:stretch>
        </p:blipFill>
        <p:spPr>
          <a:xfrm>
            <a:off x="3581399" y="4114800"/>
            <a:ext cx="4953215" cy="2133599"/>
          </a:xfrm>
          <a:prstGeom prst="rect">
            <a:avLst/>
          </a:prstGeom>
        </p:spPr>
      </p:pic>
    </p:spTree>
    <p:extLst>
      <p:ext uri="{BB962C8B-B14F-4D97-AF65-F5344CB8AC3E}">
        <p14:creationId xmlns:p14="http://schemas.microsoft.com/office/powerpoint/2010/main" val="335059457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7.1  </a:t>
            </a:r>
            <a:r>
              <a:rPr lang="zh-TW" altLang="en-US" sz="4000" dirty="0" smtClean="0">
                <a:latin typeface="微软雅黑" charset="0"/>
                <a:ea typeface="微软雅黑" charset="0"/>
              </a:rPr>
              <a:t>组织的含义与目的</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zh-CN" altLang="zh-TW" sz="2400" b="1" dirty="0" smtClean="0"/>
              <a:t>组</a:t>
            </a:r>
            <a:r>
              <a:rPr lang="zh-CN" altLang="zh-TW" sz="2400" b="1" dirty="0"/>
              <a:t>织结构图是对一个组织的一整套基本活动和流程的可视化</a:t>
            </a:r>
            <a:r>
              <a:rPr lang="zh-CN" altLang="zh-TW" sz="2400" b="1" dirty="0" smtClean="0"/>
              <a:t>描述。</a:t>
            </a:r>
            <a:endParaRPr lang="en-US" altLang="zh-CN" sz="2400" b="1" dirty="0">
              <a:latin typeface="+mn-ea"/>
              <a:cs typeface="宋体" charset="0"/>
            </a:endParaRPr>
          </a:p>
        </p:txBody>
      </p:sp>
      <p:pic>
        <p:nvPicPr>
          <p:cNvPr id="2" name="圖片 1"/>
          <p:cNvPicPr>
            <a:picLocks noChangeAspect="1"/>
          </p:cNvPicPr>
          <p:nvPr/>
        </p:nvPicPr>
        <p:blipFill>
          <a:blip r:embed="rId2"/>
          <a:stretch>
            <a:fillRect/>
          </a:stretch>
        </p:blipFill>
        <p:spPr>
          <a:xfrm>
            <a:off x="3352800" y="2438400"/>
            <a:ext cx="5137238" cy="3687764"/>
          </a:xfrm>
          <a:prstGeom prst="rect">
            <a:avLst/>
          </a:prstGeom>
        </p:spPr>
      </p:pic>
    </p:spTree>
    <p:extLst>
      <p:ext uri="{BB962C8B-B14F-4D97-AF65-F5344CB8AC3E}">
        <p14:creationId xmlns:p14="http://schemas.microsoft.com/office/powerpoint/2010/main" val="3368108992"/>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a:latin typeface="微软雅黑" charset="0"/>
                <a:ea typeface="微软雅黑" charset="0"/>
              </a:rPr>
              <a:t>7.4  </a:t>
            </a:r>
            <a:r>
              <a:rPr lang="zh-TW" altLang="en-US" sz="4000" dirty="0">
                <a:latin typeface="微软雅黑" charset="0"/>
                <a:ea typeface="微软雅黑" charset="0"/>
              </a:rPr>
              <a:t>组织结构的类型</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mn-ea"/>
                <a:cs typeface="宋体" charset="0"/>
              </a:rPr>
              <a:t>7.4.3 </a:t>
            </a:r>
            <a:r>
              <a:rPr lang="zh-TW" altLang="en-US" b="1" dirty="0" smtClean="0">
                <a:latin typeface="+mn-ea"/>
              </a:rPr>
              <a:t>事业部</a:t>
            </a:r>
            <a:r>
              <a:rPr lang="zh-TW" altLang="en-US" b="1" dirty="0" smtClean="0">
                <a:latin typeface="+mn-ea"/>
              </a:rPr>
              <a:t>结</a:t>
            </a:r>
            <a:r>
              <a:rPr lang="zh-TW" altLang="en-US" b="1" dirty="0" smtClean="0">
                <a:latin typeface="+mn-ea"/>
              </a:rPr>
              <a:t>构</a:t>
            </a:r>
            <a:endParaRPr lang="en-US" altLang="zh-TW"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事</a:t>
            </a:r>
            <a:r>
              <a:rPr lang="zh-CN" altLang="zh-TW" sz="2400" b="1" dirty="0">
                <a:latin typeface="+mn-ea"/>
              </a:rPr>
              <a:t>业部结构</a:t>
            </a:r>
            <a:r>
              <a:rPr lang="en-US" altLang="zh-TW" sz="2400" b="1" dirty="0">
                <a:latin typeface="+mn-ea"/>
              </a:rPr>
              <a:t>(divisional structure)</a:t>
            </a:r>
            <a:r>
              <a:rPr lang="zh-CN" altLang="zh-TW" sz="2400" b="1" dirty="0">
                <a:latin typeface="+mn-ea"/>
              </a:rPr>
              <a:t>，又称“</a:t>
            </a:r>
            <a:r>
              <a:rPr lang="en-US" altLang="zh-TW" sz="2400" b="1" dirty="0">
                <a:latin typeface="+mn-ea"/>
              </a:rPr>
              <a:t>M</a:t>
            </a:r>
            <a:r>
              <a:rPr lang="zh-CN" altLang="zh-TW" sz="2400" b="1" dirty="0">
                <a:latin typeface="+mn-ea"/>
              </a:rPr>
              <a:t>”形结构，以生产目标和结果为基准来进行部门的划分和组合，是一种分权的组织形式。</a:t>
            </a:r>
            <a:endParaRPr lang="en-US" altLang="zh-CN" sz="2400" b="1" dirty="0" smtClean="0">
              <a:latin typeface="+mn-ea"/>
            </a:endParaRPr>
          </a:p>
          <a:p>
            <a:pPr>
              <a:lnSpc>
                <a:spcPct val="150000"/>
              </a:lnSpc>
              <a:spcBef>
                <a:spcPct val="0"/>
              </a:spcBef>
              <a:buFont typeface="Arial" panose="020B0604020202020204" pitchFamily="34" charset="0"/>
              <a:buChar char="•"/>
            </a:pPr>
            <a:endParaRPr lang="zh-TW" altLang="zh-TW" sz="2400" b="1" dirty="0">
              <a:latin typeface="+mn-ea"/>
            </a:endParaRPr>
          </a:p>
          <a:p>
            <a:pPr>
              <a:lnSpc>
                <a:spcPct val="150000"/>
              </a:lnSpc>
              <a:spcBef>
                <a:spcPct val="0"/>
              </a:spcBef>
              <a:buFont typeface="Wingdings" panose="05000000000000000000" pitchFamily="2" charset="2"/>
              <a:buChar char="Ø"/>
            </a:pPr>
            <a:endParaRPr lang="en-US" altLang="zh-CN" sz="2800" b="1" dirty="0" smtClean="0"/>
          </a:p>
          <a:p>
            <a:pPr marL="360000" indent="0">
              <a:lnSpc>
                <a:spcPct val="150000"/>
              </a:lnSpc>
              <a:spcBef>
                <a:spcPct val="0"/>
              </a:spcBef>
              <a:buNone/>
            </a:pP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3" name="圖片 2"/>
          <p:cNvPicPr>
            <a:picLocks noChangeAspect="1"/>
          </p:cNvPicPr>
          <p:nvPr/>
        </p:nvPicPr>
        <p:blipFill>
          <a:blip r:embed="rId2"/>
          <a:stretch>
            <a:fillRect/>
          </a:stretch>
        </p:blipFill>
        <p:spPr>
          <a:xfrm>
            <a:off x="3924098" y="3863181"/>
            <a:ext cx="4762702" cy="2349690"/>
          </a:xfrm>
          <a:prstGeom prst="rect">
            <a:avLst/>
          </a:prstGeom>
        </p:spPr>
      </p:pic>
    </p:spTree>
    <p:extLst>
      <p:ext uri="{BB962C8B-B14F-4D97-AF65-F5344CB8AC3E}">
        <p14:creationId xmlns:p14="http://schemas.microsoft.com/office/powerpoint/2010/main" val="3543998892"/>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a:latin typeface="微软雅黑" charset="0"/>
                <a:ea typeface="微软雅黑" charset="0"/>
              </a:rPr>
              <a:t>7.4  </a:t>
            </a:r>
            <a:r>
              <a:rPr lang="zh-TW" altLang="en-US" sz="4000" dirty="0">
                <a:latin typeface="微软雅黑" charset="0"/>
                <a:ea typeface="微软雅黑" charset="0"/>
              </a:rPr>
              <a:t>组织结构的类型</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mn-ea"/>
                <a:cs typeface="宋体" charset="0"/>
              </a:rPr>
              <a:t>7.4.4 </a:t>
            </a:r>
            <a:r>
              <a:rPr lang="zh-TW" altLang="en-US" b="1" dirty="0" smtClean="0">
                <a:latin typeface="+mn-ea"/>
              </a:rPr>
              <a:t>矩阵结</a:t>
            </a:r>
            <a:r>
              <a:rPr lang="zh-TW" altLang="en-US" b="1" dirty="0" smtClean="0">
                <a:latin typeface="+mn-ea"/>
              </a:rPr>
              <a:t>构</a:t>
            </a:r>
            <a:endParaRPr lang="en-US" altLang="zh-TW" b="1" dirty="0" smtClean="0">
              <a:latin typeface="+mn-ea"/>
            </a:endParaRPr>
          </a:p>
          <a:p>
            <a:pPr>
              <a:lnSpc>
                <a:spcPct val="150000"/>
              </a:lnSpc>
              <a:spcBef>
                <a:spcPct val="0"/>
              </a:spcBef>
              <a:buFont typeface="Arial" panose="020B0604020202020204" pitchFamily="34" charset="0"/>
              <a:buChar char="•"/>
            </a:pPr>
            <a:r>
              <a:rPr lang="zh-CN" altLang="zh-TW" sz="2400" b="1" dirty="0">
                <a:latin typeface="+mn-ea"/>
              </a:rPr>
              <a:t>矩阵结构</a:t>
            </a:r>
            <a:r>
              <a:rPr lang="en-US" altLang="zh-TW" sz="2400" b="1" dirty="0">
                <a:latin typeface="+mn-ea"/>
              </a:rPr>
              <a:t>(matrix structure)</a:t>
            </a:r>
            <a:r>
              <a:rPr lang="zh-CN" altLang="zh-TW" sz="2400" b="1" dirty="0">
                <a:latin typeface="+mn-ea"/>
              </a:rPr>
              <a:t>是把一个以项目或者产品为中心构成的组织叠加到传统的、以职能来构成的纵向组织之上</a:t>
            </a:r>
            <a:r>
              <a:rPr lang="zh-CN" altLang="zh-TW" sz="2400" b="1" dirty="0" smtClean="0">
                <a:latin typeface="+mn-ea"/>
              </a:rPr>
              <a:t>。</a:t>
            </a:r>
            <a:endParaRPr lang="zh-TW" altLang="zh-TW" sz="2400"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2" name="圖片 1"/>
          <p:cNvPicPr>
            <a:picLocks noChangeAspect="1"/>
          </p:cNvPicPr>
          <p:nvPr/>
        </p:nvPicPr>
        <p:blipFill>
          <a:blip r:embed="rId2"/>
          <a:stretch>
            <a:fillRect/>
          </a:stretch>
        </p:blipFill>
        <p:spPr>
          <a:xfrm>
            <a:off x="3124201" y="3657600"/>
            <a:ext cx="5334000" cy="2590800"/>
          </a:xfrm>
          <a:prstGeom prst="rect">
            <a:avLst/>
          </a:prstGeom>
        </p:spPr>
      </p:pic>
    </p:spTree>
    <p:extLst>
      <p:ext uri="{BB962C8B-B14F-4D97-AF65-F5344CB8AC3E}">
        <p14:creationId xmlns:p14="http://schemas.microsoft.com/office/powerpoint/2010/main" val="297661457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477000" cy="1143000"/>
          </a:xfrm>
        </p:spPr>
        <p:txBody>
          <a:bodyPr/>
          <a:lstStyle/>
          <a:p>
            <a:r>
              <a:rPr lang="en-US" altLang="zh-CN" sz="4000" dirty="0" smtClean="0">
                <a:latin typeface="微软雅黑" charset="0"/>
                <a:ea typeface="微软雅黑" charset="0"/>
              </a:rPr>
              <a:t>7.5  </a:t>
            </a:r>
            <a:r>
              <a:rPr lang="zh-CN" altLang="zh-TW" sz="4000" dirty="0" smtClean="0">
                <a:latin typeface="Microsoft YaHei" panose="020B0503020204020204" pitchFamily="34" charset="-122"/>
                <a:ea typeface="Microsoft YaHei" panose="020B0503020204020204" pitchFamily="34" charset="-122"/>
              </a:rPr>
              <a:t>新型</a:t>
            </a:r>
            <a:r>
              <a:rPr lang="zh-CN" altLang="zh-TW" sz="4000" dirty="0">
                <a:latin typeface="Microsoft YaHei" panose="020B0503020204020204" pitchFamily="34" charset="-122"/>
                <a:ea typeface="Microsoft YaHei" panose="020B0503020204020204" pitchFamily="34" charset="-122"/>
              </a:rPr>
              <a:t>态的组织设计概念</a:t>
            </a:r>
            <a:endParaRPr lang="zh-CN" altLang="en-US" sz="4000" dirty="0">
              <a:latin typeface="Microsoft YaHei" panose="020B0503020204020204" pitchFamily="34" charset="-122"/>
              <a:ea typeface="Microsoft YaHei" panose="020B0503020204020204" pitchFamily="34" charset="-122"/>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mn-ea"/>
                <a:cs typeface="宋体" charset="0"/>
              </a:rPr>
              <a:t>1. </a:t>
            </a:r>
            <a:r>
              <a:rPr lang="zh-TW" altLang="en-US" b="1" dirty="0" smtClean="0">
                <a:latin typeface="+mn-ea"/>
              </a:rPr>
              <a:t>团队组织</a:t>
            </a:r>
            <a:endParaRPr lang="en-US" altLang="zh-TW"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基</a:t>
            </a:r>
            <a:r>
              <a:rPr lang="zh-CN" altLang="zh-TW" sz="2400" b="1" dirty="0">
                <a:latin typeface="+mn-ea"/>
              </a:rPr>
              <a:t>于团队的组织</a:t>
            </a:r>
            <a:r>
              <a:rPr lang="en-US" altLang="zh-TW" sz="2400" b="1" dirty="0">
                <a:latin typeface="+mn-ea"/>
              </a:rPr>
              <a:t>(team-based organization)</a:t>
            </a:r>
            <a:r>
              <a:rPr lang="zh-CN" altLang="zh-TW" sz="2400" b="1" dirty="0">
                <a:latin typeface="+mn-ea"/>
              </a:rPr>
              <a:t>，是指一种为了实现某一目标而由相互协作的个体组成的正式群体</a:t>
            </a:r>
            <a:r>
              <a:rPr lang="zh-CN" altLang="zh-TW" sz="2400" b="1" dirty="0" smtClean="0">
                <a:latin typeface="+mn-ea"/>
              </a:rPr>
              <a:t>。</a:t>
            </a:r>
            <a:endParaRPr lang="en-US" altLang="zh-CN" sz="2400" b="1" dirty="0" smtClean="0">
              <a:latin typeface="+mn-ea"/>
            </a:endParaRPr>
          </a:p>
          <a:p>
            <a:pPr>
              <a:lnSpc>
                <a:spcPct val="150000"/>
              </a:lnSpc>
              <a:spcBef>
                <a:spcPct val="0"/>
              </a:spcBef>
              <a:buFont typeface="Arial" panose="020B0604020202020204" pitchFamily="34" charset="0"/>
              <a:buChar char="•"/>
            </a:pPr>
            <a:endParaRPr lang="en-US" altLang="zh-CN" sz="2400"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当</a:t>
            </a:r>
            <a:r>
              <a:rPr lang="zh-CN" altLang="zh-TW" sz="2400" b="1" dirty="0">
                <a:latin typeface="+mn-ea"/>
              </a:rPr>
              <a:t>管理人员使用团队作为协调组织活动的主要方式时，其活动结构即为基于团队的结构。</a:t>
            </a:r>
            <a:endParaRPr lang="zh-TW" altLang="zh-TW" sz="2400" b="1"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2921354855"/>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477000" cy="1143000"/>
          </a:xfrm>
        </p:spPr>
        <p:txBody>
          <a:bodyPr/>
          <a:lstStyle/>
          <a:p>
            <a:r>
              <a:rPr lang="en-US" altLang="zh-CN" sz="4000" dirty="0" smtClean="0">
                <a:latin typeface="微软雅黑" charset="0"/>
                <a:ea typeface="微软雅黑" charset="0"/>
              </a:rPr>
              <a:t>7.5  </a:t>
            </a:r>
            <a:r>
              <a:rPr lang="zh-CN" altLang="zh-TW" sz="4000" dirty="0" smtClean="0">
                <a:latin typeface="Microsoft YaHei" panose="020B0503020204020204" pitchFamily="34" charset="-122"/>
                <a:ea typeface="Microsoft YaHei" panose="020B0503020204020204" pitchFamily="34" charset="-122"/>
              </a:rPr>
              <a:t>新型</a:t>
            </a:r>
            <a:r>
              <a:rPr lang="zh-CN" altLang="zh-TW" sz="4000" dirty="0">
                <a:latin typeface="Microsoft YaHei" panose="020B0503020204020204" pitchFamily="34" charset="-122"/>
                <a:ea typeface="Microsoft YaHei" panose="020B0503020204020204" pitchFamily="34" charset="-122"/>
              </a:rPr>
              <a:t>态的组织设计概念</a:t>
            </a:r>
            <a:endParaRPr lang="zh-CN" altLang="en-US" sz="4000" dirty="0">
              <a:latin typeface="Microsoft YaHei" panose="020B0503020204020204" pitchFamily="34" charset="-122"/>
              <a:ea typeface="Microsoft YaHei" panose="020B0503020204020204" pitchFamily="34" charset="-122"/>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a:latin typeface="+mn-ea"/>
                <a:cs typeface="宋体" charset="0"/>
              </a:rPr>
              <a:t>2</a:t>
            </a:r>
            <a:r>
              <a:rPr lang="en-US" altLang="zh-CN" b="1" dirty="0" smtClean="0">
                <a:latin typeface="+mn-ea"/>
                <a:cs typeface="宋体" charset="0"/>
              </a:rPr>
              <a:t>. </a:t>
            </a:r>
            <a:r>
              <a:rPr lang="zh-TW" altLang="en-US" b="1" dirty="0" smtClean="0">
                <a:latin typeface="+mn-ea"/>
              </a:rPr>
              <a:t>虚拟</a:t>
            </a:r>
            <a:r>
              <a:rPr lang="zh-TW" altLang="en-US" b="1" dirty="0" smtClean="0">
                <a:latin typeface="+mn-ea"/>
              </a:rPr>
              <a:t>组织</a:t>
            </a:r>
            <a:endParaRPr lang="en-US" altLang="zh-TW"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虚</a:t>
            </a:r>
            <a:r>
              <a:rPr lang="zh-CN" altLang="zh-TW" sz="2400" b="1" dirty="0">
                <a:latin typeface="+mn-ea"/>
              </a:rPr>
              <a:t>拟组织</a:t>
            </a:r>
            <a:r>
              <a:rPr lang="en-US" altLang="zh-TW" sz="2400" b="1" dirty="0">
                <a:latin typeface="+mn-ea"/>
              </a:rPr>
              <a:t>(virtual organization)</a:t>
            </a:r>
            <a:r>
              <a:rPr lang="zh-CN" altLang="zh-TW" sz="2400" b="1" dirty="0">
                <a:latin typeface="+mn-ea"/>
              </a:rPr>
              <a:t>是一种只有很小规模的核心组织，以合同为基础，依靠其他商业职能组织进行制造、分销、营销或其他关键业务的经营活动的结构。</a:t>
            </a:r>
            <a:endParaRPr lang="zh-TW" altLang="zh-TW" sz="2400" b="1"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pic>
        <p:nvPicPr>
          <p:cNvPr id="2" name="圖片 1"/>
          <p:cNvPicPr>
            <a:picLocks noChangeAspect="1"/>
          </p:cNvPicPr>
          <p:nvPr/>
        </p:nvPicPr>
        <p:blipFill>
          <a:blip r:embed="rId2"/>
          <a:stretch>
            <a:fillRect/>
          </a:stretch>
        </p:blipFill>
        <p:spPr>
          <a:xfrm>
            <a:off x="3886201" y="4191000"/>
            <a:ext cx="4648200" cy="1935163"/>
          </a:xfrm>
          <a:prstGeom prst="rect">
            <a:avLst/>
          </a:prstGeom>
        </p:spPr>
      </p:pic>
    </p:spTree>
    <p:extLst>
      <p:ext uri="{BB962C8B-B14F-4D97-AF65-F5344CB8AC3E}">
        <p14:creationId xmlns:p14="http://schemas.microsoft.com/office/powerpoint/2010/main" val="4039476343"/>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477000" cy="1143000"/>
          </a:xfrm>
        </p:spPr>
        <p:txBody>
          <a:bodyPr/>
          <a:lstStyle/>
          <a:p>
            <a:r>
              <a:rPr lang="en-US" altLang="zh-CN" sz="4000" dirty="0" smtClean="0">
                <a:latin typeface="微软雅黑" charset="0"/>
                <a:ea typeface="微软雅黑" charset="0"/>
              </a:rPr>
              <a:t>7.5  </a:t>
            </a:r>
            <a:r>
              <a:rPr lang="zh-CN" altLang="zh-TW" sz="4000" dirty="0" smtClean="0">
                <a:latin typeface="Microsoft YaHei" panose="020B0503020204020204" pitchFamily="34" charset="-122"/>
                <a:ea typeface="Microsoft YaHei" panose="020B0503020204020204" pitchFamily="34" charset="-122"/>
              </a:rPr>
              <a:t>新型</a:t>
            </a:r>
            <a:r>
              <a:rPr lang="zh-CN" altLang="zh-TW" sz="4000" dirty="0">
                <a:latin typeface="Microsoft YaHei" panose="020B0503020204020204" pitchFamily="34" charset="-122"/>
                <a:ea typeface="Microsoft YaHei" panose="020B0503020204020204" pitchFamily="34" charset="-122"/>
              </a:rPr>
              <a:t>态的组织设计概念</a:t>
            </a:r>
            <a:endParaRPr lang="zh-CN" altLang="en-US" sz="4000" dirty="0">
              <a:latin typeface="Microsoft YaHei" panose="020B0503020204020204" pitchFamily="34" charset="-122"/>
              <a:ea typeface="Microsoft YaHei" panose="020B0503020204020204" pitchFamily="34" charset="-122"/>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mn-ea"/>
                <a:cs typeface="宋体" charset="0"/>
              </a:rPr>
              <a:t>3. </a:t>
            </a:r>
            <a:r>
              <a:rPr lang="zh-TW" altLang="en-US" b="1" dirty="0" smtClean="0">
                <a:latin typeface="+mn-ea"/>
              </a:rPr>
              <a:t>无边界</a:t>
            </a:r>
            <a:r>
              <a:rPr lang="zh-TW" altLang="en-US" b="1" dirty="0" smtClean="0">
                <a:latin typeface="+mn-ea"/>
              </a:rPr>
              <a:t>组织</a:t>
            </a:r>
            <a:endParaRPr lang="en-US" altLang="zh-TW"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无</a:t>
            </a:r>
            <a:r>
              <a:rPr lang="zh-CN" altLang="zh-TW" sz="2400" b="1" dirty="0">
                <a:latin typeface="+mn-ea"/>
              </a:rPr>
              <a:t>边界组织</a:t>
            </a:r>
            <a:r>
              <a:rPr lang="en-US" altLang="zh-TW" sz="2400" b="1" dirty="0">
                <a:latin typeface="+mn-ea"/>
              </a:rPr>
              <a:t>(</a:t>
            </a:r>
            <a:r>
              <a:rPr lang="en-US" altLang="zh-TW" sz="2400" b="1" dirty="0" err="1">
                <a:latin typeface="+mn-ea"/>
              </a:rPr>
              <a:t>boundaryless</a:t>
            </a:r>
            <a:r>
              <a:rPr lang="en-US" altLang="zh-TW" sz="2400" b="1" dirty="0">
                <a:latin typeface="+mn-ea"/>
              </a:rPr>
              <a:t> organization)</a:t>
            </a:r>
            <a:r>
              <a:rPr lang="zh-CN" altLang="zh-TW" sz="2400" b="1" dirty="0">
                <a:latin typeface="+mn-ea"/>
              </a:rPr>
              <a:t>，是指其横向的、纵向的或外部的边界不由某种预先设定的结构所限定或定义的一种组织设计。</a:t>
            </a:r>
            <a:endParaRPr lang="zh-TW" altLang="zh-TW" sz="2400" b="1"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2361363947"/>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477000" cy="1143000"/>
          </a:xfrm>
        </p:spPr>
        <p:txBody>
          <a:bodyPr/>
          <a:lstStyle/>
          <a:p>
            <a:r>
              <a:rPr lang="en-US" altLang="zh-CN" sz="4000" dirty="0" smtClean="0">
                <a:latin typeface="微软雅黑" charset="0"/>
                <a:ea typeface="微软雅黑" charset="0"/>
              </a:rPr>
              <a:t>7.5  </a:t>
            </a:r>
            <a:r>
              <a:rPr lang="zh-CN" altLang="zh-TW" sz="4000" dirty="0" smtClean="0">
                <a:latin typeface="Microsoft YaHei" panose="020B0503020204020204" pitchFamily="34" charset="-122"/>
                <a:ea typeface="Microsoft YaHei" panose="020B0503020204020204" pitchFamily="34" charset="-122"/>
              </a:rPr>
              <a:t>新型</a:t>
            </a:r>
            <a:r>
              <a:rPr lang="zh-CN" altLang="zh-TW" sz="4000" dirty="0">
                <a:latin typeface="Microsoft YaHei" panose="020B0503020204020204" pitchFamily="34" charset="-122"/>
                <a:ea typeface="Microsoft YaHei" panose="020B0503020204020204" pitchFamily="34" charset="-122"/>
              </a:rPr>
              <a:t>态的组织设计概念</a:t>
            </a:r>
            <a:endParaRPr lang="zh-CN" altLang="en-US" sz="4000" dirty="0">
              <a:latin typeface="Microsoft YaHei" panose="020B0503020204020204" pitchFamily="34" charset="-122"/>
              <a:ea typeface="Microsoft YaHei" panose="020B0503020204020204" pitchFamily="34" charset="-122"/>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a:latin typeface="+mn-ea"/>
                <a:cs typeface="宋体" charset="0"/>
              </a:rPr>
              <a:t>4</a:t>
            </a:r>
            <a:r>
              <a:rPr lang="en-US" altLang="zh-CN" b="1" dirty="0" smtClean="0">
                <a:latin typeface="+mn-ea"/>
                <a:cs typeface="宋体" charset="0"/>
              </a:rPr>
              <a:t>. </a:t>
            </a:r>
            <a:r>
              <a:rPr lang="zh-TW" altLang="en-US" b="1" dirty="0" smtClean="0">
                <a:latin typeface="+mn-ea"/>
              </a:rPr>
              <a:t>学习型组织</a:t>
            </a:r>
            <a:endParaRPr lang="en-US" altLang="zh-TW"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学</a:t>
            </a:r>
            <a:r>
              <a:rPr lang="zh-CN" altLang="zh-TW" sz="2400" b="1" dirty="0">
                <a:latin typeface="+mn-ea"/>
              </a:rPr>
              <a:t>习型组织</a:t>
            </a:r>
            <a:r>
              <a:rPr lang="en-US" altLang="zh-TW" sz="2400" b="1" dirty="0">
                <a:latin typeface="+mn-ea"/>
              </a:rPr>
              <a:t>(learning organization)</a:t>
            </a:r>
            <a:r>
              <a:rPr lang="zh-CN" altLang="zh-TW" sz="2400" b="1" dirty="0">
                <a:latin typeface="+mn-ea"/>
              </a:rPr>
              <a:t>是近年来发展起来的一种组织设计形式</a:t>
            </a:r>
            <a:r>
              <a:rPr lang="zh-CN" altLang="zh-TW" sz="2400" b="1" dirty="0" smtClean="0">
                <a:latin typeface="+mn-ea"/>
              </a:rPr>
              <a:t>。</a:t>
            </a:r>
            <a:endParaRPr lang="en-US" altLang="zh-CN" sz="2400" b="1" dirty="0" smtClean="0">
              <a:latin typeface="+mn-ea"/>
            </a:endParaRPr>
          </a:p>
          <a:p>
            <a:pPr>
              <a:lnSpc>
                <a:spcPct val="150000"/>
              </a:lnSpc>
              <a:spcBef>
                <a:spcPct val="0"/>
              </a:spcBef>
              <a:buFont typeface="Arial" panose="020B0604020202020204" pitchFamily="34" charset="0"/>
              <a:buChar char="•"/>
            </a:pPr>
            <a:endParaRPr lang="en-US" altLang="zh-CN" sz="2400"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这</a:t>
            </a:r>
            <a:r>
              <a:rPr lang="zh-CN" altLang="zh-TW" sz="2400" b="1" dirty="0">
                <a:latin typeface="+mn-ea"/>
              </a:rPr>
              <a:t>样的组织通过雇员的持续学习和开发实现持续的改进。学习型组织是协助员工终身学习和个人发展，同时持续对变化的需求作出反应的组织。</a:t>
            </a:r>
            <a:endParaRPr lang="zh-TW" altLang="zh-TW" sz="2400" b="1" dirty="0">
              <a:latin typeface="+mn-ea"/>
            </a:endParaRPr>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a:p>
          <a:p>
            <a:pPr marL="360000" indent="0">
              <a:lnSpc>
                <a:spcPct val="150000"/>
              </a:lnSpc>
              <a:spcBef>
                <a:spcPct val="0"/>
              </a:spcBef>
              <a:buNone/>
            </a:pPr>
            <a:endParaRPr lang="zh-TW" altLang="zh-TW" sz="2400" dirty="0" smtClean="0"/>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1575058121"/>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4" name="Rectangle 4"/>
          <p:cNvSpPr>
            <a:spLocks noGrp="1" noChangeArrowheads="1"/>
          </p:cNvSpPr>
          <p:nvPr>
            <p:ph type="ctrTitle"/>
          </p:nvPr>
        </p:nvSpPr>
        <p:spPr>
          <a:xfrm>
            <a:off x="4648200" y="3787775"/>
            <a:ext cx="4110038" cy="885825"/>
          </a:xfrm>
        </p:spPr>
        <p:txBody>
          <a:bodyPr/>
          <a:lstStyle/>
          <a:p>
            <a:pPr algn="dist"/>
            <a:r>
              <a:rPr lang="en-US" altLang="zh-CN" sz="5500"/>
              <a:t>Thank You!</a:t>
            </a:r>
          </a:p>
        </p:txBody>
      </p:sp>
    </p:spTree>
    <p:extLst>
      <p:ext uri="{BB962C8B-B14F-4D97-AF65-F5344CB8AC3E}">
        <p14:creationId xmlns:p14="http://schemas.microsoft.com/office/powerpoint/2010/main" val="279085152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7.1  </a:t>
            </a:r>
            <a:r>
              <a:rPr lang="zh-TW" altLang="en-US" sz="4000" dirty="0" smtClean="0">
                <a:latin typeface="微软雅黑" charset="0"/>
                <a:ea typeface="微软雅黑" charset="0"/>
              </a:rPr>
              <a:t>组织的含义与目的</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7.1.2 </a:t>
            </a:r>
            <a:r>
              <a:rPr lang="zh-TW" altLang="en-US" b="1" dirty="0" smtClean="0">
                <a:latin typeface="宋体" charset="0"/>
                <a:ea typeface="宋体" charset="0"/>
                <a:cs typeface="宋体" charset="0"/>
              </a:rPr>
              <a:t>组</a:t>
            </a:r>
            <a:r>
              <a:rPr lang="zh-TW" altLang="en-US" b="1" dirty="0" smtClean="0">
                <a:latin typeface="宋体" charset="0"/>
                <a:ea typeface="宋体" charset="0"/>
                <a:cs typeface="宋体" charset="0"/>
              </a:rPr>
              <a:t>织</a:t>
            </a:r>
            <a:r>
              <a:rPr lang="zh-CN" altLang="en-US" b="1" dirty="0" smtClean="0">
                <a:latin typeface="宋体" charset="0"/>
                <a:ea typeface="宋体" charset="0"/>
                <a:cs typeface="宋体" charset="0"/>
              </a:rPr>
              <a:t>的</a:t>
            </a:r>
            <a:r>
              <a:rPr lang="zh-TW" altLang="en-US" b="1" dirty="0" smtClean="0">
                <a:latin typeface="宋体" charset="0"/>
                <a:ea typeface="宋体" charset="0"/>
                <a:cs typeface="宋体" charset="0"/>
              </a:rPr>
              <a:t>目的</a:t>
            </a:r>
            <a:endParaRPr lang="en-US" altLang="zh-TW" b="1" dirty="0">
              <a:latin typeface="宋体" charset="0"/>
              <a:ea typeface="宋体" charset="0"/>
              <a:cs typeface="宋体" charset="0"/>
            </a:endParaRPr>
          </a:p>
          <a:p>
            <a:pPr>
              <a:lnSpc>
                <a:spcPct val="150000"/>
              </a:lnSpc>
              <a:spcBef>
                <a:spcPct val="0"/>
              </a:spcBef>
              <a:buFont typeface="Wingdings" panose="05000000000000000000" pitchFamily="2" charset="2"/>
              <a:buChar char="Ø"/>
            </a:pPr>
            <a:r>
              <a:rPr lang="en-US" altLang="zh-TW" sz="2400" b="1" dirty="0" smtClean="0">
                <a:latin typeface="+mn-ea"/>
              </a:rPr>
              <a:t>1</a:t>
            </a:r>
            <a:r>
              <a:rPr lang="en-US" altLang="zh-TW" sz="2400" b="1" dirty="0">
                <a:latin typeface="+mn-ea"/>
              </a:rPr>
              <a:t>.</a:t>
            </a:r>
            <a:r>
              <a:rPr lang="zh-CN" altLang="zh-TW" sz="2400" b="1" dirty="0">
                <a:latin typeface="+mn-ea"/>
              </a:rPr>
              <a:t>能够将工作适切地分配到具体的职能部门</a:t>
            </a:r>
            <a:r>
              <a:rPr lang="zh-CN" altLang="zh-TW" sz="2400" b="1" dirty="0" smtClean="0">
                <a:latin typeface="+mn-ea"/>
              </a:rPr>
              <a:t>。</a:t>
            </a:r>
            <a:endParaRPr lang="en-US" altLang="zh-CN" sz="2400" b="1" dirty="0" smtClean="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2</a:t>
            </a:r>
            <a:r>
              <a:rPr lang="en-US" altLang="zh-TW" sz="2400" b="1" dirty="0">
                <a:latin typeface="+mn-ea"/>
              </a:rPr>
              <a:t>.</a:t>
            </a:r>
            <a:r>
              <a:rPr lang="zh-CN" altLang="zh-TW" sz="2400" b="1" dirty="0">
                <a:latin typeface="+mn-ea"/>
              </a:rPr>
              <a:t>每个职位都能被赋予一定的工作与职</a:t>
            </a:r>
            <a:r>
              <a:rPr lang="zh-CN" altLang="zh-TW" sz="2400" b="1" dirty="0" smtClean="0">
                <a:latin typeface="+mn-ea"/>
              </a:rPr>
              <a:t>责</a:t>
            </a:r>
            <a:r>
              <a:rPr lang="zh-TW" altLang="en-US" sz="2400" b="1" dirty="0" smtClean="0">
                <a:latin typeface="+mn-ea"/>
              </a:rPr>
              <a:t>。</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3</a:t>
            </a:r>
            <a:r>
              <a:rPr lang="en-US" altLang="zh-TW" sz="2400" b="1" dirty="0">
                <a:latin typeface="+mn-ea"/>
              </a:rPr>
              <a:t>.</a:t>
            </a:r>
            <a:r>
              <a:rPr lang="zh-CN" altLang="zh-TW" sz="2400" b="1" dirty="0">
                <a:latin typeface="+mn-ea"/>
              </a:rPr>
              <a:t>便于组织内部各项运营流程的协</a:t>
            </a:r>
            <a:r>
              <a:rPr lang="zh-CN" altLang="zh-TW" sz="2400" b="1" dirty="0" smtClean="0">
                <a:latin typeface="+mn-ea"/>
              </a:rPr>
              <a:t>调。</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4.</a:t>
            </a:r>
            <a:r>
              <a:rPr lang="zh-CN" altLang="zh-TW" sz="2400" b="1" dirty="0" smtClean="0">
                <a:latin typeface="+mn-ea"/>
              </a:rPr>
              <a:t>将不同的人们整合在同一部门。</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5</a:t>
            </a:r>
            <a:r>
              <a:rPr lang="en-US" altLang="zh-TW" sz="2400" b="1" dirty="0">
                <a:latin typeface="+mn-ea"/>
              </a:rPr>
              <a:t>.</a:t>
            </a:r>
            <a:r>
              <a:rPr lang="zh-CN" altLang="zh-TW" sz="2400" b="1" dirty="0">
                <a:latin typeface="+mn-ea"/>
              </a:rPr>
              <a:t>能明确并建立起成员对组织的凝聚力</a:t>
            </a:r>
            <a:r>
              <a:rPr lang="zh-CN" altLang="zh-TW" sz="2400" b="1" dirty="0" smtClean="0">
                <a:latin typeface="+mn-ea"/>
              </a:rPr>
              <a:t>。</a:t>
            </a:r>
            <a:endParaRPr lang="en-US" altLang="zh-CN"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6</a:t>
            </a:r>
            <a:r>
              <a:rPr lang="en-US" altLang="zh-TW" sz="2400" b="1" dirty="0">
                <a:latin typeface="+mn-ea"/>
              </a:rPr>
              <a:t>.</a:t>
            </a:r>
            <a:r>
              <a:rPr lang="zh-CN" altLang="zh-TW" sz="2400" b="1" dirty="0">
                <a:latin typeface="+mn-ea"/>
              </a:rPr>
              <a:t>构筑出具有权威性的指挥体</a:t>
            </a:r>
            <a:r>
              <a:rPr lang="zh-CN" altLang="zh-TW" sz="2400" b="1" dirty="0" smtClean="0">
                <a:latin typeface="+mn-ea"/>
              </a:rPr>
              <a:t>系</a:t>
            </a:r>
            <a:r>
              <a:rPr lang="zh-TW" altLang="en-US" sz="2400" b="1" dirty="0" smtClean="0">
                <a:latin typeface="+mn-ea"/>
              </a:rPr>
              <a:t>。</a:t>
            </a:r>
            <a:endParaRPr lang="en-US" altLang="zh-TW" sz="2400" b="1" dirty="0">
              <a:latin typeface="+mn-ea"/>
            </a:endParaRPr>
          </a:p>
          <a:p>
            <a:pPr>
              <a:lnSpc>
                <a:spcPct val="150000"/>
              </a:lnSpc>
              <a:spcBef>
                <a:spcPct val="0"/>
              </a:spcBef>
              <a:buFont typeface="Wingdings" panose="05000000000000000000" pitchFamily="2" charset="2"/>
              <a:buChar char="Ø"/>
            </a:pPr>
            <a:r>
              <a:rPr lang="en-US" altLang="zh-TW" sz="2400" b="1" dirty="0" smtClean="0">
                <a:latin typeface="+mn-ea"/>
              </a:rPr>
              <a:t>7</a:t>
            </a:r>
            <a:r>
              <a:rPr lang="en-US" altLang="zh-TW" sz="2400" b="1" dirty="0">
                <a:latin typeface="+mn-ea"/>
              </a:rPr>
              <a:t>.</a:t>
            </a:r>
            <a:r>
              <a:rPr lang="zh-CN" altLang="zh-TW" sz="2400" b="1" dirty="0">
                <a:latin typeface="+mn-ea"/>
              </a:rPr>
              <a:t>使资源能够进行分配和利用。</a:t>
            </a:r>
            <a:endParaRPr lang="en-US" altLang="zh-CN" sz="2400" b="1" dirty="0">
              <a:latin typeface="+mn-ea"/>
              <a:cs typeface="宋体" charset="0"/>
            </a:endParaRPr>
          </a:p>
        </p:txBody>
      </p:sp>
    </p:spTree>
    <p:extLst>
      <p:ext uri="{BB962C8B-B14F-4D97-AF65-F5344CB8AC3E}">
        <p14:creationId xmlns:p14="http://schemas.microsoft.com/office/powerpoint/2010/main" val="147114130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7.2  </a:t>
            </a:r>
            <a:r>
              <a:rPr lang="zh-TW" altLang="en-US" sz="4000" dirty="0" smtClean="0">
                <a:latin typeface="微软雅黑" charset="0"/>
                <a:ea typeface="微软雅黑" charset="0"/>
              </a:rPr>
              <a:t>组织设计</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buFont typeface="Arial" panose="020B0604020202020204" pitchFamily="34" charset="0"/>
              <a:buChar char="•"/>
            </a:pPr>
            <a:r>
              <a:rPr lang="zh-CN" altLang="zh-TW" sz="2400" b="1" dirty="0" smtClean="0">
                <a:latin typeface="+mn-ea"/>
              </a:rPr>
              <a:t>组</a:t>
            </a:r>
            <a:r>
              <a:rPr lang="zh-CN" altLang="zh-TW" sz="2400" b="1" dirty="0">
                <a:latin typeface="+mn-ea"/>
              </a:rPr>
              <a:t>织设计</a:t>
            </a:r>
            <a:r>
              <a:rPr lang="en-US" altLang="zh-TW" sz="2400" b="1" dirty="0">
                <a:latin typeface="+mn-ea"/>
              </a:rPr>
              <a:t>(organizational design)</a:t>
            </a:r>
            <a:r>
              <a:rPr lang="zh-CN" altLang="zh-TW" sz="2400" b="1" dirty="0">
                <a:latin typeface="+mn-ea"/>
              </a:rPr>
              <a:t>是以组织结构为核心的组织系统设计活动，是组织能够有效实施管理职能的重要前提</a:t>
            </a:r>
            <a:r>
              <a:rPr lang="zh-CN" altLang="zh-TW" sz="2400" b="1" dirty="0" smtClean="0">
                <a:latin typeface="+mn-ea"/>
              </a:rPr>
              <a:t>。</a:t>
            </a:r>
            <a:endParaRPr lang="en-US" altLang="zh-CN" sz="2400" b="1" dirty="0">
              <a:latin typeface="+mn-ea"/>
            </a:endParaRPr>
          </a:p>
          <a:p>
            <a:pPr>
              <a:lnSpc>
                <a:spcPct val="150000"/>
              </a:lnSpc>
              <a:spcBef>
                <a:spcPct val="0"/>
              </a:spcBef>
              <a:buFont typeface="Arial" panose="020B0604020202020204" pitchFamily="34" charset="0"/>
              <a:buChar char="•"/>
            </a:pPr>
            <a:endParaRPr lang="en-US" altLang="zh-CN" sz="2400" b="1" dirty="0" smtClean="0">
              <a:latin typeface="+mn-ea"/>
            </a:endParaRPr>
          </a:p>
          <a:p>
            <a:pPr>
              <a:lnSpc>
                <a:spcPct val="150000"/>
              </a:lnSpc>
              <a:spcBef>
                <a:spcPct val="0"/>
              </a:spcBef>
              <a:buFont typeface="Arial" panose="020B0604020202020204" pitchFamily="34" charset="0"/>
              <a:buChar char="•"/>
            </a:pPr>
            <a:r>
              <a:rPr lang="zh-CN" altLang="zh-TW" sz="2400" b="1" dirty="0" smtClean="0">
                <a:latin typeface="+mn-ea"/>
              </a:rPr>
              <a:t>组</a:t>
            </a:r>
            <a:r>
              <a:rPr lang="zh-CN" altLang="zh-TW" sz="2400" b="1" dirty="0">
                <a:latin typeface="+mn-ea"/>
              </a:rPr>
              <a:t>织设计也可视为是组织为了响应外在与内在环境的需要，进行组织结构的建立及调整，以达成目标的一个动态过程。</a:t>
            </a:r>
            <a:endParaRPr lang="en-US" altLang="zh-CN" sz="2400" b="1" dirty="0">
              <a:latin typeface="+mn-ea"/>
              <a:cs typeface="宋体" charset="0"/>
            </a:endParaRPr>
          </a:p>
        </p:txBody>
      </p:sp>
    </p:spTree>
    <p:extLst>
      <p:ext uri="{BB962C8B-B14F-4D97-AF65-F5344CB8AC3E}">
        <p14:creationId xmlns:p14="http://schemas.microsoft.com/office/powerpoint/2010/main" val="312986197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7.2  </a:t>
            </a:r>
            <a:r>
              <a:rPr lang="zh-TW" altLang="en-US" sz="4000" dirty="0" smtClean="0">
                <a:latin typeface="微软雅黑" charset="0"/>
                <a:ea typeface="微软雅黑" charset="0"/>
              </a:rPr>
              <a:t>组织设计</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7.2.1 </a:t>
            </a:r>
            <a:r>
              <a:rPr lang="zh-TW" altLang="en-US" b="1" dirty="0" smtClean="0">
                <a:latin typeface="宋体" charset="0"/>
                <a:ea typeface="宋体" charset="0"/>
                <a:cs typeface="宋体" charset="0"/>
              </a:rPr>
              <a:t>组</a:t>
            </a:r>
            <a:r>
              <a:rPr lang="zh-TW" altLang="en-US" b="1" dirty="0" smtClean="0">
                <a:latin typeface="宋体" charset="0"/>
                <a:ea typeface="宋体" charset="0"/>
                <a:cs typeface="宋体" charset="0"/>
              </a:rPr>
              <a:t>织设计理论概述</a:t>
            </a:r>
            <a:endParaRPr lang="en-US" altLang="zh-TW" b="1" dirty="0" smtClean="0">
              <a:latin typeface="宋体" charset="0"/>
              <a:ea typeface="宋体" charset="0"/>
              <a:cs typeface="宋体" charset="0"/>
            </a:endParaRPr>
          </a:p>
          <a:p>
            <a:pPr>
              <a:lnSpc>
                <a:spcPct val="150000"/>
              </a:lnSpc>
              <a:spcBef>
                <a:spcPct val="0"/>
              </a:spcBef>
              <a:buFont typeface="Wingdings" panose="05000000000000000000" pitchFamily="2" charset="2"/>
              <a:buChar char="Ø"/>
            </a:pPr>
            <a:r>
              <a:rPr lang="zh-CN" altLang="zh-TW" sz="2800" b="1" dirty="0">
                <a:latin typeface="+mn-ea"/>
              </a:rPr>
              <a:t>古典组织设计</a:t>
            </a:r>
            <a:r>
              <a:rPr lang="zh-CN" altLang="zh-TW" sz="2800" b="1" dirty="0" smtClean="0">
                <a:latin typeface="+mn-ea"/>
              </a:rPr>
              <a:t>理论</a:t>
            </a:r>
            <a:endParaRPr lang="en-US" altLang="zh-CN" sz="2800" b="1" dirty="0">
              <a:latin typeface="+mn-ea"/>
            </a:endParaRPr>
          </a:p>
          <a:p>
            <a:pPr>
              <a:lnSpc>
                <a:spcPct val="150000"/>
              </a:lnSpc>
              <a:spcBef>
                <a:spcPct val="0"/>
              </a:spcBef>
              <a:buFont typeface="Arial" panose="020B0604020202020204" pitchFamily="34" charset="0"/>
              <a:buChar char="•"/>
            </a:pPr>
            <a:r>
              <a:rPr lang="zh-CN" altLang="zh-TW" sz="2400" b="1" dirty="0" smtClean="0">
                <a:latin typeface="+mn-ea"/>
              </a:rPr>
              <a:t>从</a:t>
            </a:r>
            <a:r>
              <a:rPr lang="zh-CN" altLang="zh-TW" sz="2400" b="1" dirty="0">
                <a:latin typeface="+mn-ea"/>
              </a:rPr>
              <a:t>静态的视角出</a:t>
            </a:r>
            <a:r>
              <a:rPr lang="zh-CN" altLang="zh-TW" sz="2400" b="1" dirty="0" smtClean="0">
                <a:latin typeface="+mn-ea"/>
              </a:rPr>
              <a:t>发，以</a:t>
            </a:r>
            <a:r>
              <a:rPr lang="zh-CN" altLang="zh-TW" sz="2400" b="1" dirty="0">
                <a:latin typeface="+mn-ea"/>
              </a:rPr>
              <a:t>效率为目标来构建组织内部结</a:t>
            </a:r>
            <a:r>
              <a:rPr lang="zh-CN" altLang="zh-TW" sz="2400" b="1" dirty="0" smtClean="0">
                <a:latin typeface="+mn-ea"/>
              </a:rPr>
              <a:t>构</a:t>
            </a:r>
            <a:r>
              <a:rPr lang="zh-TW" altLang="en-US" sz="2400" b="1" dirty="0" smtClean="0">
                <a:latin typeface="+mn-ea"/>
              </a:rPr>
              <a:t>。</a:t>
            </a:r>
            <a:endParaRPr lang="en-US" altLang="zh-CN" sz="2400" b="1" dirty="0">
              <a:latin typeface="+mn-ea"/>
            </a:endParaRPr>
          </a:p>
          <a:p>
            <a:pPr>
              <a:lnSpc>
                <a:spcPct val="150000"/>
              </a:lnSpc>
              <a:spcBef>
                <a:spcPct val="0"/>
              </a:spcBef>
              <a:buFont typeface="Arial" panose="020B0604020202020204" pitchFamily="34" charset="0"/>
              <a:buChar char="•"/>
            </a:pPr>
            <a:r>
              <a:rPr lang="zh-CN" altLang="zh-TW" sz="2400" b="1" dirty="0" smtClean="0">
                <a:latin typeface="+mn-ea"/>
              </a:rPr>
              <a:t>组</a:t>
            </a:r>
            <a:r>
              <a:rPr lang="zh-CN" altLang="zh-TW" sz="2400" b="1" dirty="0">
                <a:latin typeface="+mn-ea"/>
              </a:rPr>
              <a:t>织设计最重要的是要建立一个分工明确、非人格化的组织结</a:t>
            </a:r>
            <a:r>
              <a:rPr lang="zh-CN" altLang="zh-TW" sz="2400" b="1" dirty="0" smtClean="0">
                <a:latin typeface="+mn-ea"/>
              </a:rPr>
              <a:t>构</a:t>
            </a:r>
            <a:r>
              <a:rPr lang="zh-TW" altLang="en-US" sz="2400" b="1" dirty="0" smtClean="0">
                <a:latin typeface="+mn-ea"/>
              </a:rPr>
              <a:t>。</a:t>
            </a:r>
            <a:endParaRPr lang="en-US" altLang="zh-CN" sz="2400" b="1" dirty="0">
              <a:latin typeface="+mn-ea"/>
              <a:cs typeface="宋体" charset="0"/>
            </a:endParaRPr>
          </a:p>
        </p:txBody>
      </p:sp>
    </p:spTree>
    <p:extLst>
      <p:ext uri="{BB962C8B-B14F-4D97-AF65-F5344CB8AC3E}">
        <p14:creationId xmlns:p14="http://schemas.microsoft.com/office/powerpoint/2010/main" val="218002811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7.2</a:t>
            </a:r>
            <a:r>
              <a:rPr lang="zh-TW" altLang="en-US" sz="4000" dirty="0" smtClean="0">
                <a:latin typeface="微软雅黑" charset="0"/>
                <a:ea typeface="微软雅黑" charset="0"/>
              </a:rPr>
              <a:t>  组</a:t>
            </a:r>
            <a:r>
              <a:rPr lang="zh-TW" altLang="en-US" sz="4000" dirty="0">
                <a:latin typeface="微软雅黑" charset="0"/>
                <a:ea typeface="微软雅黑" charset="0"/>
              </a:rPr>
              <a:t>织设计</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7.2.1 </a:t>
            </a:r>
            <a:r>
              <a:rPr lang="zh-TW" altLang="en-US" b="1" dirty="0" smtClean="0">
                <a:latin typeface="宋体" charset="0"/>
                <a:ea typeface="宋体" charset="0"/>
                <a:cs typeface="宋体" charset="0"/>
              </a:rPr>
              <a:t>组</a:t>
            </a:r>
            <a:r>
              <a:rPr lang="zh-TW" altLang="en-US" b="1" dirty="0" smtClean="0">
                <a:latin typeface="宋体" charset="0"/>
                <a:ea typeface="宋体" charset="0"/>
                <a:cs typeface="宋体" charset="0"/>
              </a:rPr>
              <a:t>织设计理论概述</a:t>
            </a:r>
            <a:endParaRPr lang="en-US" altLang="zh-TW" b="1" dirty="0" smtClean="0">
              <a:latin typeface="宋体" charset="0"/>
              <a:ea typeface="宋体" charset="0"/>
              <a:cs typeface="宋体" charset="0"/>
            </a:endParaRPr>
          </a:p>
          <a:p>
            <a:pPr>
              <a:lnSpc>
                <a:spcPct val="150000"/>
              </a:lnSpc>
              <a:spcBef>
                <a:spcPct val="0"/>
              </a:spcBef>
              <a:buFont typeface="Wingdings" panose="05000000000000000000" pitchFamily="2" charset="2"/>
              <a:buChar char="Ø"/>
            </a:pPr>
            <a:r>
              <a:rPr lang="zh-TW" altLang="en-US" sz="2800" b="1" dirty="0" smtClean="0">
                <a:latin typeface="+mn-ea"/>
              </a:rPr>
              <a:t>行為</a:t>
            </a:r>
            <a:r>
              <a:rPr lang="zh-CN" altLang="zh-TW" sz="2800" b="1" dirty="0" smtClean="0">
                <a:latin typeface="+mn-ea"/>
              </a:rPr>
              <a:t>组</a:t>
            </a:r>
            <a:r>
              <a:rPr lang="zh-CN" altLang="zh-TW" sz="2800" b="1" dirty="0">
                <a:latin typeface="+mn-ea"/>
              </a:rPr>
              <a:t>织设计</a:t>
            </a:r>
            <a:r>
              <a:rPr lang="zh-CN" altLang="zh-TW" sz="2800" b="1" dirty="0" smtClean="0">
                <a:latin typeface="+mn-ea"/>
              </a:rPr>
              <a:t>理论</a:t>
            </a:r>
            <a:endParaRPr lang="en-US" altLang="zh-CN" sz="2800" b="1" dirty="0">
              <a:latin typeface="+mn-ea"/>
            </a:endParaRPr>
          </a:p>
          <a:p>
            <a:pPr>
              <a:lnSpc>
                <a:spcPct val="150000"/>
              </a:lnSpc>
              <a:spcBef>
                <a:spcPct val="0"/>
              </a:spcBef>
              <a:buFont typeface="Arial" panose="020B0604020202020204" pitchFamily="34" charset="0"/>
              <a:buChar char="•"/>
            </a:pPr>
            <a:r>
              <a:rPr lang="zh-CN" altLang="zh-TW" sz="2400" b="1" dirty="0" smtClean="0">
                <a:latin typeface="+mn-ea"/>
              </a:rPr>
              <a:t>从</a:t>
            </a:r>
            <a:r>
              <a:rPr lang="zh-CN" altLang="zh-TW" sz="2400" b="1" dirty="0">
                <a:latin typeface="+mn-ea"/>
              </a:rPr>
              <a:t>动态的视角出发，以建立良好的人际关系为目标来构建符合人际关系原则的组织</a:t>
            </a:r>
            <a:r>
              <a:rPr lang="zh-CN" altLang="zh-TW" sz="2400" b="1" dirty="0" smtClean="0">
                <a:latin typeface="+mn-ea"/>
              </a:rPr>
              <a:t>。</a:t>
            </a:r>
            <a:endParaRPr lang="en-US" altLang="zh-CN" sz="2400" b="1" dirty="0">
              <a:latin typeface="+mn-ea"/>
            </a:endParaRPr>
          </a:p>
          <a:p>
            <a:pPr>
              <a:lnSpc>
                <a:spcPct val="150000"/>
              </a:lnSpc>
              <a:spcBef>
                <a:spcPct val="0"/>
              </a:spcBef>
              <a:buFont typeface="Arial" panose="020B0604020202020204" pitchFamily="34" charset="0"/>
              <a:buChar char="•"/>
            </a:pPr>
            <a:r>
              <a:rPr lang="zh-CN" altLang="zh-TW" sz="2400" b="1" dirty="0" smtClean="0">
                <a:latin typeface="+mn-ea"/>
              </a:rPr>
              <a:t>强</a:t>
            </a:r>
            <a:r>
              <a:rPr lang="zh-CN" altLang="zh-TW" sz="2400" b="1" dirty="0">
                <a:latin typeface="+mn-ea"/>
              </a:rPr>
              <a:t>调组织设计必须考虑到人的因素，即人与人之间的关系以及人的能力的发挥，以期实现其共同的目标。</a:t>
            </a:r>
            <a:endParaRPr lang="en-US" altLang="zh-CN" sz="2400" b="1" dirty="0">
              <a:latin typeface="+mn-ea"/>
              <a:cs typeface="宋体" charset="0"/>
            </a:endParaRPr>
          </a:p>
        </p:txBody>
      </p:sp>
    </p:spTree>
    <p:extLst>
      <p:ext uri="{BB962C8B-B14F-4D97-AF65-F5344CB8AC3E}">
        <p14:creationId xmlns:p14="http://schemas.microsoft.com/office/powerpoint/2010/main" val="71838836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7.2  </a:t>
            </a:r>
            <a:r>
              <a:rPr lang="zh-TW" altLang="en-US" sz="4000" dirty="0" smtClean="0">
                <a:latin typeface="微软雅黑" charset="0"/>
                <a:ea typeface="微软雅黑" charset="0"/>
              </a:rPr>
              <a:t>组织设计</a:t>
            </a:r>
            <a:endParaRPr lang="zh-CN" altLang="en-US" sz="4000" dirty="0">
              <a:latin typeface="微软雅黑" charset="0"/>
              <a:ea typeface="微软雅黑" charset="0"/>
            </a:endParaRPr>
          </a:p>
        </p:txBody>
      </p:sp>
      <p:sp>
        <p:nvSpPr>
          <p:cNvPr id="18435" name="内容占位符 2"/>
          <p:cNvSpPr>
            <a:spLocks noGrp="1"/>
          </p:cNvSpPr>
          <p:nvPr>
            <p:ph idx="1"/>
          </p:nvPr>
        </p:nvSpPr>
        <p:spPr/>
        <p:txBody>
          <a:bodyPr/>
          <a:lstStyle/>
          <a:p>
            <a:pPr>
              <a:lnSpc>
                <a:spcPct val="150000"/>
              </a:lnSpc>
              <a:spcBef>
                <a:spcPct val="0"/>
              </a:spcBef>
            </a:pPr>
            <a:r>
              <a:rPr lang="en-US" altLang="zh-CN" b="1" dirty="0" smtClean="0">
                <a:latin typeface="宋体" charset="0"/>
                <a:ea typeface="宋体" charset="0"/>
                <a:cs typeface="宋体" charset="0"/>
              </a:rPr>
              <a:t>7.2.2 </a:t>
            </a:r>
            <a:r>
              <a:rPr lang="zh-TW" altLang="en-US" b="1" dirty="0" smtClean="0">
                <a:latin typeface="宋体" charset="0"/>
                <a:ea typeface="宋体" charset="0"/>
                <a:cs typeface="宋体" charset="0"/>
              </a:rPr>
              <a:t>组</a:t>
            </a:r>
            <a:r>
              <a:rPr lang="zh-TW" altLang="en-US" b="1" dirty="0" smtClean="0">
                <a:latin typeface="宋体" charset="0"/>
                <a:ea typeface="宋体" charset="0"/>
                <a:cs typeface="宋体" charset="0"/>
              </a:rPr>
              <a:t>织设计的原则</a:t>
            </a:r>
            <a:endParaRPr lang="en-US" altLang="zh-TW" b="1" dirty="0">
              <a:latin typeface="宋体" charset="0"/>
              <a:ea typeface="宋体" charset="0"/>
              <a:cs typeface="宋体" charset="0"/>
            </a:endParaRPr>
          </a:p>
          <a:p>
            <a:pPr>
              <a:lnSpc>
                <a:spcPct val="150000"/>
              </a:lnSpc>
              <a:spcBef>
                <a:spcPct val="0"/>
              </a:spcBef>
              <a:buFont typeface="Wingdings" panose="05000000000000000000" pitchFamily="2" charset="2"/>
              <a:buChar char="Ø"/>
            </a:pPr>
            <a:r>
              <a:rPr lang="zh-CN" altLang="zh-TW" sz="2400" b="1" dirty="0" smtClean="0">
                <a:latin typeface="+mn-ea"/>
              </a:rPr>
              <a:t>厄</a:t>
            </a:r>
            <a:r>
              <a:rPr lang="zh-CN" altLang="zh-TW" sz="2400" b="1" dirty="0">
                <a:latin typeface="+mn-ea"/>
              </a:rPr>
              <a:t>威</a:t>
            </a:r>
            <a:r>
              <a:rPr lang="zh-CN" altLang="zh-TW" sz="2400" b="1" dirty="0" smtClean="0">
                <a:latin typeface="+mn-ea"/>
              </a:rPr>
              <a:t>克提出适</a:t>
            </a:r>
            <a:r>
              <a:rPr lang="zh-CN" altLang="zh-TW" sz="2400" b="1" dirty="0">
                <a:latin typeface="+mn-ea"/>
              </a:rPr>
              <a:t>用于所有组织的八项管理原则：</a:t>
            </a:r>
            <a:r>
              <a:rPr lang="en-US" altLang="zh-TW" sz="2400" b="1" dirty="0">
                <a:latin typeface="+mn-ea"/>
              </a:rPr>
              <a:t>(1)</a:t>
            </a:r>
            <a:r>
              <a:rPr lang="zh-CN" altLang="zh-TW" sz="2400" b="1" dirty="0">
                <a:latin typeface="+mn-ea"/>
              </a:rPr>
              <a:t>目标原则；</a:t>
            </a:r>
            <a:r>
              <a:rPr lang="en-US" altLang="zh-TW" sz="2400" b="1" dirty="0">
                <a:latin typeface="+mn-ea"/>
              </a:rPr>
              <a:t>(2)</a:t>
            </a:r>
            <a:r>
              <a:rPr lang="zh-CN" altLang="zh-TW" sz="2400" b="1" dirty="0">
                <a:latin typeface="+mn-ea"/>
              </a:rPr>
              <a:t>相符原则；</a:t>
            </a:r>
            <a:r>
              <a:rPr lang="en-US" altLang="zh-TW" sz="2400" b="1" dirty="0">
                <a:latin typeface="+mn-ea"/>
              </a:rPr>
              <a:t>(3)</a:t>
            </a:r>
            <a:r>
              <a:rPr lang="zh-CN" altLang="zh-TW" sz="2400" b="1" dirty="0">
                <a:latin typeface="+mn-ea"/>
              </a:rPr>
              <a:t>职责原则；</a:t>
            </a:r>
            <a:r>
              <a:rPr lang="en-US" altLang="zh-TW" sz="2400" b="1" dirty="0">
                <a:latin typeface="+mn-ea"/>
              </a:rPr>
              <a:t>(4)</a:t>
            </a:r>
            <a:r>
              <a:rPr lang="zh-CN" altLang="zh-TW" sz="2400" b="1" dirty="0">
                <a:latin typeface="+mn-ea"/>
              </a:rPr>
              <a:t>组织阶层原则；</a:t>
            </a:r>
            <a:r>
              <a:rPr lang="en-US" altLang="zh-TW" sz="2400" b="1" dirty="0">
                <a:latin typeface="+mn-ea"/>
              </a:rPr>
              <a:t>(5)</a:t>
            </a:r>
            <a:r>
              <a:rPr lang="zh-CN" altLang="zh-TW" sz="2400" b="1" dirty="0">
                <a:latin typeface="+mn-ea"/>
              </a:rPr>
              <a:t>管理幅度原则；</a:t>
            </a:r>
            <a:r>
              <a:rPr lang="en-US" altLang="zh-TW" sz="2400" b="1" dirty="0">
                <a:latin typeface="+mn-ea"/>
              </a:rPr>
              <a:t>(6)</a:t>
            </a:r>
            <a:r>
              <a:rPr lang="zh-CN" altLang="zh-TW" sz="2400" b="1" dirty="0">
                <a:latin typeface="+mn-ea"/>
              </a:rPr>
              <a:t>专精化原则；</a:t>
            </a:r>
            <a:r>
              <a:rPr lang="en-US" altLang="zh-TW" sz="2400" b="1" dirty="0">
                <a:latin typeface="+mn-ea"/>
              </a:rPr>
              <a:t>(7)</a:t>
            </a:r>
            <a:r>
              <a:rPr lang="zh-CN" altLang="zh-TW" sz="2400" b="1" dirty="0">
                <a:latin typeface="+mn-ea"/>
              </a:rPr>
              <a:t>协调原则；</a:t>
            </a:r>
            <a:r>
              <a:rPr lang="en-US" altLang="zh-TW" sz="2400" b="1" dirty="0">
                <a:latin typeface="+mn-ea"/>
              </a:rPr>
              <a:t>(8)</a:t>
            </a:r>
            <a:r>
              <a:rPr lang="zh-CN" altLang="zh-TW" sz="2400" b="1" dirty="0">
                <a:latin typeface="+mn-ea"/>
              </a:rPr>
              <a:t>明确性原则。</a:t>
            </a:r>
            <a:endParaRPr lang="zh-TW" altLang="zh-TW" sz="2400" b="1" dirty="0">
              <a:latin typeface="+mn-ea"/>
            </a:endParaRPr>
          </a:p>
          <a:p>
            <a:pPr marL="360000" indent="0">
              <a:lnSpc>
                <a:spcPct val="150000"/>
              </a:lnSpc>
              <a:spcBef>
                <a:spcPct val="0"/>
              </a:spcBef>
              <a:buNone/>
            </a:pPr>
            <a:endParaRPr lang="en-US" altLang="zh-CN" sz="2400" b="1" dirty="0">
              <a:latin typeface="+mn-ea"/>
              <a:cs typeface="宋体" charset="0"/>
            </a:endParaRPr>
          </a:p>
        </p:txBody>
      </p:sp>
    </p:spTree>
    <p:extLst>
      <p:ext uri="{BB962C8B-B14F-4D97-AF65-F5344CB8AC3E}">
        <p14:creationId xmlns:p14="http://schemas.microsoft.com/office/powerpoint/2010/main" val="136482051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576TGp_report_light">
  <a:themeElements>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fontScheme name="Default Design">
      <a:majorFont>
        <a:latin typeface="Arial"/>
        <a:ea typeface="宋体"/>
        <a:cs typeface=""/>
      </a:majorFont>
      <a:minorFont>
        <a:latin typeface="Arial"/>
        <a:ea typeface="宋体"/>
        <a:cs typeface=""/>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lnDef>
  </a:objectDefaults>
  <a:extraClrSchemeLst>
    <a:extraClrScheme>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EE384"/>
        </a:lt1>
        <a:dk2>
          <a:srgbClr val="FD8334"/>
        </a:dk2>
        <a:lt2>
          <a:srgbClr val="808080"/>
        </a:lt2>
        <a:accent1>
          <a:srgbClr val="F98EB2"/>
        </a:accent1>
        <a:accent2>
          <a:srgbClr val="FCB43E"/>
        </a:accent2>
        <a:accent3>
          <a:srgbClr val="FEEFC2"/>
        </a:accent3>
        <a:accent4>
          <a:srgbClr val="000000"/>
        </a:accent4>
        <a:accent5>
          <a:srgbClr val="FBC6D5"/>
        </a:accent5>
        <a:accent6>
          <a:srgbClr val="E4A337"/>
        </a:accent6>
        <a:hlink>
          <a:srgbClr val="FA6D73"/>
        </a:hlink>
        <a:folHlink>
          <a:srgbClr val="D264C5"/>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D4E1EE"/>
        </a:lt1>
        <a:dk2>
          <a:srgbClr val="2F84AF"/>
        </a:dk2>
        <a:lt2>
          <a:srgbClr val="808080"/>
        </a:lt2>
        <a:accent1>
          <a:srgbClr val="9899C1"/>
        </a:accent1>
        <a:accent2>
          <a:srgbClr val="4BBAC3"/>
        </a:accent2>
        <a:accent3>
          <a:srgbClr val="E6EEF5"/>
        </a:accent3>
        <a:accent4>
          <a:srgbClr val="000000"/>
        </a:accent4>
        <a:accent5>
          <a:srgbClr val="CACADD"/>
        </a:accent5>
        <a:accent6>
          <a:srgbClr val="43A8B0"/>
        </a:accent6>
        <a:hlink>
          <a:srgbClr val="7AC5B9"/>
        </a:hlink>
        <a:folHlink>
          <a:srgbClr val="719FC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576TGp_report_light.pot</Template>
  <TotalTime>3387</TotalTime>
  <Words>2957</Words>
  <Application>Microsoft Office PowerPoint</Application>
  <PresentationFormat>如螢幕大小 (4:3)</PresentationFormat>
  <Paragraphs>310</Paragraphs>
  <Slides>46</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46</vt:i4>
      </vt:variant>
    </vt:vector>
  </HeadingPairs>
  <TitlesOfParts>
    <vt:vector size="52" baseType="lpstr">
      <vt:lpstr>Microsoft YaHei</vt:lpstr>
      <vt:lpstr>Microsoft YaHei</vt:lpstr>
      <vt:lpstr>宋体</vt:lpstr>
      <vt:lpstr>Arial</vt:lpstr>
      <vt:lpstr>Wingdings</vt:lpstr>
      <vt:lpstr>576TGp_report_light</vt:lpstr>
      <vt:lpstr>                       第七章 组织结构与设计</vt:lpstr>
      <vt:lpstr>本章学习重点</vt:lpstr>
      <vt:lpstr>7.1  组织的含义与目的</vt:lpstr>
      <vt:lpstr>7.1  组织的含义与目的</vt:lpstr>
      <vt:lpstr>7.1  组织的含义与目的</vt:lpstr>
      <vt:lpstr>7.2  组织设计</vt:lpstr>
      <vt:lpstr>7.2  组织设计</vt:lpstr>
      <vt:lpstr>7.2  组织设计</vt:lpstr>
      <vt:lpstr>7.2  组织设计</vt:lpstr>
      <vt:lpstr>7.2  组织设计</vt:lpstr>
      <vt:lpstr>7.2  组织设计</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7.3  组织设计的关键要素</vt:lpstr>
      <vt:lpstr>7.4  组织结构的类型</vt:lpstr>
      <vt:lpstr>7.4  组织结构的类型</vt:lpstr>
      <vt:lpstr>7.4  组织结构的类型</vt:lpstr>
      <vt:lpstr>7.4  组织结构的类型</vt:lpstr>
      <vt:lpstr>7.4  组织结构的类型</vt:lpstr>
      <vt:lpstr>7.4  组织结构的类型</vt:lpstr>
      <vt:lpstr>7.5  新型态的组织设计概念</vt:lpstr>
      <vt:lpstr>7.5  新型态的组织设计概念</vt:lpstr>
      <vt:lpstr>7.5  新型态的组织设计概念</vt:lpstr>
      <vt:lpstr>7.5  新型态的组织设计概念</vt:lpstr>
      <vt:lpstr>Thank You!</vt:lpstr>
    </vt:vector>
  </TitlesOfParts>
  <Company>Guild Design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www.themegallery.com</dc:creator>
  <cp:lastModifiedBy>s331</cp:lastModifiedBy>
  <cp:revision>67</cp:revision>
  <dcterms:created xsi:type="dcterms:W3CDTF">2008-03-07T03:21:22Z</dcterms:created>
  <dcterms:modified xsi:type="dcterms:W3CDTF">2017-01-09T02:36:44Z</dcterms:modified>
</cp:coreProperties>
</file>