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4"/>
  </p:notesMasterIdLst>
  <p:sldIdLst>
    <p:sldId id="256" r:id="rId3"/>
    <p:sldId id="372" r:id="rId4"/>
    <p:sldId id="373" r:id="rId5"/>
    <p:sldId id="374" r:id="rId6"/>
    <p:sldId id="375" r:id="rId7"/>
    <p:sldId id="376" r:id="rId8"/>
    <p:sldId id="377" r:id="rId9"/>
    <p:sldId id="398" r:id="rId10"/>
    <p:sldId id="378" r:id="rId11"/>
    <p:sldId id="379" r:id="rId12"/>
    <p:sldId id="400" r:id="rId13"/>
    <p:sldId id="381" r:id="rId15"/>
    <p:sldId id="382" r:id="rId16"/>
    <p:sldId id="383" r:id="rId17"/>
    <p:sldId id="384" r:id="rId18"/>
    <p:sldId id="401" r:id="rId19"/>
    <p:sldId id="404" r:id="rId20"/>
    <p:sldId id="405" r:id="rId21"/>
    <p:sldId id="406" r:id="rId22"/>
    <p:sldId id="407" r:id="rId23"/>
    <p:sldId id="408" r:id="rId24"/>
    <p:sldId id="409" r:id="rId25"/>
    <p:sldId id="418" r:id="rId26"/>
    <p:sldId id="410" r:id="rId27"/>
    <p:sldId id="411" r:id="rId28"/>
    <p:sldId id="412" r:id="rId29"/>
    <p:sldId id="413" r:id="rId30"/>
    <p:sldId id="414" r:id="rId31"/>
    <p:sldId id="415" r:id="rId32"/>
    <p:sldId id="385" r:id="rId33"/>
    <p:sldId id="386" r:id="rId34"/>
    <p:sldId id="387" r:id="rId35"/>
    <p:sldId id="416" r:id="rId36"/>
    <p:sldId id="388" r:id="rId37"/>
    <p:sldId id="389" r:id="rId38"/>
    <p:sldId id="417"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4572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4572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4572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4572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B9D7"/>
    <a:srgbClr val="808080"/>
    <a:srgbClr val="969696"/>
    <a:srgbClr val="FF7F00"/>
    <a:srgbClr val="000000"/>
    <a:srgbClr val="333333"/>
    <a:srgbClr val="EC2C0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60"/>
  </p:normalViewPr>
  <p:slideViewPr>
    <p:cSldViewPr>
      <p:cViewPr>
        <p:scale>
          <a:sx n="68" d="100"/>
          <a:sy n="68" d="100"/>
        </p:scale>
        <p:origin x="-1176" y="-8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5608C20-98B3-4983-94AE-8157861AEC45}" type="doc">
      <dgm:prSet loTypeId="urn:microsoft.com/office/officeart/2005/8/layout/target1" loCatId="relationship" qsTypeId="urn:microsoft.com/office/officeart/2005/8/quickstyle/simple1" qsCatId="simple" csTypeId="urn:microsoft.com/office/officeart/2005/8/colors/accent1_2" csCatId="accent1" phldr="1"/>
      <dgm:spPr/>
    </dgm:pt>
    <dgm:pt modelId="{87F77D29-D9CB-494B-BBCA-E89E1869C278}">
      <dgm:prSet phldrT="[文本]" custT="1"/>
      <dgm:spPr/>
      <dgm:t>
        <a:bodyPr/>
        <a:lstStyle/>
        <a:p>
          <a:r>
            <a:rPr lang="zh-CN" altLang="en-US" sz="2400" dirty="0" smtClean="0"/>
            <a:t>内部环境</a:t>
          </a:r>
          <a:endParaRPr lang="zh-CN" altLang="en-US" sz="2400" dirty="0"/>
        </a:p>
      </dgm:t>
    </dgm:pt>
    <dgm:pt modelId="{3FA77BC6-8E4D-4198-A662-4A0ADF7CA0B7}" cxnId="{FD032261-4BED-43E6-A556-32024FBB4D05}" type="parTrans">
      <dgm:prSet/>
      <dgm:spPr/>
      <dgm:t>
        <a:bodyPr/>
        <a:lstStyle/>
        <a:p>
          <a:endParaRPr lang="zh-CN" altLang="en-US"/>
        </a:p>
      </dgm:t>
    </dgm:pt>
    <dgm:pt modelId="{AFD857E9-70D2-4ED9-9E0E-75D2ACB6AF6E}" cxnId="{FD032261-4BED-43E6-A556-32024FBB4D05}" type="sibTrans">
      <dgm:prSet/>
      <dgm:spPr/>
      <dgm:t>
        <a:bodyPr/>
        <a:lstStyle/>
        <a:p>
          <a:endParaRPr lang="zh-CN" altLang="en-US"/>
        </a:p>
      </dgm:t>
    </dgm:pt>
    <dgm:pt modelId="{FF847270-7CD4-41AF-A630-E6EA5B1103FC}">
      <dgm:prSet phldrT="[文本]" custT="1"/>
      <dgm:spPr/>
      <dgm:t>
        <a:bodyPr/>
        <a:lstStyle/>
        <a:p>
          <a:pPr algn="ctr"/>
          <a:r>
            <a:rPr lang="zh-CN" altLang="en-US" sz="2400" dirty="0" smtClean="0"/>
            <a:t>微观环境（任务环境）</a:t>
          </a:r>
          <a:endParaRPr lang="zh-CN" altLang="en-US" sz="2400" dirty="0"/>
        </a:p>
      </dgm:t>
    </dgm:pt>
    <dgm:pt modelId="{16D33FDA-1D62-4504-A18F-6C384625C228}" cxnId="{E308750F-46C7-42CB-8E87-1FFCA835E3AE}" type="parTrans">
      <dgm:prSet/>
      <dgm:spPr/>
      <dgm:t>
        <a:bodyPr/>
        <a:lstStyle/>
        <a:p>
          <a:endParaRPr lang="zh-CN" altLang="en-US"/>
        </a:p>
      </dgm:t>
    </dgm:pt>
    <dgm:pt modelId="{FC5E565A-CD54-4AB2-B201-A28EBA2EA337}" cxnId="{E308750F-46C7-42CB-8E87-1FFCA835E3AE}" type="sibTrans">
      <dgm:prSet/>
      <dgm:spPr/>
      <dgm:t>
        <a:bodyPr/>
        <a:lstStyle/>
        <a:p>
          <a:endParaRPr lang="zh-CN" altLang="en-US"/>
        </a:p>
      </dgm:t>
    </dgm:pt>
    <dgm:pt modelId="{E9399E79-8AD6-4FE4-8589-509953090516}">
      <dgm:prSet phldrT="[文本]" custT="1"/>
      <dgm:spPr/>
      <dgm:t>
        <a:bodyPr/>
        <a:lstStyle/>
        <a:p>
          <a:pPr algn="ctr"/>
          <a:r>
            <a:rPr lang="zh-CN" altLang="en-US" sz="2400" dirty="0" smtClean="0"/>
            <a:t>宏观环境（一般环境）</a:t>
          </a:r>
          <a:endParaRPr lang="zh-CN" altLang="en-US" sz="2400" dirty="0"/>
        </a:p>
      </dgm:t>
    </dgm:pt>
    <dgm:pt modelId="{183BDB27-99CF-49D6-872A-9159A29952A5}" cxnId="{40172533-9859-4683-BCC7-236975C9F91D}" type="parTrans">
      <dgm:prSet/>
      <dgm:spPr/>
      <dgm:t>
        <a:bodyPr/>
        <a:lstStyle/>
        <a:p>
          <a:endParaRPr lang="zh-CN" altLang="en-US"/>
        </a:p>
      </dgm:t>
    </dgm:pt>
    <dgm:pt modelId="{7A1E0894-3055-4D3C-A454-9FF8EA5199A3}" cxnId="{40172533-9859-4683-BCC7-236975C9F91D}" type="sibTrans">
      <dgm:prSet/>
      <dgm:spPr/>
      <dgm:t>
        <a:bodyPr/>
        <a:lstStyle/>
        <a:p>
          <a:endParaRPr lang="zh-CN" altLang="en-US"/>
        </a:p>
      </dgm:t>
    </dgm:pt>
    <dgm:pt modelId="{9677DA96-92D2-467D-AFB7-8B33D0458B51}" type="pres">
      <dgm:prSet presAssocID="{C5608C20-98B3-4983-94AE-8157861AEC45}" presName="composite" presStyleCnt="0">
        <dgm:presLayoutVars>
          <dgm:chMax val="5"/>
          <dgm:dir/>
          <dgm:resizeHandles val="exact"/>
        </dgm:presLayoutVars>
      </dgm:prSet>
      <dgm:spPr/>
    </dgm:pt>
    <dgm:pt modelId="{9723F593-3A95-47DD-8364-714EDA2D05C6}" type="pres">
      <dgm:prSet presAssocID="{87F77D29-D9CB-494B-BBCA-E89E1869C278}" presName="circle1" presStyleLbl="lnNode1" presStyleIdx="0" presStyleCnt="3"/>
      <dgm:spPr/>
    </dgm:pt>
    <dgm:pt modelId="{AB63C9D5-AC15-4F17-8D53-6DC18A5BDFCA}" type="pres">
      <dgm:prSet presAssocID="{87F77D29-D9CB-494B-BBCA-E89E1869C278}" presName="text1" presStyleLbl="revTx" presStyleIdx="0" presStyleCnt="3">
        <dgm:presLayoutVars>
          <dgm:bulletEnabled val="1"/>
        </dgm:presLayoutVars>
      </dgm:prSet>
      <dgm:spPr/>
      <dgm:t>
        <a:bodyPr/>
        <a:lstStyle/>
        <a:p>
          <a:endParaRPr lang="zh-CN" altLang="en-US"/>
        </a:p>
      </dgm:t>
    </dgm:pt>
    <dgm:pt modelId="{B6F500FC-93A3-44E1-AB7A-CDA2A8C50D1D}" type="pres">
      <dgm:prSet presAssocID="{87F77D29-D9CB-494B-BBCA-E89E1869C278}" presName="line1" presStyleLbl="callout" presStyleIdx="0" presStyleCnt="6"/>
      <dgm:spPr/>
    </dgm:pt>
    <dgm:pt modelId="{AB2F4FBF-17F4-4FA0-B50F-6AB3B7BA7CFF}" type="pres">
      <dgm:prSet presAssocID="{87F77D29-D9CB-494B-BBCA-E89E1869C278}" presName="d1" presStyleLbl="callout" presStyleIdx="1" presStyleCnt="6"/>
      <dgm:spPr/>
    </dgm:pt>
    <dgm:pt modelId="{AEC93086-FE87-4137-B9F5-796F66538AD6}" type="pres">
      <dgm:prSet presAssocID="{FF847270-7CD4-41AF-A630-E6EA5B1103FC}" presName="circle2" presStyleLbl="lnNode1" presStyleIdx="1" presStyleCnt="3"/>
      <dgm:spPr/>
    </dgm:pt>
    <dgm:pt modelId="{856FC7D6-55DD-4389-BD83-90807FD46B1D}" type="pres">
      <dgm:prSet presAssocID="{FF847270-7CD4-41AF-A630-E6EA5B1103FC}" presName="text2" presStyleLbl="revTx" presStyleIdx="1" presStyleCnt="3">
        <dgm:presLayoutVars>
          <dgm:bulletEnabled val="1"/>
        </dgm:presLayoutVars>
      </dgm:prSet>
      <dgm:spPr/>
      <dgm:t>
        <a:bodyPr/>
        <a:lstStyle/>
        <a:p>
          <a:endParaRPr lang="zh-CN" altLang="en-US"/>
        </a:p>
      </dgm:t>
    </dgm:pt>
    <dgm:pt modelId="{EFA2ED8D-AF8A-431D-8100-18082BBA06E6}" type="pres">
      <dgm:prSet presAssocID="{FF847270-7CD4-41AF-A630-E6EA5B1103FC}" presName="line2" presStyleLbl="callout" presStyleIdx="2" presStyleCnt="6"/>
      <dgm:spPr/>
    </dgm:pt>
    <dgm:pt modelId="{968E650D-EB97-4EFE-AD2D-9E3018AC0073}" type="pres">
      <dgm:prSet presAssocID="{FF847270-7CD4-41AF-A630-E6EA5B1103FC}" presName="d2" presStyleLbl="callout" presStyleIdx="3" presStyleCnt="6"/>
      <dgm:spPr/>
    </dgm:pt>
    <dgm:pt modelId="{4DD4BB90-5FBB-4A8F-982D-75814A2F2FEF}" type="pres">
      <dgm:prSet presAssocID="{E9399E79-8AD6-4FE4-8589-509953090516}" presName="circle3" presStyleLbl="lnNode1" presStyleIdx="2" presStyleCnt="3"/>
      <dgm:spPr/>
    </dgm:pt>
    <dgm:pt modelId="{DE242E54-6243-445E-A35A-AA1301AB10A7}" type="pres">
      <dgm:prSet presAssocID="{E9399E79-8AD6-4FE4-8589-509953090516}" presName="text3" presStyleLbl="revTx" presStyleIdx="2" presStyleCnt="3">
        <dgm:presLayoutVars>
          <dgm:bulletEnabled val="1"/>
        </dgm:presLayoutVars>
      </dgm:prSet>
      <dgm:spPr/>
      <dgm:t>
        <a:bodyPr/>
        <a:lstStyle/>
        <a:p>
          <a:endParaRPr lang="zh-CN" altLang="en-US"/>
        </a:p>
      </dgm:t>
    </dgm:pt>
    <dgm:pt modelId="{E6D9F5C3-1D1A-4BEF-BF1A-0F4265C82B0C}" type="pres">
      <dgm:prSet presAssocID="{E9399E79-8AD6-4FE4-8589-509953090516}" presName="line3" presStyleLbl="callout" presStyleIdx="4" presStyleCnt="6"/>
      <dgm:spPr/>
    </dgm:pt>
    <dgm:pt modelId="{1EFB6D31-C35A-4179-9863-BC1F9FC94DE8}" type="pres">
      <dgm:prSet presAssocID="{E9399E79-8AD6-4FE4-8589-509953090516}" presName="d3" presStyleLbl="callout" presStyleIdx="5" presStyleCnt="6"/>
      <dgm:spPr/>
    </dgm:pt>
  </dgm:ptLst>
  <dgm:cxnLst>
    <dgm:cxn modelId="{40172533-9859-4683-BCC7-236975C9F91D}" srcId="{C5608C20-98B3-4983-94AE-8157861AEC45}" destId="{E9399E79-8AD6-4FE4-8589-509953090516}" srcOrd="2" destOrd="0" parTransId="{183BDB27-99CF-49D6-872A-9159A29952A5}" sibTransId="{7A1E0894-3055-4D3C-A454-9FF8EA5199A3}"/>
    <dgm:cxn modelId="{1E228C6C-D279-4B46-892C-C49822CE32B3}" type="presOf" srcId="{FF847270-7CD4-41AF-A630-E6EA5B1103FC}" destId="{856FC7D6-55DD-4389-BD83-90807FD46B1D}" srcOrd="0" destOrd="0" presId="urn:microsoft.com/office/officeart/2005/8/layout/target1"/>
    <dgm:cxn modelId="{E308750F-46C7-42CB-8E87-1FFCA835E3AE}" srcId="{C5608C20-98B3-4983-94AE-8157861AEC45}" destId="{FF847270-7CD4-41AF-A630-E6EA5B1103FC}" srcOrd="1" destOrd="0" parTransId="{16D33FDA-1D62-4504-A18F-6C384625C228}" sibTransId="{FC5E565A-CD54-4AB2-B201-A28EBA2EA337}"/>
    <dgm:cxn modelId="{FD032261-4BED-43E6-A556-32024FBB4D05}" srcId="{C5608C20-98B3-4983-94AE-8157861AEC45}" destId="{87F77D29-D9CB-494B-BBCA-E89E1869C278}" srcOrd="0" destOrd="0" parTransId="{3FA77BC6-8E4D-4198-A662-4A0ADF7CA0B7}" sibTransId="{AFD857E9-70D2-4ED9-9E0E-75D2ACB6AF6E}"/>
    <dgm:cxn modelId="{3ABA7064-2EB4-4E71-8E34-DAC8E1966FBA}" type="presOf" srcId="{87F77D29-D9CB-494B-BBCA-E89E1869C278}" destId="{AB63C9D5-AC15-4F17-8D53-6DC18A5BDFCA}" srcOrd="0" destOrd="0" presId="urn:microsoft.com/office/officeart/2005/8/layout/target1"/>
    <dgm:cxn modelId="{04963695-5280-4038-AC5E-35062CE0A6B1}" type="presOf" srcId="{C5608C20-98B3-4983-94AE-8157861AEC45}" destId="{9677DA96-92D2-467D-AFB7-8B33D0458B51}" srcOrd="0" destOrd="0" presId="urn:microsoft.com/office/officeart/2005/8/layout/target1"/>
    <dgm:cxn modelId="{09C5DE92-F8EA-4D7A-86AC-57EF79231ED0}" type="presOf" srcId="{E9399E79-8AD6-4FE4-8589-509953090516}" destId="{DE242E54-6243-445E-A35A-AA1301AB10A7}" srcOrd="0" destOrd="0" presId="urn:microsoft.com/office/officeart/2005/8/layout/target1"/>
    <dgm:cxn modelId="{5C1E65E9-02A8-4689-9A5D-4BEB6991C94C}" type="presParOf" srcId="{9677DA96-92D2-467D-AFB7-8B33D0458B51}" destId="{9723F593-3A95-47DD-8364-714EDA2D05C6}" srcOrd="0" destOrd="0" presId="urn:microsoft.com/office/officeart/2005/8/layout/target1"/>
    <dgm:cxn modelId="{78194A5C-81C9-440F-BFF5-C759C8669740}" type="presParOf" srcId="{9677DA96-92D2-467D-AFB7-8B33D0458B51}" destId="{AB63C9D5-AC15-4F17-8D53-6DC18A5BDFCA}" srcOrd="1" destOrd="0" presId="urn:microsoft.com/office/officeart/2005/8/layout/target1"/>
    <dgm:cxn modelId="{DBCF1831-F650-4F2D-94B1-969F975094C7}" type="presParOf" srcId="{9677DA96-92D2-467D-AFB7-8B33D0458B51}" destId="{B6F500FC-93A3-44E1-AB7A-CDA2A8C50D1D}" srcOrd="2" destOrd="0" presId="urn:microsoft.com/office/officeart/2005/8/layout/target1"/>
    <dgm:cxn modelId="{7A0B9B25-EB06-4D76-815D-CB7853538AA2}" type="presParOf" srcId="{9677DA96-92D2-467D-AFB7-8B33D0458B51}" destId="{AB2F4FBF-17F4-4FA0-B50F-6AB3B7BA7CFF}" srcOrd="3" destOrd="0" presId="urn:microsoft.com/office/officeart/2005/8/layout/target1"/>
    <dgm:cxn modelId="{2AFE8D07-8D02-4D8F-84A8-3CBF1A655E27}" type="presParOf" srcId="{9677DA96-92D2-467D-AFB7-8B33D0458B51}" destId="{AEC93086-FE87-4137-B9F5-796F66538AD6}" srcOrd="4" destOrd="0" presId="urn:microsoft.com/office/officeart/2005/8/layout/target1"/>
    <dgm:cxn modelId="{D7E6C444-FC83-4284-899E-41DDD563B96F}" type="presParOf" srcId="{9677DA96-92D2-467D-AFB7-8B33D0458B51}" destId="{856FC7D6-55DD-4389-BD83-90807FD46B1D}" srcOrd="5" destOrd="0" presId="urn:microsoft.com/office/officeart/2005/8/layout/target1"/>
    <dgm:cxn modelId="{A9384800-A522-437D-ADD6-225B2D65C716}" type="presParOf" srcId="{9677DA96-92D2-467D-AFB7-8B33D0458B51}" destId="{EFA2ED8D-AF8A-431D-8100-18082BBA06E6}" srcOrd="6" destOrd="0" presId="urn:microsoft.com/office/officeart/2005/8/layout/target1"/>
    <dgm:cxn modelId="{C77F4D62-1154-4E05-B6EE-347036D7A03A}" type="presParOf" srcId="{9677DA96-92D2-467D-AFB7-8B33D0458B51}" destId="{968E650D-EB97-4EFE-AD2D-9E3018AC0073}" srcOrd="7" destOrd="0" presId="urn:microsoft.com/office/officeart/2005/8/layout/target1"/>
    <dgm:cxn modelId="{5ADFDAD9-1F2D-459A-88A1-473DD930FAEC}" type="presParOf" srcId="{9677DA96-92D2-467D-AFB7-8B33D0458B51}" destId="{4DD4BB90-5FBB-4A8F-982D-75814A2F2FEF}" srcOrd="8" destOrd="0" presId="urn:microsoft.com/office/officeart/2005/8/layout/target1"/>
    <dgm:cxn modelId="{23CF6E22-264E-4A7C-BD50-E383EF05CCE8}" type="presParOf" srcId="{9677DA96-92D2-467D-AFB7-8B33D0458B51}" destId="{DE242E54-6243-445E-A35A-AA1301AB10A7}" srcOrd="9" destOrd="0" presId="urn:microsoft.com/office/officeart/2005/8/layout/target1"/>
    <dgm:cxn modelId="{55A4937A-95FB-45D5-A411-D8C0BDA17C04}" type="presParOf" srcId="{9677DA96-92D2-467D-AFB7-8B33D0458B51}" destId="{E6D9F5C3-1D1A-4BEF-BF1A-0F4265C82B0C}" srcOrd="10" destOrd="0" presId="urn:microsoft.com/office/officeart/2005/8/layout/target1"/>
    <dgm:cxn modelId="{74FF6487-1310-4576-BDD0-8CD5F18A8900}" type="presParOf" srcId="{9677DA96-92D2-467D-AFB7-8B33D0458B51}" destId="{1EFB6D31-C35A-4179-9863-BC1F9FC94DE8}" srcOrd="11" destOrd="0" presId="urn:microsoft.com/office/officeart/2005/8/layout/targe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DD4BB90-5FBB-4A8F-982D-75814A2F2FEF}">
      <dsp:nvSpPr>
        <dsp:cNvPr id="0" name=""/>
        <dsp:cNvSpPr/>
      </dsp:nvSpPr>
      <dsp:spPr>
        <a:xfrm>
          <a:off x="971549" y="1257299"/>
          <a:ext cx="3771900" cy="37719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C93086-FE87-4137-B9F5-796F66538AD6}">
      <dsp:nvSpPr>
        <dsp:cNvPr id="0" name=""/>
        <dsp:cNvSpPr/>
      </dsp:nvSpPr>
      <dsp:spPr>
        <a:xfrm>
          <a:off x="1725930" y="2011680"/>
          <a:ext cx="2263140" cy="226314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23F593-3A95-47DD-8364-714EDA2D05C6}">
      <dsp:nvSpPr>
        <dsp:cNvPr id="0" name=""/>
        <dsp:cNvSpPr/>
      </dsp:nvSpPr>
      <dsp:spPr>
        <a:xfrm>
          <a:off x="2480310" y="2766059"/>
          <a:ext cx="754380" cy="75438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63C9D5-AC15-4F17-8D53-6DC18A5BDFCA}">
      <dsp:nvSpPr>
        <dsp:cNvPr id="0" name=""/>
        <dsp:cNvSpPr/>
      </dsp:nvSpPr>
      <dsp:spPr>
        <a:xfrm>
          <a:off x="5372099" y="0"/>
          <a:ext cx="1885950" cy="1100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30480" rIns="30480" bIns="30480" numCol="1" spcCol="1270" anchor="ctr" anchorCtr="0">
          <a:noAutofit/>
        </a:bodyPr>
        <a:lstStyle/>
        <a:p>
          <a:pPr lvl="0" algn="l" defTabSz="1066800">
            <a:lnSpc>
              <a:spcPct val="90000"/>
            </a:lnSpc>
            <a:spcBef>
              <a:spcPct val="0"/>
            </a:spcBef>
            <a:spcAft>
              <a:spcPct val="35000"/>
            </a:spcAft>
          </a:pPr>
          <a:r>
            <a:rPr lang="zh-CN" altLang="en-US" sz="2400" kern="1200" dirty="0" smtClean="0"/>
            <a:t>内部环境</a:t>
          </a:r>
          <a:endParaRPr lang="zh-CN" altLang="en-US" sz="2400" kern="1200" dirty="0"/>
        </a:p>
      </dsp:txBody>
      <dsp:txXfrm>
        <a:off x="5372099" y="0"/>
        <a:ext cx="1885950" cy="1100137"/>
      </dsp:txXfrm>
    </dsp:sp>
    <dsp:sp modelId="{B6F500FC-93A3-44E1-AB7A-CDA2A8C50D1D}">
      <dsp:nvSpPr>
        <dsp:cNvPr id="0" name=""/>
        <dsp:cNvSpPr/>
      </dsp:nvSpPr>
      <dsp:spPr>
        <a:xfrm>
          <a:off x="4900612" y="550068"/>
          <a:ext cx="47148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2F4FBF-17F4-4FA0-B50F-6AB3B7BA7CFF}">
      <dsp:nvSpPr>
        <dsp:cNvPr id="0" name=""/>
        <dsp:cNvSpPr/>
      </dsp:nvSpPr>
      <dsp:spPr>
        <a:xfrm rot="5400000">
          <a:off x="2581836" y="826360"/>
          <a:ext cx="2592552" cy="2041226"/>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6FC7D6-55DD-4389-BD83-90807FD46B1D}">
      <dsp:nvSpPr>
        <dsp:cNvPr id="0" name=""/>
        <dsp:cNvSpPr/>
      </dsp:nvSpPr>
      <dsp:spPr>
        <a:xfrm>
          <a:off x="5372099" y="1100137"/>
          <a:ext cx="1885950" cy="1100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t>微观环境（任务环境）</a:t>
          </a:r>
          <a:endParaRPr lang="zh-CN" altLang="en-US" sz="2400" kern="1200" dirty="0"/>
        </a:p>
      </dsp:txBody>
      <dsp:txXfrm>
        <a:off x="5372099" y="1100137"/>
        <a:ext cx="1885950" cy="1100137"/>
      </dsp:txXfrm>
    </dsp:sp>
    <dsp:sp modelId="{EFA2ED8D-AF8A-431D-8100-18082BBA06E6}">
      <dsp:nvSpPr>
        <dsp:cNvPr id="0" name=""/>
        <dsp:cNvSpPr/>
      </dsp:nvSpPr>
      <dsp:spPr>
        <a:xfrm>
          <a:off x="4900612" y="1650206"/>
          <a:ext cx="47148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8E650D-EB97-4EFE-AD2D-9E3018AC0073}">
      <dsp:nvSpPr>
        <dsp:cNvPr id="0" name=""/>
        <dsp:cNvSpPr/>
      </dsp:nvSpPr>
      <dsp:spPr>
        <a:xfrm rot="5400000">
          <a:off x="3138317" y="1909335"/>
          <a:ext cx="2020229" cy="1500587"/>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242E54-6243-445E-A35A-AA1301AB10A7}">
      <dsp:nvSpPr>
        <dsp:cNvPr id="0" name=""/>
        <dsp:cNvSpPr/>
      </dsp:nvSpPr>
      <dsp:spPr>
        <a:xfrm>
          <a:off x="5372099" y="2200274"/>
          <a:ext cx="1885950" cy="1100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t>宏观环境（一般环境）</a:t>
          </a:r>
          <a:endParaRPr lang="zh-CN" altLang="en-US" sz="2400" kern="1200" dirty="0"/>
        </a:p>
      </dsp:txBody>
      <dsp:txXfrm>
        <a:off x="5372099" y="2200274"/>
        <a:ext cx="1885950" cy="1100137"/>
      </dsp:txXfrm>
    </dsp:sp>
    <dsp:sp modelId="{E6D9F5C3-1D1A-4BEF-BF1A-0F4265C82B0C}">
      <dsp:nvSpPr>
        <dsp:cNvPr id="0" name=""/>
        <dsp:cNvSpPr/>
      </dsp:nvSpPr>
      <dsp:spPr>
        <a:xfrm>
          <a:off x="4900612" y="2750343"/>
          <a:ext cx="47148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FB6D31-C35A-4179-9863-BC1F9FC94DE8}">
      <dsp:nvSpPr>
        <dsp:cNvPr id="0" name=""/>
        <dsp:cNvSpPr/>
      </dsp:nvSpPr>
      <dsp:spPr>
        <a:xfrm rot="5400000">
          <a:off x="3695490" y="2991431"/>
          <a:ext cx="1443380" cy="959948"/>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type="line" r:blip="" rot="90">
              <dgm:adjLst/>
            </dgm:shape>
          </dgm:if>
          <dgm:else name="Name34">
            <dgm:shape xmlns:r="http://schemas.openxmlformats.org/officeDocument/2006/relationships" type="line" r:blip="" rot="180">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type="line" r:blip="" rot="90">
              <dgm:adjLst/>
            </dgm:shape>
          </dgm:if>
          <dgm:else name="Name50">
            <dgm:shape xmlns:r="http://schemas.openxmlformats.org/officeDocument/2006/relationships" type="line" r:blip="" rot="180">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type="line" r:blip="" rot="90">
              <dgm:adjLst/>
            </dgm:shape>
          </dgm:if>
          <dgm:else name="Name66">
            <dgm:shape xmlns:r="http://schemas.openxmlformats.org/officeDocument/2006/relationships" type="line" r:blip="" rot="180">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type="line" r:blip="" rot="90">
              <dgm:adjLst/>
            </dgm:shape>
          </dgm:if>
          <dgm:else name="Name82">
            <dgm:shape xmlns:r="http://schemas.openxmlformats.org/officeDocument/2006/relationships" type="line" r:blip="" rot="180">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type="line" r:blip="" rot="90">
              <dgm:adjLst/>
            </dgm:shape>
          </dgm:if>
          <dgm:else name="Name98">
            <dgm:shape xmlns:r="http://schemas.openxmlformats.org/officeDocument/2006/relationships" type="line" r:blip="" rot="180">
              <dgm:adjLst/>
            </dgm:shape>
          </dgm:else>
        </dgm:choos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defRPr sz="1200"/>
            </a:lvl1pPr>
          </a:lstStyle>
          <a:p>
            <a:endParaRPr lang="en-US" altLang="zh-CN"/>
          </a:p>
        </p:txBody>
      </p:sp>
      <p:sp>
        <p:nvSpPr>
          <p:cNvPr id="921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defRPr sz="1200"/>
            </a:lvl1pPr>
          </a:lstStyle>
          <a:p>
            <a:endParaRPr lang="en-US" altLang="zh-CN"/>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922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defRPr sz="1200"/>
            </a:lvl1pPr>
          </a:lstStyle>
          <a:p>
            <a:endParaRPr lang="en-US" altLang="zh-CN"/>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a:defRPr sz="1200"/>
            </a:lvl1pPr>
          </a:lstStyle>
          <a:p>
            <a:fld id="{4274E565-3364-2F4D-B26E-9DCC6BA179A1}"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54273"/>
          <p:cNvSpPr>
            <a:spLocks noTextEdit="1"/>
          </p:cNvSpPr>
          <p:nvPr>
            <p:ph type="sldImg"/>
          </p:nvPr>
        </p:nvSpPr>
        <p:spPr/>
      </p:sp>
      <p:sp>
        <p:nvSpPr>
          <p:cNvPr id="54275" name="文本占位符 54274"/>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86017"/>
          <p:cNvSpPr>
            <a:spLocks noTextEdit="1"/>
          </p:cNvSpPr>
          <p:nvPr>
            <p:ph type="sldImg"/>
          </p:nvPr>
        </p:nvSpPr>
        <p:spPr/>
      </p:sp>
      <p:sp>
        <p:nvSpPr>
          <p:cNvPr id="86019" name="文本占位符 86018"/>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87041"/>
          <p:cNvSpPr>
            <a:spLocks noTextEdit="1"/>
          </p:cNvSpPr>
          <p:nvPr>
            <p:ph type="sldImg"/>
          </p:nvPr>
        </p:nvSpPr>
        <p:spPr/>
      </p:sp>
      <p:sp>
        <p:nvSpPr>
          <p:cNvPr id="87043" name="文本占位符 87042"/>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88065"/>
          <p:cNvSpPr>
            <a:spLocks noTextEdit="1"/>
          </p:cNvSpPr>
          <p:nvPr>
            <p:ph type="sldImg"/>
          </p:nvPr>
        </p:nvSpPr>
        <p:spPr/>
      </p:sp>
      <p:sp>
        <p:nvSpPr>
          <p:cNvPr id="88067" name="文本占位符 88066"/>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89089"/>
          <p:cNvSpPr>
            <a:spLocks noTextEdit="1"/>
          </p:cNvSpPr>
          <p:nvPr>
            <p:ph type="sldImg"/>
          </p:nvPr>
        </p:nvSpPr>
        <p:spPr/>
      </p:sp>
      <p:sp>
        <p:nvSpPr>
          <p:cNvPr id="89091" name="文本占位符 89090"/>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90113"/>
          <p:cNvSpPr>
            <a:spLocks noTextEdit="1"/>
          </p:cNvSpPr>
          <p:nvPr>
            <p:ph type="sldImg"/>
          </p:nvPr>
        </p:nvSpPr>
        <p:spPr/>
      </p:sp>
      <p:sp>
        <p:nvSpPr>
          <p:cNvPr id="90115" name="文本占位符 90114"/>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53249"/>
          <p:cNvSpPr>
            <a:spLocks noTextEdit="1"/>
          </p:cNvSpPr>
          <p:nvPr>
            <p:ph type="sldImg"/>
          </p:nvPr>
        </p:nvSpPr>
        <p:spPr/>
      </p:sp>
      <p:sp>
        <p:nvSpPr>
          <p:cNvPr id="53251" name="文本占位符 53250"/>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70657"/>
          <p:cNvSpPr>
            <a:spLocks noTextEdit="1"/>
          </p:cNvSpPr>
          <p:nvPr>
            <p:ph type="sldImg"/>
          </p:nvPr>
        </p:nvSpPr>
        <p:spPr/>
      </p:sp>
      <p:sp>
        <p:nvSpPr>
          <p:cNvPr id="70659" name="文本占位符 70658"/>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72705"/>
          <p:cNvSpPr>
            <a:spLocks noTextEdit="1"/>
          </p:cNvSpPr>
          <p:nvPr>
            <p:ph type="sldImg"/>
          </p:nvPr>
        </p:nvSpPr>
        <p:spPr/>
      </p:sp>
      <p:sp>
        <p:nvSpPr>
          <p:cNvPr id="72707" name="文本占位符 72706"/>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73729"/>
          <p:cNvSpPr>
            <a:spLocks noTextEdit="1"/>
          </p:cNvSpPr>
          <p:nvPr>
            <p:ph type="sldImg"/>
          </p:nvPr>
        </p:nvSpPr>
        <p:spPr/>
      </p:sp>
      <p:sp>
        <p:nvSpPr>
          <p:cNvPr id="73731" name="文本占位符 73730"/>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76801"/>
          <p:cNvSpPr>
            <a:spLocks noTextEdit="1"/>
          </p:cNvSpPr>
          <p:nvPr>
            <p:ph type="sldImg"/>
          </p:nvPr>
        </p:nvSpPr>
        <p:spPr/>
      </p:sp>
      <p:sp>
        <p:nvSpPr>
          <p:cNvPr id="76803" name="文本占位符 76802"/>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77825"/>
          <p:cNvSpPr>
            <a:spLocks noTextEdit="1"/>
          </p:cNvSpPr>
          <p:nvPr>
            <p:ph type="sldImg"/>
          </p:nvPr>
        </p:nvSpPr>
        <p:spPr/>
      </p:sp>
      <p:sp>
        <p:nvSpPr>
          <p:cNvPr id="77827" name="文本占位符 77826"/>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80897"/>
          <p:cNvSpPr>
            <a:spLocks noTextEdit="1"/>
          </p:cNvSpPr>
          <p:nvPr>
            <p:ph type="sldImg"/>
          </p:nvPr>
        </p:nvSpPr>
        <p:spPr/>
      </p:sp>
      <p:sp>
        <p:nvSpPr>
          <p:cNvPr id="80899" name="文本占位符 80898"/>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84993"/>
          <p:cNvSpPr>
            <a:spLocks noTextEdit="1"/>
          </p:cNvSpPr>
          <p:nvPr>
            <p:ph type="sldImg"/>
          </p:nvPr>
        </p:nvSpPr>
        <p:spPr/>
      </p:sp>
      <p:sp>
        <p:nvSpPr>
          <p:cNvPr id="84995" name="文本占位符 84994"/>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84993"/>
          <p:cNvSpPr>
            <a:spLocks noTextEdit="1"/>
          </p:cNvSpPr>
          <p:nvPr>
            <p:ph type="sldImg"/>
          </p:nvPr>
        </p:nvSpPr>
        <p:spPr/>
      </p:sp>
      <p:sp>
        <p:nvSpPr>
          <p:cNvPr id="84995" name="文本占位符 84994"/>
          <p:cNvSpPr>
            <a:spLocks noGrp="1"/>
          </p:cNvSpPr>
          <p:nvPr>
            <p:ph type="body" idx="1"/>
          </p:nvPr>
        </p:nvSpPr>
        <p:spPr/>
        <p:txBody>
          <a:bodyPr/>
          <a:p>
            <a:pPr lvl="0"/>
            <a:endParaRPr lang="zh-CN" altLang="en-US" dirty="0">
              <a:ea typeface="宋体" panose="02010600030101010101" pitchFamily="2" charset="-122"/>
            </a:endParaRPr>
          </a:p>
        </p:txBody>
      </p:sp>
      <p:sp>
        <p:nvSpPr>
          <p:cNvPr id="2" name="灯片编号占位符 1"/>
          <p:cNvSpPr/>
          <p:nvPr>
            <p:ph type="sldNum" sz="quarter" idx="2"/>
          </p:nvPr>
        </p:nvSpPr>
        <p:spPr/>
        <p:txBody>
          <a:bodyPr/>
          <a:p>
            <a:pPr lvl="0" algn="r">
              <a:buClr>
                <a:srgbClr val="000000"/>
              </a:buClr>
            </a:pP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108" name="Freeform 12"/>
          <p:cNvSpPr/>
          <p:nvPr/>
        </p:nvSpPr>
        <p:spPr bwMode="gray">
          <a:xfrm>
            <a:off x="-9525" y="2997200"/>
            <a:ext cx="2205038" cy="2663825"/>
          </a:xfrm>
          <a:custGeom>
            <a:avLst/>
            <a:gdLst>
              <a:gd name="T0" fmla="*/ 0 w 1406"/>
              <a:gd name="T1" fmla="*/ 1678 h 1678"/>
              <a:gd name="T2" fmla="*/ 0 w 1406"/>
              <a:gd name="T3" fmla="*/ 1134 h 1678"/>
              <a:gd name="T4" fmla="*/ 1406 w 1406"/>
              <a:gd name="T5" fmla="*/ 0 h 1678"/>
              <a:gd name="T6" fmla="*/ 1406 w 1406"/>
              <a:gd name="T7" fmla="*/ 91 h 1678"/>
              <a:gd name="T8" fmla="*/ 0 w 1406"/>
              <a:gd name="T9" fmla="*/ 1678 h 1678"/>
            </a:gdLst>
            <a:ahLst/>
            <a:cxnLst>
              <a:cxn ang="0">
                <a:pos x="T0" y="T1"/>
              </a:cxn>
              <a:cxn ang="0">
                <a:pos x="T2" y="T3"/>
              </a:cxn>
              <a:cxn ang="0">
                <a:pos x="T4" y="T5"/>
              </a:cxn>
              <a:cxn ang="0">
                <a:pos x="T6" y="T7"/>
              </a:cxn>
              <a:cxn ang="0">
                <a:pos x="T8" y="T9"/>
              </a:cxn>
            </a:cxnLst>
            <a:rect l="0" t="0" r="r" b="b"/>
            <a:pathLst>
              <a:path w="1406" h="1678">
                <a:moveTo>
                  <a:pt x="0" y="1678"/>
                </a:moveTo>
                <a:lnTo>
                  <a:pt x="0" y="1134"/>
                </a:lnTo>
                <a:lnTo>
                  <a:pt x="1406" y="0"/>
                </a:lnTo>
                <a:lnTo>
                  <a:pt x="1406" y="91"/>
                </a:lnTo>
                <a:lnTo>
                  <a:pt x="0" y="1678"/>
                </a:lnTo>
                <a:close/>
              </a:path>
            </a:pathLst>
          </a:custGeom>
          <a:solidFill>
            <a:srgbClr val="E0E0E0"/>
          </a:solidFill>
          <a:ln>
            <a:noFill/>
          </a:ln>
          <a:effectLst/>
        </p:spPr>
        <p:txBody>
          <a:bodyPr/>
          <a:lstStyle/>
          <a:p>
            <a:endParaRPr lang="zh-CN" altLang="en-US"/>
          </a:p>
        </p:txBody>
      </p:sp>
      <p:pic>
        <p:nvPicPr>
          <p:cNvPr id="4103" name="Picture 7"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1447800" y="1782763"/>
            <a:ext cx="7359650" cy="1609725"/>
          </a:xfrm>
          <a:prstGeom prst="rect">
            <a:avLst/>
          </a:prstGeom>
          <a:noFill/>
        </p:spPr>
      </p:pic>
      <p:sp>
        <p:nvSpPr>
          <p:cNvPr id="4104" name="Freeform 8"/>
          <p:cNvSpPr/>
          <p:nvPr/>
        </p:nvSpPr>
        <p:spPr bwMode="gray">
          <a:xfrm>
            <a:off x="568325" y="-9525"/>
            <a:ext cx="1784350" cy="6875463"/>
          </a:xfrm>
          <a:custGeom>
            <a:avLst/>
            <a:gdLst>
              <a:gd name="T0" fmla="*/ 0 w 1124"/>
              <a:gd name="T1" fmla="*/ 0 h 4343"/>
              <a:gd name="T2" fmla="*/ 490 w 1124"/>
              <a:gd name="T3" fmla="*/ 2 h 4343"/>
              <a:gd name="T4" fmla="*/ 1124 w 1124"/>
              <a:gd name="T5" fmla="*/ 1373 h 4343"/>
              <a:gd name="T6" fmla="*/ 1124 w 1124"/>
              <a:gd name="T7" fmla="*/ 2036 h 4343"/>
              <a:gd name="T8" fmla="*/ 889 w 1124"/>
              <a:gd name="T9" fmla="*/ 4343 h 4343"/>
              <a:gd name="T10" fmla="*/ 526 w 1124"/>
              <a:gd name="T11" fmla="*/ 4343 h 4343"/>
              <a:gd name="T12" fmla="*/ 1079 w 1124"/>
              <a:gd name="T13" fmla="*/ 2031 h 4343"/>
              <a:gd name="T14" fmla="*/ 1079 w 1124"/>
              <a:gd name="T15" fmla="*/ 1383 h 4343"/>
              <a:gd name="T16" fmla="*/ 0 w 1124"/>
              <a:gd name="T17" fmla="*/ 0 h 4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4" h="4343">
                <a:moveTo>
                  <a:pt x="0" y="0"/>
                </a:moveTo>
                <a:lnTo>
                  <a:pt x="490" y="2"/>
                </a:lnTo>
                <a:lnTo>
                  <a:pt x="1124" y="1373"/>
                </a:lnTo>
                <a:lnTo>
                  <a:pt x="1124" y="2036"/>
                </a:lnTo>
                <a:lnTo>
                  <a:pt x="889" y="4343"/>
                </a:lnTo>
                <a:lnTo>
                  <a:pt x="526" y="4343"/>
                </a:lnTo>
                <a:lnTo>
                  <a:pt x="1079" y="2031"/>
                </a:lnTo>
                <a:lnTo>
                  <a:pt x="1079" y="1383"/>
                </a:lnTo>
                <a:lnTo>
                  <a:pt x="0" y="0"/>
                </a:lnTo>
                <a:close/>
              </a:path>
            </a:pathLst>
          </a:custGeom>
          <a:solidFill>
            <a:schemeClr val="bg1"/>
          </a:solidFill>
          <a:ln>
            <a:noFill/>
          </a:ln>
          <a:effectLst/>
        </p:spPr>
        <p:txBody>
          <a:bodyPr/>
          <a:lstStyle/>
          <a:p>
            <a:endParaRPr lang="zh-CN" altLang="en-US"/>
          </a:p>
        </p:txBody>
      </p:sp>
      <p:sp>
        <p:nvSpPr>
          <p:cNvPr id="4105" name="Freeform 9"/>
          <p:cNvSpPr/>
          <p:nvPr/>
        </p:nvSpPr>
        <p:spPr bwMode="gray">
          <a:xfrm>
            <a:off x="-12700" y="-9525"/>
            <a:ext cx="2392363" cy="6880225"/>
          </a:xfrm>
          <a:custGeom>
            <a:avLst/>
            <a:gdLst>
              <a:gd name="T0" fmla="*/ 181 w 1507"/>
              <a:gd name="T1" fmla="*/ 0 h 4334"/>
              <a:gd name="T2" fmla="*/ 1507 w 1507"/>
              <a:gd name="T3" fmla="*/ 1379 h 4334"/>
              <a:gd name="T4" fmla="*/ 1507 w 1507"/>
              <a:gd name="T5" fmla="*/ 2036 h 4334"/>
              <a:gd name="T6" fmla="*/ 727 w 1507"/>
              <a:gd name="T7" fmla="*/ 4334 h 4334"/>
              <a:gd name="T8" fmla="*/ 2 w 1507"/>
              <a:gd name="T9" fmla="*/ 4334 h 4334"/>
              <a:gd name="T10" fmla="*/ 2 w 1507"/>
              <a:gd name="T11" fmla="*/ 4162 h 4334"/>
              <a:gd name="T12" fmla="*/ 1441 w 1507"/>
              <a:gd name="T13" fmla="*/ 1936 h 4334"/>
              <a:gd name="T14" fmla="*/ 1441 w 1507"/>
              <a:gd name="T15" fmla="*/ 1447 h 4334"/>
              <a:gd name="T16" fmla="*/ 8 w 1507"/>
              <a:gd name="T17" fmla="*/ 434 h 4334"/>
              <a:gd name="T18" fmla="*/ 0 w 1507"/>
              <a:gd name="T19" fmla="*/ 6 h 4334"/>
              <a:gd name="T20" fmla="*/ 181 w 1507"/>
              <a:gd name="T21" fmla="*/ 0 h 4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7" h="4334">
                <a:moveTo>
                  <a:pt x="181" y="0"/>
                </a:moveTo>
                <a:lnTo>
                  <a:pt x="1507" y="1379"/>
                </a:lnTo>
                <a:lnTo>
                  <a:pt x="1507" y="2036"/>
                </a:lnTo>
                <a:lnTo>
                  <a:pt x="727" y="4334"/>
                </a:lnTo>
                <a:lnTo>
                  <a:pt x="2" y="4334"/>
                </a:lnTo>
                <a:lnTo>
                  <a:pt x="2" y="4162"/>
                </a:lnTo>
                <a:lnTo>
                  <a:pt x="1441" y="1936"/>
                </a:lnTo>
                <a:lnTo>
                  <a:pt x="1441" y="1447"/>
                </a:lnTo>
                <a:lnTo>
                  <a:pt x="8" y="434"/>
                </a:lnTo>
                <a:lnTo>
                  <a:pt x="0" y="6"/>
                </a:lnTo>
                <a:lnTo>
                  <a:pt x="181" y="0"/>
                </a:lnTo>
                <a:close/>
              </a:path>
            </a:pathLst>
          </a:custGeom>
          <a:solidFill>
            <a:schemeClr val="accent1"/>
          </a:solidFill>
          <a:ln>
            <a:noFill/>
          </a:ln>
          <a:effectLst/>
        </p:spPr>
        <p:txBody>
          <a:bodyPr/>
          <a:lstStyle/>
          <a:p>
            <a:endParaRPr lang="zh-CN" altLang="en-US"/>
          </a:p>
        </p:txBody>
      </p:sp>
      <p:sp>
        <p:nvSpPr>
          <p:cNvPr id="4106" name="Freeform 10"/>
          <p:cNvSpPr/>
          <p:nvPr/>
        </p:nvSpPr>
        <p:spPr bwMode="gray">
          <a:xfrm>
            <a:off x="2557463" y="0"/>
            <a:ext cx="3022600" cy="6858000"/>
          </a:xfrm>
          <a:custGeom>
            <a:avLst/>
            <a:gdLst>
              <a:gd name="T0" fmla="*/ 1904 w 1904"/>
              <a:gd name="T1" fmla="*/ 0 h 4354"/>
              <a:gd name="T2" fmla="*/ 1178 w 1904"/>
              <a:gd name="T3" fmla="*/ 0 h 4354"/>
              <a:gd name="T4" fmla="*/ 0 w 1904"/>
              <a:gd name="T5" fmla="*/ 1342 h 4354"/>
              <a:gd name="T6" fmla="*/ 0 w 1904"/>
              <a:gd name="T7" fmla="*/ 1950 h 4354"/>
              <a:gd name="T8" fmla="*/ 498 w 1904"/>
              <a:gd name="T9" fmla="*/ 4354 h 4354"/>
              <a:gd name="T10" fmla="*/ 1088 w 1904"/>
              <a:gd name="T11" fmla="*/ 4354 h 4354"/>
              <a:gd name="T12" fmla="*/ 44 w 1904"/>
              <a:gd name="T13" fmla="*/ 1985 h 4354"/>
              <a:gd name="T14" fmla="*/ 44 w 1904"/>
              <a:gd name="T15" fmla="*/ 1361 h 4354"/>
              <a:gd name="T16" fmla="*/ 1904 w 1904"/>
              <a:gd name="T17" fmla="*/ 0 h 4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4" h="4354">
                <a:moveTo>
                  <a:pt x="1904" y="0"/>
                </a:moveTo>
                <a:lnTo>
                  <a:pt x="1178" y="0"/>
                </a:lnTo>
                <a:lnTo>
                  <a:pt x="0" y="1342"/>
                </a:lnTo>
                <a:lnTo>
                  <a:pt x="0" y="1950"/>
                </a:lnTo>
                <a:lnTo>
                  <a:pt x="498" y="4354"/>
                </a:lnTo>
                <a:lnTo>
                  <a:pt x="1088" y="4354"/>
                </a:lnTo>
                <a:lnTo>
                  <a:pt x="44" y="1985"/>
                </a:lnTo>
                <a:lnTo>
                  <a:pt x="44" y="1361"/>
                </a:lnTo>
                <a:lnTo>
                  <a:pt x="1904" y="0"/>
                </a:lnTo>
                <a:close/>
              </a:path>
            </a:pathLst>
          </a:custGeom>
          <a:solidFill>
            <a:srgbClr val="D3D3D3"/>
          </a:solidFill>
          <a:ln>
            <a:noFill/>
          </a:ln>
          <a:effectLst/>
        </p:spPr>
        <p:txBody>
          <a:bodyPr/>
          <a:lstStyle/>
          <a:p>
            <a:endParaRPr lang="zh-CN" altLang="en-US"/>
          </a:p>
        </p:txBody>
      </p:sp>
      <p:sp>
        <p:nvSpPr>
          <p:cNvPr id="4107" name="Freeform 11"/>
          <p:cNvSpPr/>
          <p:nvPr/>
        </p:nvSpPr>
        <p:spPr bwMode="gray">
          <a:xfrm>
            <a:off x="2959100" y="-14288"/>
            <a:ext cx="2711450" cy="1887538"/>
          </a:xfrm>
          <a:custGeom>
            <a:avLst/>
            <a:gdLst>
              <a:gd name="T0" fmla="*/ 1708 w 1708"/>
              <a:gd name="T1" fmla="*/ 1 h 1189"/>
              <a:gd name="T2" fmla="*/ 1379 w 1708"/>
              <a:gd name="T3" fmla="*/ 0 h 1189"/>
              <a:gd name="T4" fmla="*/ 0 w 1708"/>
              <a:gd name="T5" fmla="*/ 1189 h 1189"/>
              <a:gd name="T6" fmla="*/ 1708 w 1708"/>
              <a:gd name="T7" fmla="*/ 1 h 1189"/>
            </a:gdLst>
            <a:ahLst/>
            <a:cxnLst>
              <a:cxn ang="0">
                <a:pos x="T0" y="T1"/>
              </a:cxn>
              <a:cxn ang="0">
                <a:pos x="T2" y="T3"/>
              </a:cxn>
              <a:cxn ang="0">
                <a:pos x="T4" y="T5"/>
              </a:cxn>
              <a:cxn ang="0">
                <a:pos x="T6" y="T7"/>
              </a:cxn>
            </a:cxnLst>
            <a:rect l="0" t="0" r="r" b="b"/>
            <a:pathLst>
              <a:path w="1708" h="1189">
                <a:moveTo>
                  <a:pt x="1708" y="1"/>
                </a:moveTo>
                <a:lnTo>
                  <a:pt x="1379" y="0"/>
                </a:lnTo>
                <a:lnTo>
                  <a:pt x="0" y="1189"/>
                </a:lnTo>
                <a:lnTo>
                  <a:pt x="1708" y="1"/>
                </a:lnTo>
                <a:close/>
              </a:path>
            </a:pathLst>
          </a:custGeom>
          <a:solidFill>
            <a:srgbClr val="FFFFFF">
              <a:alpha val="50000"/>
            </a:srgbClr>
          </a:solidFill>
          <a:ln>
            <a:noFill/>
          </a:ln>
          <a:effectLst/>
        </p:spPr>
        <p:txBody>
          <a:bodyPr/>
          <a:lstStyle/>
          <a:p>
            <a:endParaRPr lang="zh-CN" altLang="en-US"/>
          </a:p>
        </p:txBody>
      </p:sp>
      <p:sp>
        <p:nvSpPr>
          <p:cNvPr id="4109" name="Freeform 13"/>
          <p:cNvSpPr/>
          <p:nvPr/>
        </p:nvSpPr>
        <p:spPr bwMode="gray">
          <a:xfrm>
            <a:off x="2498725" y="-9525"/>
            <a:ext cx="6105525" cy="6867525"/>
          </a:xfrm>
          <a:custGeom>
            <a:avLst/>
            <a:gdLst>
              <a:gd name="T0" fmla="*/ 3665 w 3846"/>
              <a:gd name="T1" fmla="*/ 0 h 4354"/>
              <a:gd name="T2" fmla="*/ 2122 w 3846"/>
              <a:gd name="T3" fmla="*/ 0 h 4354"/>
              <a:gd name="T4" fmla="*/ 0 w 3846"/>
              <a:gd name="T5" fmla="*/ 1339 h 4354"/>
              <a:gd name="T6" fmla="*/ 0 w 3846"/>
              <a:gd name="T7" fmla="*/ 1950 h 4354"/>
              <a:gd name="T8" fmla="*/ 1215 w 3846"/>
              <a:gd name="T9" fmla="*/ 4354 h 4354"/>
              <a:gd name="T10" fmla="*/ 1941 w 3846"/>
              <a:gd name="T11" fmla="*/ 4354 h 4354"/>
              <a:gd name="T12" fmla="*/ 72 w 3846"/>
              <a:gd name="T13" fmla="*/ 1877 h 4354"/>
              <a:gd name="T14" fmla="*/ 72 w 3846"/>
              <a:gd name="T15" fmla="*/ 1361 h 4354"/>
              <a:gd name="T16" fmla="*/ 3846 w 3846"/>
              <a:gd name="T17" fmla="*/ 0 h 4354"/>
              <a:gd name="T18" fmla="*/ 2122 w 3846"/>
              <a:gd name="T19" fmla="*/ 0 h 4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6" h="4354">
                <a:moveTo>
                  <a:pt x="3665" y="0"/>
                </a:moveTo>
                <a:lnTo>
                  <a:pt x="2122" y="0"/>
                </a:lnTo>
                <a:lnTo>
                  <a:pt x="0" y="1339"/>
                </a:lnTo>
                <a:lnTo>
                  <a:pt x="0" y="1950"/>
                </a:lnTo>
                <a:lnTo>
                  <a:pt x="1215" y="4354"/>
                </a:lnTo>
                <a:lnTo>
                  <a:pt x="1941" y="4354"/>
                </a:lnTo>
                <a:lnTo>
                  <a:pt x="72" y="1877"/>
                </a:lnTo>
                <a:lnTo>
                  <a:pt x="72" y="1361"/>
                </a:lnTo>
                <a:lnTo>
                  <a:pt x="3846" y="0"/>
                </a:lnTo>
                <a:lnTo>
                  <a:pt x="2122" y="0"/>
                </a:lnTo>
              </a:path>
            </a:pathLst>
          </a:custGeom>
          <a:solidFill>
            <a:schemeClr val="hlink"/>
          </a:solidFill>
          <a:ln>
            <a:noFill/>
          </a:ln>
          <a:effectLst/>
        </p:spPr>
        <p:txBody>
          <a:bodyPr/>
          <a:lstStyle/>
          <a:p>
            <a:endParaRPr lang="zh-CN" altLang="en-US"/>
          </a:p>
        </p:txBody>
      </p:sp>
      <p:sp>
        <p:nvSpPr>
          <p:cNvPr id="4110" name="Freeform 14"/>
          <p:cNvSpPr/>
          <p:nvPr/>
        </p:nvSpPr>
        <p:spPr bwMode="gray">
          <a:xfrm>
            <a:off x="-9525" y="185738"/>
            <a:ext cx="2246313" cy="5984875"/>
          </a:xfrm>
          <a:custGeom>
            <a:avLst/>
            <a:gdLst>
              <a:gd name="T0" fmla="*/ 0 w 1415"/>
              <a:gd name="T1" fmla="*/ 0 h 3770"/>
              <a:gd name="T2" fmla="*/ 1415 w 1415"/>
              <a:gd name="T3" fmla="*/ 1197 h 3770"/>
              <a:gd name="T4" fmla="*/ 1415 w 1415"/>
              <a:gd name="T5" fmla="*/ 1862 h 3770"/>
              <a:gd name="T6" fmla="*/ 0 w 1415"/>
              <a:gd name="T7" fmla="*/ 3770 h 3770"/>
              <a:gd name="T8" fmla="*/ 0 w 1415"/>
              <a:gd name="T9" fmla="*/ 3272 h 3770"/>
              <a:gd name="T10" fmla="*/ 1376 w 1415"/>
              <a:gd name="T11" fmla="*/ 1801 h 3770"/>
              <a:gd name="T12" fmla="*/ 1376 w 1415"/>
              <a:gd name="T13" fmla="*/ 1272 h 3770"/>
              <a:gd name="T14" fmla="*/ 6 w 1415"/>
              <a:gd name="T15" fmla="*/ 962 h 3770"/>
              <a:gd name="T16" fmla="*/ 0 w 1415"/>
              <a:gd name="T17" fmla="*/ 0 h 3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5" h="3770">
                <a:moveTo>
                  <a:pt x="0" y="0"/>
                </a:moveTo>
                <a:lnTo>
                  <a:pt x="1415" y="1197"/>
                </a:lnTo>
                <a:lnTo>
                  <a:pt x="1415" y="1862"/>
                </a:lnTo>
                <a:lnTo>
                  <a:pt x="0" y="3770"/>
                </a:lnTo>
                <a:lnTo>
                  <a:pt x="0" y="3272"/>
                </a:lnTo>
                <a:lnTo>
                  <a:pt x="1376" y="1801"/>
                </a:lnTo>
                <a:lnTo>
                  <a:pt x="1376" y="1272"/>
                </a:lnTo>
                <a:lnTo>
                  <a:pt x="6" y="962"/>
                </a:lnTo>
                <a:lnTo>
                  <a:pt x="0" y="0"/>
                </a:lnTo>
                <a:close/>
              </a:path>
            </a:pathLst>
          </a:custGeom>
          <a:solidFill>
            <a:schemeClr val="accent2"/>
          </a:solidFill>
          <a:ln>
            <a:noFill/>
          </a:ln>
          <a:effectLst/>
        </p:spPr>
        <p:txBody>
          <a:bodyPr/>
          <a:lstStyle/>
          <a:p>
            <a:endParaRPr lang="zh-CN" altLang="en-US"/>
          </a:p>
        </p:txBody>
      </p:sp>
      <p:sp>
        <p:nvSpPr>
          <p:cNvPr id="4111" name="Freeform 15"/>
          <p:cNvSpPr/>
          <p:nvPr/>
        </p:nvSpPr>
        <p:spPr bwMode="gray">
          <a:xfrm>
            <a:off x="2608263" y="642938"/>
            <a:ext cx="6540500" cy="6215062"/>
          </a:xfrm>
          <a:custGeom>
            <a:avLst/>
            <a:gdLst>
              <a:gd name="T0" fmla="*/ 4115 w 4120"/>
              <a:gd name="T1" fmla="*/ 0 h 3915"/>
              <a:gd name="T2" fmla="*/ 4120 w 4120"/>
              <a:gd name="T3" fmla="*/ 500 h 3915"/>
              <a:gd name="T4" fmla="*/ 61 w 4120"/>
              <a:gd name="T5" fmla="*/ 1059 h 3915"/>
              <a:gd name="T6" fmla="*/ 61 w 4120"/>
              <a:gd name="T7" fmla="*/ 1466 h 3915"/>
              <a:gd name="T8" fmla="*/ 2419 w 4120"/>
              <a:gd name="T9" fmla="*/ 3915 h 3915"/>
              <a:gd name="T10" fmla="*/ 1830 w 4120"/>
              <a:gd name="T11" fmla="*/ 3915 h 3915"/>
              <a:gd name="T12" fmla="*/ 0 w 4120"/>
              <a:gd name="T13" fmla="*/ 1449 h 3915"/>
              <a:gd name="T14" fmla="*/ 0 w 4120"/>
              <a:gd name="T15" fmla="*/ 967 h 3915"/>
              <a:gd name="T16" fmla="*/ 4115 w 4120"/>
              <a:gd name="T17" fmla="*/ 0 h 3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0" h="3915">
                <a:moveTo>
                  <a:pt x="4115" y="0"/>
                </a:moveTo>
                <a:lnTo>
                  <a:pt x="4120" y="500"/>
                </a:lnTo>
                <a:lnTo>
                  <a:pt x="61" y="1059"/>
                </a:lnTo>
                <a:lnTo>
                  <a:pt x="61" y="1466"/>
                </a:lnTo>
                <a:lnTo>
                  <a:pt x="2419" y="3915"/>
                </a:lnTo>
                <a:lnTo>
                  <a:pt x="1830" y="3915"/>
                </a:lnTo>
                <a:lnTo>
                  <a:pt x="0" y="1449"/>
                </a:lnTo>
                <a:lnTo>
                  <a:pt x="0" y="967"/>
                </a:lnTo>
                <a:lnTo>
                  <a:pt x="4115" y="0"/>
                </a:lnTo>
                <a:close/>
              </a:path>
            </a:pathLst>
          </a:custGeom>
          <a:solidFill>
            <a:schemeClr val="tx2"/>
          </a:solidFill>
          <a:ln>
            <a:noFill/>
          </a:ln>
          <a:effectLst/>
        </p:spPr>
        <p:txBody>
          <a:bodyPr/>
          <a:lstStyle/>
          <a:p>
            <a:endParaRPr lang="zh-CN" altLang="en-US"/>
          </a:p>
        </p:txBody>
      </p:sp>
      <p:sp>
        <p:nvSpPr>
          <p:cNvPr id="4112" name="Freeform 16"/>
          <p:cNvSpPr/>
          <p:nvPr/>
        </p:nvSpPr>
        <p:spPr bwMode="gray">
          <a:xfrm>
            <a:off x="2586038" y="-17463"/>
            <a:ext cx="6557962" cy="6875463"/>
          </a:xfrm>
          <a:custGeom>
            <a:avLst/>
            <a:gdLst>
              <a:gd name="T0" fmla="*/ 4131 w 4131"/>
              <a:gd name="T1" fmla="*/ 0 h 4348"/>
              <a:gd name="T2" fmla="*/ 4126 w 4131"/>
              <a:gd name="T3" fmla="*/ 494 h 4348"/>
              <a:gd name="T4" fmla="*/ 55 w 4131"/>
              <a:gd name="T5" fmla="*/ 1404 h 4348"/>
              <a:gd name="T6" fmla="*/ 55 w 4131"/>
              <a:gd name="T7" fmla="*/ 1853 h 4348"/>
              <a:gd name="T8" fmla="*/ 3156 w 4131"/>
              <a:gd name="T9" fmla="*/ 4348 h 4348"/>
              <a:gd name="T10" fmla="*/ 2067 w 4131"/>
              <a:gd name="T11" fmla="*/ 4348 h 4348"/>
              <a:gd name="T12" fmla="*/ 0 w 4131"/>
              <a:gd name="T13" fmla="*/ 1882 h 4348"/>
              <a:gd name="T14" fmla="*/ 0 w 4131"/>
              <a:gd name="T15" fmla="*/ 1355 h 4348"/>
              <a:gd name="T16" fmla="*/ 3615 w 4131"/>
              <a:gd name="T17" fmla="*/ 0 h 4348"/>
              <a:gd name="T18" fmla="*/ 4131 w 4131"/>
              <a:gd name="T19" fmla="*/ 0 h 4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31" h="4348">
                <a:moveTo>
                  <a:pt x="4131" y="0"/>
                </a:moveTo>
                <a:lnTo>
                  <a:pt x="4126" y="494"/>
                </a:lnTo>
                <a:lnTo>
                  <a:pt x="55" y="1404"/>
                </a:lnTo>
                <a:lnTo>
                  <a:pt x="55" y="1853"/>
                </a:lnTo>
                <a:lnTo>
                  <a:pt x="3156" y="4348"/>
                </a:lnTo>
                <a:lnTo>
                  <a:pt x="2067" y="4348"/>
                </a:lnTo>
                <a:lnTo>
                  <a:pt x="0" y="1882"/>
                </a:lnTo>
                <a:lnTo>
                  <a:pt x="0" y="1355"/>
                </a:lnTo>
                <a:lnTo>
                  <a:pt x="3615" y="0"/>
                </a:lnTo>
                <a:lnTo>
                  <a:pt x="4131" y="0"/>
                </a:lnTo>
                <a:close/>
              </a:path>
            </a:pathLst>
          </a:custGeom>
          <a:solidFill>
            <a:srgbClr val="FFFFFF"/>
          </a:solidFill>
          <a:ln>
            <a:noFill/>
          </a:ln>
          <a:effectLst/>
        </p:spPr>
        <p:txBody>
          <a:bodyPr/>
          <a:lstStyle/>
          <a:p>
            <a:endParaRPr lang="zh-CN" altLang="en-US"/>
          </a:p>
        </p:txBody>
      </p:sp>
      <p:sp>
        <p:nvSpPr>
          <p:cNvPr id="4113" name="Freeform 17"/>
          <p:cNvSpPr/>
          <p:nvPr/>
        </p:nvSpPr>
        <p:spPr bwMode="gray">
          <a:xfrm>
            <a:off x="2771775" y="-26988"/>
            <a:ext cx="5761038" cy="2087563"/>
          </a:xfrm>
          <a:custGeom>
            <a:avLst/>
            <a:gdLst>
              <a:gd name="T0" fmla="*/ 0 w 3629"/>
              <a:gd name="T1" fmla="*/ 1315 h 1315"/>
              <a:gd name="T2" fmla="*/ 2858 w 3629"/>
              <a:gd name="T3" fmla="*/ 0 h 1315"/>
              <a:gd name="T4" fmla="*/ 3629 w 3629"/>
              <a:gd name="T5" fmla="*/ 0 h 1315"/>
              <a:gd name="T6" fmla="*/ 0 w 3629"/>
              <a:gd name="T7" fmla="*/ 1315 h 1315"/>
            </a:gdLst>
            <a:ahLst/>
            <a:cxnLst>
              <a:cxn ang="0">
                <a:pos x="T0" y="T1"/>
              </a:cxn>
              <a:cxn ang="0">
                <a:pos x="T2" y="T3"/>
              </a:cxn>
              <a:cxn ang="0">
                <a:pos x="T4" y="T5"/>
              </a:cxn>
              <a:cxn ang="0">
                <a:pos x="T6" y="T7"/>
              </a:cxn>
            </a:cxnLst>
            <a:rect l="0" t="0" r="r" b="b"/>
            <a:pathLst>
              <a:path w="3629" h="1315">
                <a:moveTo>
                  <a:pt x="0" y="1315"/>
                </a:moveTo>
                <a:lnTo>
                  <a:pt x="2858" y="0"/>
                </a:lnTo>
                <a:lnTo>
                  <a:pt x="3629" y="0"/>
                </a:lnTo>
                <a:lnTo>
                  <a:pt x="0" y="1315"/>
                </a:lnTo>
                <a:close/>
              </a:path>
            </a:pathLst>
          </a:custGeom>
          <a:solidFill>
            <a:srgbClr val="FFFFFF">
              <a:alpha val="50000"/>
            </a:srgbClr>
          </a:solidFill>
          <a:ln>
            <a:noFill/>
          </a:ln>
          <a:effectLst/>
        </p:spPr>
        <p:txBody>
          <a:bodyPr/>
          <a:lstStyle/>
          <a:p>
            <a:endParaRPr lang="zh-CN" altLang="en-US"/>
          </a:p>
        </p:txBody>
      </p:sp>
      <p:sp>
        <p:nvSpPr>
          <p:cNvPr id="4114" name="Freeform 18"/>
          <p:cNvSpPr/>
          <p:nvPr/>
        </p:nvSpPr>
        <p:spPr bwMode="gray">
          <a:xfrm>
            <a:off x="2555875" y="2924175"/>
            <a:ext cx="3384550" cy="3944938"/>
          </a:xfrm>
          <a:custGeom>
            <a:avLst/>
            <a:gdLst>
              <a:gd name="T0" fmla="*/ 0 w 2132"/>
              <a:gd name="T1" fmla="*/ 0 h 2495"/>
              <a:gd name="T2" fmla="*/ 2132 w 2132"/>
              <a:gd name="T3" fmla="*/ 2495 h 2495"/>
              <a:gd name="T4" fmla="*/ 1814 w 2132"/>
              <a:gd name="T5" fmla="*/ 2495 h 2495"/>
              <a:gd name="T6" fmla="*/ 0 w 2132"/>
              <a:gd name="T7" fmla="*/ 0 h 2495"/>
            </a:gdLst>
            <a:ahLst/>
            <a:cxnLst>
              <a:cxn ang="0">
                <a:pos x="T0" y="T1"/>
              </a:cxn>
              <a:cxn ang="0">
                <a:pos x="T2" y="T3"/>
              </a:cxn>
              <a:cxn ang="0">
                <a:pos x="T4" y="T5"/>
              </a:cxn>
              <a:cxn ang="0">
                <a:pos x="T6" y="T7"/>
              </a:cxn>
            </a:cxnLst>
            <a:rect l="0" t="0" r="r" b="b"/>
            <a:pathLst>
              <a:path w="2132" h="2495">
                <a:moveTo>
                  <a:pt x="0" y="0"/>
                </a:moveTo>
                <a:lnTo>
                  <a:pt x="2132" y="2495"/>
                </a:lnTo>
                <a:lnTo>
                  <a:pt x="1814" y="2495"/>
                </a:lnTo>
                <a:lnTo>
                  <a:pt x="0" y="0"/>
                </a:lnTo>
                <a:close/>
              </a:path>
            </a:pathLst>
          </a:custGeom>
          <a:solidFill>
            <a:srgbClr val="FFFFFF">
              <a:alpha val="35001"/>
            </a:srgbClr>
          </a:solidFill>
          <a:ln>
            <a:noFill/>
          </a:ln>
          <a:effectLst/>
        </p:spPr>
        <p:txBody>
          <a:bodyPr/>
          <a:lstStyle/>
          <a:p>
            <a:endParaRPr lang="zh-CN" altLang="en-US"/>
          </a:p>
        </p:txBody>
      </p:sp>
      <p:sp>
        <p:nvSpPr>
          <p:cNvPr id="4120" name="Freeform 24"/>
          <p:cNvSpPr/>
          <p:nvPr/>
        </p:nvSpPr>
        <p:spPr bwMode="gray">
          <a:xfrm>
            <a:off x="-19050" y="180975"/>
            <a:ext cx="2262188" cy="1914525"/>
          </a:xfrm>
          <a:custGeom>
            <a:avLst/>
            <a:gdLst>
              <a:gd name="T0" fmla="*/ 1425 w 1425"/>
              <a:gd name="T1" fmla="*/ 1206 h 1206"/>
              <a:gd name="T2" fmla="*/ 0 w 1425"/>
              <a:gd name="T3" fmla="*/ 0 h 1206"/>
              <a:gd name="T4" fmla="*/ 0 w 1425"/>
              <a:gd name="T5" fmla="*/ 186 h 1206"/>
              <a:gd name="T6" fmla="*/ 1425 w 1425"/>
              <a:gd name="T7" fmla="*/ 1206 h 1206"/>
            </a:gdLst>
            <a:ahLst/>
            <a:cxnLst>
              <a:cxn ang="0">
                <a:pos x="T0" y="T1"/>
              </a:cxn>
              <a:cxn ang="0">
                <a:pos x="T2" y="T3"/>
              </a:cxn>
              <a:cxn ang="0">
                <a:pos x="T4" y="T5"/>
              </a:cxn>
              <a:cxn ang="0">
                <a:pos x="T6" y="T7"/>
              </a:cxn>
            </a:cxnLst>
            <a:rect l="0" t="0" r="r" b="b"/>
            <a:pathLst>
              <a:path w="1425" h="1206">
                <a:moveTo>
                  <a:pt x="1425" y="1206"/>
                </a:moveTo>
                <a:lnTo>
                  <a:pt x="0" y="0"/>
                </a:lnTo>
                <a:lnTo>
                  <a:pt x="0" y="186"/>
                </a:lnTo>
                <a:lnTo>
                  <a:pt x="1425" y="1206"/>
                </a:lnTo>
                <a:close/>
              </a:path>
            </a:pathLst>
          </a:custGeom>
          <a:solidFill>
            <a:srgbClr val="333333">
              <a:alpha val="39999"/>
            </a:srgbClr>
          </a:solidFill>
          <a:ln>
            <a:noFill/>
          </a:ln>
          <a:effectLst/>
        </p:spPr>
        <p:txBody>
          <a:bodyPr/>
          <a:lstStyle/>
          <a:p>
            <a:endParaRPr lang="zh-CN" altLang="en-US"/>
          </a:p>
        </p:txBody>
      </p:sp>
      <p:sp>
        <p:nvSpPr>
          <p:cNvPr id="4121" name="Freeform 25"/>
          <p:cNvSpPr/>
          <p:nvPr/>
        </p:nvSpPr>
        <p:spPr bwMode="gray">
          <a:xfrm>
            <a:off x="-12700" y="3105150"/>
            <a:ext cx="2327275" cy="3762375"/>
          </a:xfrm>
          <a:custGeom>
            <a:avLst/>
            <a:gdLst>
              <a:gd name="T0" fmla="*/ 0 w 1466"/>
              <a:gd name="T1" fmla="*/ 2248 h 2370"/>
              <a:gd name="T2" fmla="*/ 1466 w 1466"/>
              <a:gd name="T3" fmla="*/ 0 h 2370"/>
              <a:gd name="T4" fmla="*/ 194 w 1466"/>
              <a:gd name="T5" fmla="*/ 2370 h 2370"/>
              <a:gd name="T6" fmla="*/ 4 w 1466"/>
              <a:gd name="T7" fmla="*/ 2364 h 2370"/>
              <a:gd name="T8" fmla="*/ 0 w 1466"/>
              <a:gd name="T9" fmla="*/ 2248 h 2370"/>
            </a:gdLst>
            <a:ahLst/>
            <a:cxnLst>
              <a:cxn ang="0">
                <a:pos x="T0" y="T1"/>
              </a:cxn>
              <a:cxn ang="0">
                <a:pos x="T2" y="T3"/>
              </a:cxn>
              <a:cxn ang="0">
                <a:pos x="T4" y="T5"/>
              </a:cxn>
              <a:cxn ang="0">
                <a:pos x="T6" y="T7"/>
              </a:cxn>
              <a:cxn ang="0">
                <a:pos x="T8" y="T9"/>
              </a:cxn>
            </a:cxnLst>
            <a:rect l="0" t="0" r="r" b="b"/>
            <a:pathLst>
              <a:path w="1466" h="2370">
                <a:moveTo>
                  <a:pt x="0" y="2248"/>
                </a:moveTo>
                <a:lnTo>
                  <a:pt x="1466" y="0"/>
                </a:lnTo>
                <a:lnTo>
                  <a:pt x="194" y="2370"/>
                </a:lnTo>
                <a:lnTo>
                  <a:pt x="4" y="2364"/>
                </a:lnTo>
                <a:lnTo>
                  <a:pt x="0" y="2248"/>
                </a:lnTo>
                <a:close/>
              </a:path>
            </a:pathLst>
          </a:custGeom>
          <a:solidFill>
            <a:schemeClr val="folHlink"/>
          </a:solidFill>
          <a:ln>
            <a:noFill/>
          </a:ln>
          <a:effectLst/>
        </p:spPr>
        <p:txBody>
          <a:bodyPr/>
          <a:lstStyle/>
          <a:p>
            <a:endParaRPr lang="zh-CN" altLang="en-US"/>
          </a:p>
        </p:txBody>
      </p:sp>
      <p:sp>
        <p:nvSpPr>
          <p:cNvPr id="4122" name="Freeform 26"/>
          <p:cNvSpPr/>
          <p:nvPr/>
        </p:nvSpPr>
        <p:spPr bwMode="gray">
          <a:xfrm>
            <a:off x="-9525" y="1403350"/>
            <a:ext cx="2317750" cy="5265738"/>
          </a:xfrm>
          <a:custGeom>
            <a:avLst/>
            <a:gdLst>
              <a:gd name="T0" fmla="*/ 6 w 1460"/>
              <a:gd name="T1" fmla="*/ 0 h 3317"/>
              <a:gd name="T2" fmla="*/ 6 w 1460"/>
              <a:gd name="T3" fmla="*/ 643 h 3317"/>
              <a:gd name="T4" fmla="*/ 1410 w 1460"/>
              <a:gd name="T5" fmla="*/ 564 h 3317"/>
              <a:gd name="T6" fmla="*/ 1410 w 1460"/>
              <a:gd name="T7" fmla="*/ 1049 h 3317"/>
              <a:gd name="T8" fmla="*/ 0 w 1460"/>
              <a:gd name="T9" fmla="*/ 2852 h 3317"/>
              <a:gd name="T10" fmla="*/ 0 w 1460"/>
              <a:gd name="T11" fmla="*/ 3317 h 3317"/>
              <a:gd name="T12" fmla="*/ 1460 w 1460"/>
              <a:gd name="T13" fmla="*/ 1062 h 3317"/>
              <a:gd name="T14" fmla="*/ 1460 w 1460"/>
              <a:gd name="T15" fmla="*/ 505 h 3317"/>
              <a:gd name="T16" fmla="*/ 6 w 1460"/>
              <a:gd name="T17" fmla="*/ 0 h 3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 h="3317">
                <a:moveTo>
                  <a:pt x="6" y="0"/>
                </a:moveTo>
                <a:lnTo>
                  <a:pt x="6" y="643"/>
                </a:lnTo>
                <a:lnTo>
                  <a:pt x="1410" y="564"/>
                </a:lnTo>
                <a:lnTo>
                  <a:pt x="1410" y="1049"/>
                </a:lnTo>
                <a:lnTo>
                  <a:pt x="0" y="2852"/>
                </a:lnTo>
                <a:lnTo>
                  <a:pt x="0" y="3317"/>
                </a:lnTo>
                <a:lnTo>
                  <a:pt x="1460" y="1062"/>
                </a:lnTo>
                <a:lnTo>
                  <a:pt x="1460" y="505"/>
                </a:lnTo>
                <a:lnTo>
                  <a:pt x="6" y="0"/>
                </a:lnTo>
                <a:close/>
              </a:path>
            </a:pathLst>
          </a:custGeom>
          <a:solidFill>
            <a:srgbClr val="FFFFFF"/>
          </a:solidFill>
          <a:ln>
            <a:noFill/>
          </a:ln>
          <a:effectLst/>
        </p:spPr>
        <p:txBody>
          <a:bodyPr/>
          <a:lstStyle/>
          <a:p>
            <a:endParaRPr lang="zh-CN" altLang="en-US"/>
          </a:p>
        </p:txBody>
      </p:sp>
      <p:grpSp>
        <p:nvGrpSpPr>
          <p:cNvPr id="4132" name="Group 36"/>
          <p:cNvGrpSpPr/>
          <p:nvPr/>
        </p:nvGrpSpPr>
        <p:grpSpPr bwMode="auto">
          <a:xfrm>
            <a:off x="0" y="-19050"/>
            <a:ext cx="9153525" cy="6886575"/>
            <a:chOff x="0" y="0"/>
            <a:chExt cx="5760" cy="4326"/>
          </a:xfrm>
        </p:grpSpPr>
        <p:pic>
          <p:nvPicPr>
            <p:cNvPr id="4131" name="Picture 35" descr="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0" y="0"/>
              <a:ext cx="5760" cy="4326"/>
            </a:xfrm>
            <a:prstGeom prst="rect">
              <a:avLst/>
            </a:prstGeom>
            <a:noFill/>
          </p:spPr>
        </p:pic>
        <p:sp>
          <p:nvSpPr>
            <p:cNvPr id="4123" name="Rectangle 27"/>
            <p:cNvSpPr>
              <a:spLocks noChangeArrowheads="1"/>
            </p:cNvSpPr>
            <p:nvPr userDrawn="1"/>
          </p:nvSpPr>
          <p:spPr bwMode="gray">
            <a:xfrm>
              <a:off x="212" y="462"/>
              <a:ext cx="5334" cy="3402"/>
            </a:xfrm>
            <a:prstGeom prst="rect">
              <a:avLst/>
            </a:prstGeom>
            <a:noFill/>
            <a:ln>
              <a:noFill/>
            </a:ln>
            <a:effectLst/>
          </p:spPr>
          <p:txBody>
            <a:bodyPr wrap="none" anchor="ctr"/>
            <a:lstStyle/>
            <a:p>
              <a:endParaRPr lang="zh-CN" altLang="en-US"/>
            </a:p>
          </p:txBody>
        </p:sp>
      </p:grpSp>
      <p:pic>
        <p:nvPicPr>
          <p:cNvPr id="4115" name="Picture 19" desc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141788" y="4041775"/>
            <a:ext cx="415925" cy="415925"/>
          </a:xfrm>
          <a:prstGeom prst="rect">
            <a:avLst/>
          </a:prstGeom>
          <a:noFill/>
        </p:spPr>
      </p:pic>
      <p:sp>
        <p:nvSpPr>
          <p:cNvPr id="4100" name="Rectangle 4"/>
          <p:cNvSpPr>
            <a:spLocks noGrp="1" noChangeArrowheads="1"/>
          </p:cNvSpPr>
          <p:nvPr>
            <p:ph type="dt" sz="half" idx="2"/>
          </p:nvPr>
        </p:nvSpPr>
        <p:spPr>
          <a:xfrm>
            <a:off x="457200" y="6245225"/>
            <a:ext cx="2133600" cy="476250"/>
          </a:xfrm>
        </p:spPr>
        <p:txBody>
          <a:bodyPr/>
          <a:lstStyle>
            <a:lvl1pPr>
              <a:defRPr/>
            </a:lvl1pPr>
          </a:lstStyle>
          <a:p>
            <a:endParaRPr lang="en-US" altLang="zh-CN"/>
          </a:p>
        </p:txBody>
      </p:sp>
      <p:sp>
        <p:nvSpPr>
          <p:cNvPr id="4098" name="Rectangle 2"/>
          <p:cNvSpPr>
            <a:spLocks noGrp="1" noChangeArrowheads="1"/>
          </p:cNvSpPr>
          <p:nvPr>
            <p:ph type="ctrTitle"/>
          </p:nvPr>
        </p:nvSpPr>
        <p:spPr>
          <a:xfrm>
            <a:off x="985838" y="3787775"/>
            <a:ext cx="7772400" cy="885825"/>
          </a:xfrm>
        </p:spPr>
        <p:txBody>
          <a:bodyPr/>
          <a:lstStyle>
            <a:lvl1pPr algn="r">
              <a:defRPr/>
            </a:lvl1pPr>
          </a:lstStyle>
          <a:p>
            <a:pPr lvl="0"/>
            <a:r>
              <a:rPr lang="zh-CN" altLang="en-US" noProof="0" smtClean="0"/>
              <a:t>单击此处编辑母版标题样式</a:t>
            </a:r>
            <a:endParaRPr lang="en-US" altLang="zh-CN" noProof="0" smtClean="0"/>
          </a:p>
        </p:txBody>
      </p:sp>
      <p:sp>
        <p:nvSpPr>
          <p:cNvPr id="4099" name="Rectangle 3"/>
          <p:cNvSpPr>
            <a:spLocks noGrp="1" noChangeArrowheads="1"/>
          </p:cNvSpPr>
          <p:nvPr>
            <p:ph type="subTitle" idx="1"/>
          </p:nvPr>
        </p:nvSpPr>
        <p:spPr>
          <a:xfrm>
            <a:off x="4629150" y="3505200"/>
            <a:ext cx="4129088" cy="457200"/>
          </a:xfrm>
        </p:spPr>
        <p:txBody>
          <a:bodyPr/>
          <a:lstStyle>
            <a:lvl1pPr marL="0" indent="0" algn="dist">
              <a:buFontTx/>
              <a:buNone/>
              <a:defRPr sz="2000" b="1">
                <a:solidFill>
                  <a:srgbClr val="777777"/>
                </a:solidFill>
              </a:defRPr>
            </a:lvl1pPr>
          </a:lstStyle>
          <a:p>
            <a:pPr lvl="0"/>
            <a:r>
              <a:rPr lang="zh-CN" altLang="en-US" noProof="0" smtClean="0"/>
              <a:t>单击此处编辑母版副标题样式</a:t>
            </a:r>
            <a:endParaRPr lang="en-US" altLang="zh-CN" noProof="0" smtClean="0"/>
          </a:p>
        </p:txBody>
      </p:sp>
      <p:sp>
        <p:nvSpPr>
          <p:cNvPr id="4101" name="Rectangle 5"/>
          <p:cNvSpPr>
            <a:spLocks noGrp="1" noChangeArrowheads="1"/>
          </p:cNvSpPr>
          <p:nvPr>
            <p:ph type="ftr" sz="quarter" idx="3"/>
          </p:nvPr>
        </p:nvSpPr>
        <p:spPr>
          <a:xfrm>
            <a:off x="3124200" y="6245225"/>
            <a:ext cx="2895600" cy="476250"/>
          </a:xfrm>
        </p:spPr>
        <p:txBody>
          <a:bodyPr/>
          <a:lstStyle>
            <a:lvl1pPr>
              <a:defRPr/>
            </a:lvl1pPr>
          </a:lstStyle>
          <a:p>
            <a:endParaRPr lang="en-US" altLang="zh-CN"/>
          </a:p>
        </p:txBody>
      </p:sp>
      <p:sp>
        <p:nvSpPr>
          <p:cNvPr id="4102" name="Rectangle 6"/>
          <p:cNvSpPr>
            <a:spLocks noGrp="1" noChangeArrowheads="1"/>
          </p:cNvSpPr>
          <p:nvPr>
            <p:ph type="sldNum" sz="quarter" idx="4"/>
          </p:nvPr>
        </p:nvSpPr>
        <p:spPr>
          <a:xfrm>
            <a:off x="6553200" y="6245225"/>
            <a:ext cx="2133600" cy="476250"/>
          </a:xfrm>
        </p:spPr>
        <p:txBody>
          <a:bodyPr/>
          <a:lstStyle>
            <a:lvl1pPr>
              <a:defRPr/>
            </a:lvl1pPr>
          </a:lstStyle>
          <a:p>
            <a:fld id="{52B4415D-A346-7345-A86A-237197B27E0D}" type="slidenum">
              <a:rPr lang="en-US" altLang="zh-CN"/>
            </a:fld>
            <a:endParaRPr lang="en-US" altLang="zh-CN"/>
          </a:p>
        </p:txBody>
      </p:sp>
      <p:sp>
        <p:nvSpPr>
          <p:cNvPr id="4146" name="Rectangle 50"/>
          <p:cNvSpPr>
            <a:spLocks noChangeArrowheads="1"/>
          </p:cNvSpPr>
          <p:nvPr/>
        </p:nvSpPr>
        <p:spPr bwMode="gray">
          <a:xfrm>
            <a:off x="341313" y="722313"/>
            <a:ext cx="8478837" cy="5410200"/>
          </a:xfrm>
          <a:prstGeom prst="rect">
            <a:avLst/>
          </a:prstGeom>
          <a:noFill/>
          <a:ln w="9525">
            <a:solidFill>
              <a:schemeClr val="tx1"/>
            </a:solidFill>
            <a:miter lim="800000"/>
          </a:ln>
          <a:effectLst/>
        </p:spPr>
        <p:txBody>
          <a:bodyPr wrap="none" anchor="ctr"/>
          <a:lstStyle/>
          <a:p>
            <a:endParaRPr lang="zh-CN" altLang="en-US"/>
          </a:p>
        </p:txBody>
      </p:sp>
      <p:pic>
        <p:nvPicPr>
          <p:cNvPr id="3" name="图片 2" descr="管理学院Logo（宋体）.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04800" y="6199954"/>
            <a:ext cx="3200400" cy="581846"/>
          </a:xfrm>
          <a:prstGeom prst="rect">
            <a:avLst/>
          </a:prstGeom>
        </p:spPr>
      </p:pic>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369FE28F-FFEC-C04C-B749-301934A8CA2D}" type="slidenum">
              <a:rPr lang="en-US" altLang="zh-CN"/>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8438"/>
            <a:ext cx="2057400" cy="5927725"/>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198438"/>
            <a:ext cx="6019800" cy="5927725"/>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F3D8181B-F63A-144A-81B6-52FAC94C7E32}" type="slidenum">
              <a:rPr lang="en-US" altLang="zh-CN"/>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903288" y="198438"/>
            <a:ext cx="6302375" cy="1143000"/>
          </a:xfrm>
        </p:spPr>
        <p:txBody>
          <a:bodyPr/>
          <a:lstStyle/>
          <a:p>
            <a:r>
              <a:rPr lang="zh-CN" altLang="en-US" smtClean="0"/>
              <a:t>单击此处编辑母版标题样式</a:t>
            </a:r>
            <a:endParaRPr lang="zh-CN" altLang="en-US"/>
          </a:p>
        </p:txBody>
      </p:sp>
      <p:sp>
        <p:nvSpPr>
          <p:cNvPr id="3" name="图表占位符 2"/>
          <p:cNvSpPr>
            <a:spLocks noGrp="1"/>
          </p:cNvSpPr>
          <p:nvPr>
            <p:ph type="chart" idx="1" hasCustomPrompt="1"/>
          </p:nvPr>
        </p:nvSpPr>
        <p:spPr>
          <a:xfrm>
            <a:off x="457200" y="1600200"/>
            <a:ext cx="8229600" cy="4525963"/>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283325"/>
            <a:ext cx="2133600" cy="30480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83325"/>
            <a:ext cx="2895600" cy="304800"/>
          </a:xfrm>
        </p:spPr>
        <p:txBody>
          <a:bodyPr/>
          <a:lstStyle>
            <a:lvl1pPr>
              <a:defRPr/>
            </a:lvl1pPr>
          </a:lstStyle>
          <a:p>
            <a:endParaRPr lang="en-US" altLang="zh-CN"/>
          </a:p>
        </p:txBody>
      </p:sp>
      <p:sp>
        <p:nvSpPr>
          <p:cNvPr id="6" name="幻灯片编号占位符 5"/>
          <p:cNvSpPr>
            <a:spLocks noGrp="1"/>
          </p:cNvSpPr>
          <p:nvPr>
            <p:ph type="sldNum" sz="quarter" idx="12"/>
          </p:nvPr>
        </p:nvSpPr>
        <p:spPr>
          <a:xfrm>
            <a:off x="6553200" y="6283325"/>
            <a:ext cx="2133600" cy="304800"/>
          </a:xfrm>
        </p:spPr>
        <p:txBody>
          <a:bodyPr/>
          <a:lstStyle>
            <a:lvl1pPr>
              <a:defRPr/>
            </a:lvl1pPr>
          </a:lstStyle>
          <a:p>
            <a:fld id="{812B6D76-3AEC-3D4B-9CC6-501B4ED7B67D}" type="slidenum">
              <a:rPr lang="en-US" altLang="zh-CN"/>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11"/>
          </p:nvPr>
        </p:nvSpPr>
        <p:spPr/>
        <p:txBody>
          <a:bodyPr/>
          <a:lstStyle/>
          <a:p>
            <a:pPr lvl="0">
              <a:buClr>
                <a:srgbClr val="000000"/>
              </a:buClr>
            </a:pPr>
            <a:r>
              <a:rPr lang="zh-CN" altLang="en-US" dirty="0"/>
              <a:t>天下风华  传递有思想的信息  </a:t>
            </a:r>
            <a:r>
              <a:rPr lang="en-US" altLang="zh-CN" sz="1200" b="1">
                <a:solidFill>
                  <a:schemeClr val="bg1"/>
                </a:solidFill>
                <a:latin typeface="Arial" panose="020B0604020202020204" pitchFamily="34" charset="0"/>
                <a:ea typeface="宋体" panose="02010600030101010101" pitchFamily="2" charset="-122"/>
              </a:rPr>
              <a:t>www.glamourpress.com</a:t>
            </a:r>
            <a:endParaRPr lang="en-US" altLang="zh-CN" sz="1200" b="1">
              <a:solidFill>
                <a:schemeClr val="bg1"/>
              </a:solidFill>
              <a:latin typeface="Arial" panose="020B0604020202020204" pitchFamily="34"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63641463-ED3E-2C47-900A-82B773FE61CD}" type="slidenum">
              <a:rPr lang="en-US" altLang="zh-CN"/>
            </a:fld>
            <a:endParaRPr lang="en-US" altLang="zh-CN"/>
          </a:p>
        </p:txBody>
      </p:sp>
      <p:pic>
        <p:nvPicPr>
          <p:cNvPr id="9" name="图片 8" descr="管理学院Logo（宋体）.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00" y="6248435"/>
            <a:ext cx="2514600" cy="457165"/>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幻灯片编号占位符 5"/>
          <p:cNvSpPr>
            <a:spLocks noGrp="1"/>
          </p:cNvSpPr>
          <p:nvPr>
            <p:ph type="sldNum" sz="quarter" idx="12"/>
          </p:nvPr>
        </p:nvSpPr>
        <p:spPr/>
        <p:txBody>
          <a:bodyPr/>
          <a:lstStyle>
            <a:lvl1pPr>
              <a:defRPr/>
            </a:lvl1pPr>
          </a:lstStyle>
          <a:p>
            <a:fld id="{A8EE47F8-5909-3948-BD69-B436ED247E00}" type="slidenum">
              <a:rPr lang="en-US" altLang="zh-CN"/>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幻灯片编号占位符 6"/>
          <p:cNvSpPr>
            <a:spLocks noGrp="1"/>
          </p:cNvSpPr>
          <p:nvPr>
            <p:ph type="sldNum" sz="quarter" idx="12"/>
          </p:nvPr>
        </p:nvSpPr>
        <p:spPr/>
        <p:txBody>
          <a:bodyPr/>
          <a:lstStyle>
            <a:lvl1pPr>
              <a:defRPr/>
            </a:lvl1pPr>
          </a:lstStyle>
          <a:p>
            <a:fld id="{E220F198-8545-B943-BD3D-AC486460BBAD}" type="slidenum">
              <a:rPr lang="en-US" altLang="zh-CN"/>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幻灯片编号占位符 8"/>
          <p:cNvSpPr>
            <a:spLocks noGrp="1"/>
          </p:cNvSpPr>
          <p:nvPr>
            <p:ph type="sldNum" sz="quarter" idx="12"/>
          </p:nvPr>
        </p:nvSpPr>
        <p:spPr/>
        <p:txBody>
          <a:bodyPr/>
          <a:lstStyle>
            <a:lvl1pPr>
              <a:defRPr/>
            </a:lvl1pPr>
          </a:lstStyle>
          <a:p>
            <a:fld id="{373A2B60-AFAA-4348-9AF4-AAC199865F41}" type="slidenum">
              <a:rPr lang="en-US" altLang="zh-CN"/>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幻灯片编号占位符 4"/>
          <p:cNvSpPr>
            <a:spLocks noGrp="1"/>
          </p:cNvSpPr>
          <p:nvPr>
            <p:ph type="sldNum" sz="quarter" idx="12"/>
          </p:nvPr>
        </p:nvSpPr>
        <p:spPr/>
        <p:txBody>
          <a:bodyPr/>
          <a:lstStyle>
            <a:lvl1pPr>
              <a:defRPr/>
            </a:lvl1pPr>
          </a:lstStyle>
          <a:p>
            <a:fld id="{EA3F7D4C-44A0-1A43-AF0B-1EA66610B5CB}" type="slidenum">
              <a:rPr lang="en-US" altLang="zh-CN"/>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幻灯片编号占位符 3"/>
          <p:cNvSpPr>
            <a:spLocks noGrp="1"/>
          </p:cNvSpPr>
          <p:nvPr>
            <p:ph type="sldNum" sz="quarter" idx="12"/>
          </p:nvPr>
        </p:nvSpPr>
        <p:spPr/>
        <p:txBody>
          <a:bodyPr/>
          <a:lstStyle>
            <a:lvl1pPr>
              <a:defRPr/>
            </a:lvl1pPr>
          </a:lstStyle>
          <a:p>
            <a:fld id="{C4F9311C-DF9A-984D-94F6-B6709135A07D}" type="slidenum">
              <a:rPr lang="en-US" altLang="zh-CN"/>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幻灯片编号占位符 6"/>
          <p:cNvSpPr>
            <a:spLocks noGrp="1"/>
          </p:cNvSpPr>
          <p:nvPr>
            <p:ph type="sldNum" sz="quarter" idx="12"/>
          </p:nvPr>
        </p:nvSpPr>
        <p:spPr/>
        <p:txBody>
          <a:bodyPr/>
          <a:lstStyle>
            <a:lvl1pPr>
              <a:defRPr/>
            </a:lvl1pPr>
          </a:lstStyle>
          <a:p>
            <a:fld id="{1FECC305-CDD8-2544-BBBA-267745F2714D}" type="slidenum">
              <a:rPr lang="en-US" altLang="zh-CN"/>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hasCustomPrompt="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幻灯片编号占位符 6"/>
          <p:cNvSpPr>
            <a:spLocks noGrp="1"/>
          </p:cNvSpPr>
          <p:nvPr>
            <p:ph type="sldNum" sz="quarter" idx="12"/>
          </p:nvPr>
        </p:nvSpPr>
        <p:spPr/>
        <p:txBody>
          <a:bodyPr/>
          <a:lstStyle>
            <a:lvl1pPr>
              <a:defRPr/>
            </a:lvl1pPr>
          </a:lstStyle>
          <a:p>
            <a:fld id="{23B8D09B-0A6C-2345-B583-35536CB61153}" type="slidenum">
              <a:rPr lang="en-US" altLang="zh-CN"/>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3" name="Freeform 9"/>
          <p:cNvSpPr/>
          <p:nvPr/>
        </p:nvSpPr>
        <p:spPr bwMode="gray">
          <a:xfrm>
            <a:off x="7658100" y="0"/>
            <a:ext cx="1104900" cy="6848475"/>
          </a:xfrm>
          <a:custGeom>
            <a:avLst/>
            <a:gdLst>
              <a:gd name="T0" fmla="*/ 312 w 696"/>
              <a:gd name="T1" fmla="*/ 0 h 4314"/>
              <a:gd name="T2" fmla="*/ 528 w 696"/>
              <a:gd name="T3" fmla="*/ 444 h 4314"/>
              <a:gd name="T4" fmla="*/ 696 w 696"/>
              <a:gd name="T5" fmla="*/ 960 h 4314"/>
              <a:gd name="T6" fmla="*/ 426 w 696"/>
              <a:gd name="T7" fmla="*/ 4314 h 4314"/>
              <a:gd name="T8" fmla="*/ 108 w 696"/>
              <a:gd name="T9" fmla="*/ 4314 h 4314"/>
              <a:gd name="T10" fmla="*/ 648 w 696"/>
              <a:gd name="T11" fmla="*/ 960 h 4314"/>
              <a:gd name="T12" fmla="*/ 456 w 696"/>
              <a:gd name="T13" fmla="*/ 432 h 4314"/>
              <a:gd name="T14" fmla="*/ 0 w 696"/>
              <a:gd name="T15" fmla="*/ 0 h 4314"/>
              <a:gd name="T16" fmla="*/ 312 w 696"/>
              <a:gd name="T17" fmla="*/ 0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6" h="4314">
                <a:moveTo>
                  <a:pt x="312" y="0"/>
                </a:moveTo>
                <a:lnTo>
                  <a:pt x="528" y="444"/>
                </a:lnTo>
                <a:lnTo>
                  <a:pt x="696" y="960"/>
                </a:lnTo>
                <a:lnTo>
                  <a:pt x="426" y="4314"/>
                </a:lnTo>
                <a:lnTo>
                  <a:pt x="108" y="4314"/>
                </a:lnTo>
                <a:lnTo>
                  <a:pt x="648" y="960"/>
                </a:lnTo>
                <a:lnTo>
                  <a:pt x="456" y="432"/>
                </a:lnTo>
                <a:lnTo>
                  <a:pt x="0" y="0"/>
                </a:lnTo>
                <a:lnTo>
                  <a:pt x="312" y="0"/>
                </a:lnTo>
                <a:close/>
              </a:path>
            </a:pathLst>
          </a:custGeom>
          <a:solidFill>
            <a:schemeClr val="hlink"/>
          </a:solidFill>
          <a:ln>
            <a:noFill/>
          </a:ln>
          <a:effectLst/>
        </p:spPr>
        <p:txBody>
          <a:bodyPr/>
          <a:lstStyle/>
          <a:p>
            <a:endParaRPr lang="zh-CN" altLang="en-US"/>
          </a:p>
        </p:txBody>
      </p:sp>
      <p:sp>
        <p:nvSpPr>
          <p:cNvPr id="1034" name="Freeform 10"/>
          <p:cNvSpPr/>
          <p:nvPr/>
        </p:nvSpPr>
        <p:spPr bwMode="gray">
          <a:xfrm>
            <a:off x="1066800" y="0"/>
            <a:ext cx="7543800" cy="6858000"/>
          </a:xfrm>
          <a:custGeom>
            <a:avLst/>
            <a:gdLst>
              <a:gd name="T0" fmla="*/ 0 w 4752"/>
              <a:gd name="T1" fmla="*/ 0 h 4320"/>
              <a:gd name="T2" fmla="*/ 1536 w 4752"/>
              <a:gd name="T3" fmla="*/ 0 h 4320"/>
              <a:gd name="T4" fmla="*/ 4590 w 4752"/>
              <a:gd name="T5" fmla="*/ 450 h 4320"/>
              <a:gd name="T6" fmla="*/ 4752 w 4752"/>
              <a:gd name="T7" fmla="*/ 972 h 4320"/>
              <a:gd name="T8" fmla="*/ 3600 w 4752"/>
              <a:gd name="T9" fmla="*/ 4320 h 4320"/>
              <a:gd name="T10" fmla="*/ 3312 w 4752"/>
              <a:gd name="T11" fmla="*/ 4320 h 4320"/>
              <a:gd name="T12" fmla="*/ 4712 w 4752"/>
              <a:gd name="T13" fmla="*/ 994 h 4320"/>
              <a:gd name="T14" fmla="*/ 4518 w 4752"/>
              <a:gd name="T15" fmla="*/ 524 h 4320"/>
              <a:gd name="T16" fmla="*/ 0 w 4752"/>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2" h="4320">
                <a:moveTo>
                  <a:pt x="0" y="0"/>
                </a:moveTo>
                <a:lnTo>
                  <a:pt x="1536" y="0"/>
                </a:lnTo>
                <a:lnTo>
                  <a:pt x="4590" y="450"/>
                </a:lnTo>
                <a:lnTo>
                  <a:pt x="4752" y="972"/>
                </a:lnTo>
                <a:lnTo>
                  <a:pt x="3600" y="4320"/>
                </a:lnTo>
                <a:lnTo>
                  <a:pt x="3312" y="4320"/>
                </a:lnTo>
                <a:lnTo>
                  <a:pt x="4712" y="994"/>
                </a:lnTo>
                <a:lnTo>
                  <a:pt x="4518" y="524"/>
                </a:lnTo>
                <a:lnTo>
                  <a:pt x="0" y="0"/>
                </a:lnTo>
                <a:close/>
              </a:path>
            </a:pathLst>
          </a:custGeom>
          <a:solidFill>
            <a:schemeClr val="accent2"/>
          </a:solidFill>
          <a:ln>
            <a:noFill/>
          </a:ln>
          <a:effectLst/>
        </p:spPr>
        <p:txBody>
          <a:bodyPr/>
          <a:lstStyle/>
          <a:p>
            <a:endParaRPr lang="zh-CN" altLang="en-US"/>
          </a:p>
        </p:txBody>
      </p:sp>
      <p:sp>
        <p:nvSpPr>
          <p:cNvPr id="1035" name="Freeform 11"/>
          <p:cNvSpPr/>
          <p:nvPr/>
        </p:nvSpPr>
        <p:spPr bwMode="gray">
          <a:xfrm>
            <a:off x="5486400" y="1657350"/>
            <a:ext cx="2990850" cy="5200650"/>
          </a:xfrm>
          <a:custGeom>
            <a:avLst/>
            <a:gdLst>
              <a:gd name="T0" fmla="*/ 384 w 1884"/>
              <a:gd name="T1" fmla="*/ 3276 h 3276"/>
              <a:gd name="T2" fmla="*/ 1884 w 1884"/>
              <a:gd name="T3" fmla="*/ 0 h 3276"/>
              <a:gd name="T4" fmla="*/ 0 w 1884"/>
              <a:gd name="T5" fmla="*/ 3276 h 3276"/>
              <a:gd name="T6" fmla="*/ 384 w 1884"/>
              <a:gd name="T7" fmla="*/ 3276 h 3276"/>
            </a:gdLst>
            <a:ahLst/>
            <a:cxnLst>
              <a:cxn ang="0">
                <a:pos x="T0" y="T1"/>
              </a:cxn>
              <a:cxn ang="0">
                <a:pos x="T2" y="T3"/>
              </a:cxn>
              <a:cxn ang="0">
                <a:pos x="T4" y="T5"/>
              </a:cxn>
              <a:cxn ang="0">
                <a:pos x="T6" y="T7"/>
              </a:cxn>
            </a:cxnLst>
            <a:rect l="0" t="0" r="r" b="b"/>
            <a:pathLst>
              <a:path w="1884" h="3276">
                <a:moveTo>
                  <a:pt x="384" y="3276"/>
                </a:moveTo>
                <a:lnTo>
                  <a:pt x="1884" y="0"/>
                </a:lnTo>
                <a:lnTo>
                  <a:pt x="0" y="3276"/>
                </a:lnTo>
                <a:lnTo>
                  <a:pt x="384" y="3276"/>
                </a:lnTo>
                <a:close/>
              </a:path>
            </a:pathLst>
          </a:custGeom>
          <a:solidFill>
            <a:srgbClr val="E0E0E0"/>
          </a:solidFill>
          <a:ln>
            <a:noFill/>
          </a:ln>
          <a:effectLst/>
        </p:spPr>
        <p:txBody>
          <a:bodyPr/>
          <a:lstStyle/>
          <a:p>
            <a:endParaRPr lang="zh-CN" altLang="en-US"/>
          </a:p>
        </p:txBody>
      </p:sp>
      <p:sp>
        <p:nvSpPr>
          <p:cNvPr id="1036" name="Freeform 12"/>
          <p:cNvSpPr/>
          <p:nvPr/>
        </p:nvSpPr>
        <p:spPr bwMode="gray">
          <a:xfrm>
            <a:off x="3429000" y="0"/>
            <a:ext cx="5172075" cy="6858000"/>
          </a:xfrm>
          <a:custGeom>
            <a:avLst/>
            <a:gdLst>
              <a:gd name="T0" fmla="*/ 0 w 3258"/>
              <a:gd name="T1" fmla="*/ 0 h 4320"/>
              <a:gd name="T2" fmla="*/ 3082 w 3258"/>
              <a:gd name="T3" fmla="*/ 475 h 4320"/>
              <a:gd name="T4" fmla="*/ 3210 w 3258"/>
              <a:gd name="T5" fmla="*/ 936 h 4320"/>
              <a:gd name="T6" fmla="*/ 1728 w 3258"/>
              <a:gd name="T7" fmla="*/ 4320 h 4320"/>
              <a:gd name="T8" fmla="*/ 1872 w 3258"/>
              <a:gd name="T9" fmla="*/ 4320 h 4320"/>
              <a:gd name="T10" fmla="*/ 3258 w 3258"/>
              <a:gd name="T11" fmla="*/ 912 h 4320"/>
              <a:gd name="T12" fmla="*/ 3120 w 3258"/>
              <a:gd name="T13" fmla="*/ 432 h 4320"/>
              <a:gd name="T14" fmla="*/ 1296 w 3258"/>
              <a:gd name="T15" fmla="*/ 0 h 4320"/>
              <a:gd name="T16" fmla="*/ 0 w 3258"/>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8" h="4320">
                <a:moveTo>
                  <a:pt x="0" y="0"/>
                </a:moveTo>
                <a:lnTo>
                  <a:pt x="3082" y="475"/>
                </a:lnTo>
                <a:lnTo>
                  <a:pt x="3210" y="936"/>
                </a:lnTo>
                <a:lnTo>
                  <a:pt x="1728" y="4320"/>
                </a:lnTo>
                <a:lnTo>
                  <a:pt x="1872" y="4320"/>
                </a:lnTo>
                <a:lnTo>
                  <a:pt x="3258" y="912"/>
                </a:lnTo>
                <a:lnTo>
                  <a:pt x="3120" y="432"/>
                </a:lnTo>
                <a:lnTo>
                  <a:pt x="1296" y="0"/>
                </a:lnTo>
                <a:lnTo>
                  <a:pt x="0" y="0"/>
                </a:lnTo>
                <a:close/>
              </a:path>
            </a:pathLst>
          </a:custGeom>
          <a:solidFill>
            <a:srgbClr val="FFFFFF"/>
          </a:solidFill>
          <a:ln>
            <a:noFill/>
          </a:ln>
          <a:effectLst/>
        </p:spPr>
        <p:txBody>
          <a:bodyPr/>
          <a:lstStyle/>
          <a:p>
            <a:endParaRPr lang="zh-CN" altLang="en-US"/>
          </a:p>
        </p:txBody>
      </p:sp>
      <p:sp>
        <p:nvSpPr>
          <p:cNvPr id="1038" name="Freeform 14"/>
          <p:cNvSpPr/>
          <p:nvPr/>
        </p:nvSpPr>
        <p:spPr bwMode="gray">
          <a:xfrm>
            <a:off x="8382000" y="0"/>
            <a:ext cx="762000" cy="1143000"/>
          </a:xfrm>
          <a:custGeom>
            <a:avLst/>
            <a:gdLst>
              <a:gd name="T0" fmla="*/ 48 w 480"/>
              <a:gd name="T1" fmla="*/ 0 h 720"/>
              <a:gd name="T2" fmla="*/ 0 w 480"/>
              <a:gd name="T3" fmla="*/ 96 h 720"/>
              <a:gd name="T4" fmla="*/ 354 w 480"/>
              <a:gd name="T5" fmla="*/ 690 h 720"/>
              <a:gd name="T6" fmla="*/ 480 w 480"/>
              <a:gd name="T7" fmla="*/ 720 h 720"/>
              <a:gd name="T8" fmla="*/ 480 w 480"/>
              <a:gd name="T9" fmla="*/ 576 h 720"/>
              <a:gd name="T10" fmla="*/ 48 w 480"/>
              <a:gd name="T11" fmla="*/ 96 h 720"/>
              <a:gd name="T12" fmla="*/ 89 w 480"/>
              <a:gd name="T13" fmla="*/ 0 h 720"/>
              <a:gd name="T14" fmla="*/ 48 w 480"/>
              <a:gd name="T15" fmla="*/ 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720">
                <a:moveTo>
                  <a:pt x="48" y="0"/>
                </a:moveTo>
                <a:lnTo>
                  <a:pt x="0" y="96"/>
                </a:lnTo>
                <a:lnTo>
                  <a:pt x="354" y="690"/>
                </a:lnTo>
                <a:lnTo>
                  <a:pt x="480" y="720"/>
                </a:lnTo>
                <a:lnTo>
                  <a:pt x="480" y="576"/>
                </a:lnTo>
                <a:lnTo>
                  <a:pt x="48" y="96"/>
                </a:lnTo>
                <a:lnTo>
                  <a:pt x="89" y="0"/>
                </a:lnTo>
                <a:lnTo>
                  <a:pt x="48" y="0"/>
                </a:lnTo>
                <a:close/>
              </a:path>
            </a:pathLst>
          </a:custGeom>
          <a:solidFill>
            <a:schemeClr val="bg1"/>
          </a:solidFill>
          <a:ln>
            <a:noFill/>
          </a:ln>
          <a:effectLst/>
        </p:spPr>
        <p:txBody>
          <a:bodyPr/>
          <a:lstStyle/>
          <a:p>
            <a:endParaRPr lang="zh-CN" altLang="en-US"/>
          </a:p>
        </p:txBody>
      </p:sp>
      <p:sp>
        <p:nvSpPr>
          <p:cNvPr id="1039" name="Freeform 15"/>
          <p:cNvSpPr/>
          <p:nvPr/>
        </p:nvSpPr>
        <p:spPr bwMode="gray">
          <a:xfrm>
            <a:off x="8610600" y="228600"/>
            <a:ext cx="533400" cy="533400"/>
          </a:xfrm>
          <a:custGeom>
            <a:avLst/>
            <a:gdLst>
              <a:gd name="T0" fmla="*/ 336 w 336"/>
              <a:gd name="T1" fmla="*/ 336 h 336"/>
              <a:gd name="T2" fmla="*/ 0 w 336"/>
              <a:gd name="T3" fmla="*/ 0 h 336"/>
              <a:gd name="T4" fmla="*/ 336 w 336"/>
              <a:gd name="T5" fmla="*/ 240 h 336"/>
              <a:gd name="T6" fmla="*/ 336 w 336"/>
              <a:gd name="T7" fmla="*/ 336 h 336"/>
            </a:gdLst>
            <a:ahLst/>
            <a:cxnLst>
              <a:cxn ang="0">
                <a:pos x="T0" y="T1"/>
              </a:cxn>
              <a:cxn ang="0">
                <a:pos x="T2" y="T3"/>
              </a:cxn>
              <a:cxn ang="0">
                <a:pos x="T4" y="T5"/>
              </a:cxn>
              <a:cxn ang="0">
                <a:pos x="T6" y="T7"/>
              </a:cxn>
            </a:cxnLst>
            <a:rect l="0" t="0" r="r" b="b"/>
            <a:pathLst>
              <a:path w="336" h="336">
                <a:moveTo>
                  <a:pt x="336" y="336"/>
                </a:moveTo>
                <a:lnTo>
                  <a:pt x="0" y="0"/>
                </a:lnTo>
                <a:lnTo>
                  <a:pt x="336" y="240"/>
                </a:lnTo>
                <a:lnTo>
                  <a:pt x="336" y="336"/>
                </a:lnTo>
                <a:close/>
              </a:path>
            </a:pathLst>
          </a:custGeom>
          <a:solidFill>
            <a:schemeClr val="tx2"/>
          </a:solidFill>
          <a:ln>
            <a:noFill/>
          </a:ln>
          <a:effectLst/>
        </p:spPr>
        <p:txBody>
          <a:bodyPr/>
          <a:lstStyle/>
          <a:p>
            <a:endParaRPr lang="zh-CN" altLang="en-US"/>
          </a:p>
        </p:txBody>
      </p:sp>
      <p:grpSp>
        <p:nvGrpSpPr>
          <p:cNvPr id="1073" name="Group 49"/>
          <p:cNvGrpSpPr/>
          <p:nvPr/>
        </p:nvGrpSpPr>
        <p:grpSpPr bwMode="auto">
          <a:xfrm>
            <a:off x="5562600" y="0"/>
            <a:ext cx="3267075" cy="6858000"/>
            <a:chOff x="3504" y="0"/>
            <a:chExt cx="2058" cy="4320"/>
          </a:xfrm>
        </p:grpSpPr>
        <p:sp>
          <p:nvSpPr>
            <p:cNvPr id="1037" name="Freeform 13"/>
            <p:cNvSpPr/>
            <p:nvPr userDrawn="1"/>
          </p:nvSpPr>
          <p:spPr bwMode="gray">
            <a:xfrm>
              <a:off x="3504" y="0"/>
              <a:ext cx="2058" cy="4320"/>
            </a:xfrm>
            <a:custGeom>
              <a:avLst/>
              <a:gdLst>
                <a:gd name="T0" fmla="*/ 0 w 2058"/>
                <a:gd name="T1" fmla="*/ 0 h 4320"/>
                <a:gd name="T2" fmla="*/ 1056 w 2058"/>
                <a:gd name="T3" fmla="*/ 0 h 4320"/>
                <a:gd name="T4" fmla="*/ 1854 w 2058"/>
                <a:gd name="T5" fmla="*/ 402 h 4320"/>
                <a:gd name="T6" fmla="*/ 2058 w 2058"/>
                <a:gd name="T7" fmla="*/ 972 h 4320"/>
                <a:gd name="T8" fmla="*/ 1296 w 2058"/>
                <a:gd name="T9" fmla="*/ 4320 h 4320"/>
                <a:gd name="T10" fmla="*/ 720 w 2058"/>
                <a:gd name="T11" fmla="*/ 4320 h 4320"/>
                <a:gd name="T12" fmla="*/ 1920 w 2058"/>
                <a:gd name="T13" fmla="*/ 912 h 4320"/>
                <a:gd name="T14" fmla="*/ 1776 w 2058"/>
                <a:gd name="T15" fmla="*/ 432 h 4320"/>
                <a:gd name="T16" fmla="*/ 0 w 2058"/>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8" h="4320">
                  <a:moveTo>
                    <a:pt x="0" y="0"/>
                  </a:moveTo>
                  <a:lnTo>
                    <a:pt x="1056" y="0"/>
                  </a:lnTo>
                  <a:lnTo>
                    <a:pt x="1854" y="402"/>
                  </a:lnTo>
                  <a:lnTo>
                    <a:pt x="2058" y="972"/>
                  </a:lnTo>
                  <a:lnTo>
                    <a:pt x="1296" y="4320"/>
                  </a:lnTo>
                  <a:lnTo>
                    <a:pt x="720" y="4320"/>
                  </a:lnTo>
                  <a:lnTo>
                    <a:pt x="1920" y="912"/>
                  </a:lnTo>
                  <a:lnTo>
                    <a:pt x="1776" y="432"/>
                  </a:lnTo>
                  <a:lnTo>
                    <a:pt x="0" y="0"/>
                  </a:lnTo>
                  <a:close/>
                </a:path>
              </a:pathLst>
            </a:custGeom>
            <a:solidFill>
              <a:schemeClr val="accent1"/>
            </a:solidFill>
            <a:ln>
              <a:noFill/>
            </a:ln>
            <a:effectLst/>
          </p:spPr>
          <p:txBody>
            <a:bodyPr/>
            <a:lstStyle/>
            <a:p>
              <a:endParaRPr lang="zh-CN" altLang="en-US"/>
            </a:p>
          </p:txBody>
        </p:sp>
        <p:sp>
          <p:nvSpPr>
            <p:cNvPr id="1047" name="Freeform 23"/>
            <p:cNvSpPr/>
            <p:nvPr userDrawn="1"/>
          </p:nvSpPr>
          <p:spPr bwMode="gray">
            <a:xfrm>
              <a:off x="4217" y="1056"/>
              <a:ext cx="1152" cy="3264"/>
            </a:xfrm>
            <a:custGeom>
              <a:avLst/>
              <a:gdLst>
                <a:gd name="T0" fmla="*/ 0 w 1152"/>
                <a:gd name="T1" fmla="*/ 3264 h 3264"/>
                <a:gd name="T2" fmla="*/ 1152 w 1152"/>
                <a:gd name="T3" fmla="*/ 0 h 3264"/>
                <a:gd name="T4" fmla="*/ 96 w 1152"/>
                <a:gd name="T5" fmla="*/ 3264 h 3264"/>
                <a:gd name="T6" fmla="*/ 0 w 1152"/>
                <a:gd name="T7" fmla="*/ 3264 h 3264"/>
              </a:gdLst>
              <a:ahLst/>
              <a:cxnLst>
                <a:cxn ang="0">
                  <a:pos x="T0" y="T1"/>
                </a:cxn>
                <a:cxn ang="0">
                  <a:pos x="T2" y="T3"/>
                </a:cxn>
                <a:cxn ang="0">
                  <a:pos x="T4" y="T5"/>
                </a:cxn>
                <a:cxn ang="0">
                  <a:pos x="T6" y="T7"/>
                </a:cxn>
              </a:cxnLst>
              <a:rect l="0" t="0" r="r" b="b"/>
              <a:pathLst>
                <a:path w="1152" h="3264">
                  <a:moveTo>
                    <a:pt x="0" y="3264"/>
                  </a:moveTo>
                  <a:lnTo>
                    <a:pt x="1152" y="0"/>
                  </a:lnTo>
                  <a:lnTo>
                    <a:pt x="96" y="3264"/>
                  </a:lnTo>
                  <a:lnTo>
                    <a:pt x="0" y="3264"/>
                  </a:lnTo>
                  <a:close/>
                </a:path>
              </a:pathLst>
            </a:custGeom>
            <a:solidFill>
              <a:schemeClr val="folHlink"/>
            </a:solidFill>
            <a:ln>
              <a:noFill/>
            </a:ln>
            <a:effectLst/>
          </p:spPr>
          <p:txBody>
            <a:bodyPr/>
            <a:lstStyle/>
            <a:p>
              <a:endParaRPr lang="zh-CN" altLang="en-US"/>
            </a:p>
          </p:txBody>
        </p:sp>
      </p:grpSp>
      <p:grpSp>
        <p:nvGrpSpPr>
          <p:cNvPr id="1046" name="Group 22"/>
          <p:cNvGrpSpPr/>
          <p:nvPr/>
        </p:nvGrpSpPr>
        <p:grpSpPr bwMode="auto">
          <a:xfrm>
            <a:off x="142875" y="765175"/>
            <a:ext cx="8858250" cy="5943600"/>
            <a:chOff x="90" y="480"/>
            <a:chExt cx="5580" cy="3744"/>
          </a:xfrm>
        </p:grpSpPr>
        <p:sp>
          <p:nvSpPr>
            <p:cNvPr id="1040" name="Rectangle 16"/>
            <p:cNvSpPr>
              <a:spLocks noChangeArrowheads="1"/>
            </p:cNvSpPr>
            <p:nvPr userDrawn="1"/>
          </p:nvSpPr>
          <p:spPr bwMode="gray">
            <a:xfrm>
              <a:off x="90" y="480"/>
              <a:ext cx="5580" cy="3744"/>
            </a:xfrm>
            <a:prstGeom prst="rect">
              <a:avLst/>
            </a:prstGeom>
            <a:solidFill>
              <a:srgbClr val="FFFFFF">
                <a:alpha val="69000"/>
              </a:srgbClr>
            </a:solidFill>
            <a:ln w="9525">
              <a:solidFill>
                <a:schemeClr val="tx1"/>
              </a:solidFill>
              <a:miter lim="800000"/>
            </a:ln>
            <a:effectLst/>
          </p:spPr>
          <p:txBody>
            <a:bodyPr wrap="none" anchor="ctr"/>
            <a:lstStyle/>
            <a:p>
              <a:endParaRPr lang="zh-CN" altLang="en-US"/>
            </a:p>
          </p:txBody>
        </p:sp>
        <p:sp>
          <p:nvSpPr>
            <p:cNvPr id="1041" name="Rectangle 17"/>
            <p:cNvSpPr>
              <a:spLocks noChangeArrowheads="1"/>
            </p:cNvSpPr>
            <p:nvPr userDrawn="1"/>
          </p:nvSpPr>
          <p:spPr bwMode="gray">
            <a:xfrm>
              <a:off x="90" y="480"/>
              <a:ext cx="5580" cy="3744"/>
            </a:xfrm>
            <a:prstGeom prst="rect">
              <a:avLst/>
            </a:prstGeom>
            <a:solidFill>
              <a:srgbClr val="FFFFFF">
                <a:alpha val="69000"/>
              </a:srgbClr>
            </a:solidFill>
            <a:ln w="9525">
              <a:solidFill>
                <a:srgbClr val="808080"/>
              </a:solidFill>
              <a:miter lim="800000"/>
            </a:ln>
            <a:effectLst/>
          </p:spPr>
          <p:txBody>
            <a:bodyPr wrap="none" anchor="ctr"/>
            <a:lstStyle/>
            <a:p>
              <a:endParaRPr lang="zh-CN" altLang="en-US"/>
            </a:p>
          </p:txBody>
        </p:sp>
      </p:grpSp>
      <p:sp>
        <p:nvSpPr>
          <p:cNvPr id="1042" name="Rectangle 18"/>
          <p:cNvSpPr>
            <a:spLocks noChangeArrowheads="1"/>
          </p:cNvSpPr>
          <p:nvPr/>
        </p:nvSpPr>
        <p:spPr bwMode="gray">
          <a:xfrm>
            <a:off x="381000" y="676275"/>
            <a:ext cx="6248400" cy="152400"/>
          </a:xfrm>
          <a:prstGeom prst="rect">
            <a:avLst/>
          </a:prstGeom>
          <a:solidFill>
            <a:srgbClr val="FFFFFF"/>
          </a:solidFill>
          <a:ln>
            <a:noFill/>
          </a:ln>
          <a:effectLst/>
        </p:spPr>
        <p:txBody>
          <a:bodyPr wrap="none" anchor="ctr"/>
          <a:lstStyle/>
          <a:p>
            <a:endParaRPr lang="zh-CN" altLang="en-US"/>
          </a:p>
        </p:txBody>
      </p:sp>
      <p:pic>
        <p:nvPicPr>
          <p:cNvPr id="1043" name="Picture 19" descr="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gray">
          <a:xfrm>
            <a:off x="500063" y="577850"/>
            <a:ext cx="371475" cy="371475"/>
          </a:xfrm>
          <a:prstGeom prst="rect">
            <a:avLst/>
          </a:prstGeom>
          <a:noFill/>
        </p:spPr>
      </p:pic>
      <p:sp>
        <p:nvSpPr>
          <p:cNvPr id="1026" name="Rectangle 2"/>
          <p:cNvSpPr>
            <a:spLocks noGrp="1" noChangeArrowheads="1"/>
          </p:cNvSpPr>
          <p:nvPr>
            <p:ph type="title"/>
          </p:nvPr>
        </p:nvSpPr>
        <p:spPr bwMode="gray">
          <a:xfrm>
            <a:off x="903288" y="198438"/>
            <a:ext cx="6302375" cy="1143000"/>
          </a:xfrm>
          <a:prstGeom prst="rect">
            <a:avLst/>
          </a:prstGeom>
          <a:noFill/>
          <a:ln>
            <a:noFill/>
          </a:ln>
          <a:effectLst/>
        </p:spPr>
        <p:txBody>
          <a:bodyPr vert="horz" wrap="square" lIns="91440" tIns="45720" rIns="91440" bIns="45720" numCol="1" anchor="ctr" anchorCtr="0" compatLnSpc="1"/>
          <a:lstStyle/>
          <a:p>
            <a:pPr lvl="0"/>
            <a:r>
              <a:rPr lang="zh-CN" altLang="en-US" smtClean="0"/>
              <a:t>单击此处编辑母版标题样式</a:t>
            </a:r>
            <a:endParaRPr lang="en-US" altLang="zh-CN"/>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ltLang="zh-CN"/>
          </a:p>
        </p:txBody>
      </p:sp>
      <p:sp>
        <p:nvSpPr>
          <p:cNvPr id="1028" name="Rectangle 4"/>
          <p:cNvSpPr>
            <a:spLocks noGrp="1" noChangeArrowheads="1"/>
          </p:cNvSpPr>
          <p:nvPr>
            <p:ph type="dt" sz="half" idx="2"/>
          </p:nvPr>
        </p:nvSpPr>
        <p:spPr bwMode="gray">
          <a:xfrm>
            <a:off x="457200" y="6283325"/>
            <a:ext cx="2133600" cy="304800"/>
          </a:xfrm>
          <a:prstGeom prst="rect">
            <a:avLst/>
          </a:prstGeom>
          <a:noFill/>
          <a:ln>
            <a:noFill/>
          </a:ln>
          <a:effectLst/>
        </p:spPr>
        <p:txBody>
          <a:bodyPr vert="horz" wrap="square" lIns="91440" tIns="45720" rIns="91440" bIns="45720" numCol="1" anchor="t" anchorCtr="0" compatLnSpc="1"/>
          <a:lstStyle>
            <a:lvl1pPr>
              <a:defRPr sz="1400"/>
            </a:lvl1pPr>
          </a:lstStyle>
          <a:p>
            <a:endParaRPr lang="en-US" altLang="zh-CN"/>
          </a:p>
        </p:txBody>
      </p:sp>
      <p:sp>
        <p:nvSpPr>
          <p:cNvPr id="1029" name="Rectangle 5"/>
          <p:cNvSpPr>
            <a:spLocks noGrp="1" noChangeArrowheads="1"/>
          </p:cNvSpPr>
          <p:nvPr>
            <p:ph type="ftr" sz="quarter" idx="3"/>
          </p:nvPr>
        </p:nvSpPr>
        <p:spPr bwMode="gray">
          <a:xfrm>
            <a:off x="3124200" y="6283325"/>
            <a:ext cx="2895600" cy="304800"/>
          </a:xfrm>
          <a:prstGeom prst="rect">
            <a:avLst/>
          </a:prstGeom>
          <a:noFill/>
          <a:ln>
            <a:noFill/>
          </a:ln>
          <a:effectLst/>
        </p:spPr>
        <p:txBody>
          <a:bodyPr vert="horz" wrap="square" lIns="91440" tIns="45720" rIns="91440" bIns="45720" numCol="1" anchor="t" anchorCtr="0" compatLnSpc="1"/>
          <a:lstStyle>
            <a:lvl1pPr algn="ctr">
              <a:defRPr sz="1400"/>
            </a:lvl1pPr>
          </a:lstStyle>
          <a:p>
            <a:endParaRPr lang="en-US" altLang="zh-CN"/>
          </a:p>
        </p:txBody>
      </p:sp>
      <p:sp>
        <p:nvSpPr>
          <p:cNvPr id="1030" name="Rectangle 6"/>
          <p:cNvSpPr>
            <a:spLocks noGrp="1" noChangeArrowheads="1"/>
          </p:cNvSpPr>
          <p:nvPr>
            <p:ph type="sldNum" sz="quarter" idx="4"/>
          </p:nvPr>
        </p:nvSpPr>
        <p:spPr bwMode="gray">
          <a:xfrm>
            <a:off x="6553200" y="6283325"/>
            <a:ext cx="2133600" cy="304800"/>
          </a:xfrm>
          <a:prstGeom prst="rect">
            <a:avLst/>
          </a:prstGeom>
          <a:noFill/>
          <a:ln>
            <a:noFill/>
          </a:ln>
          <a:effectLst/>
        </p:spPr>
        <p:txBody>
          <a:bodyPr vert="horz" wrap="square" lIns="91440" tIns="45720" rIns="91440" bIns="45720" numCol="1" anchor="t" anchorCtr="0" compatLnSpc="1"/>
          <a:lstStyle>
            <a:lvl1pPr algn="r">
              <a:defRPr sz="1400"/>
            </a:lvl1pPr>
          </a:lstStyle>
          <a:p>
            <a:fld id="{9132BE39-7FD0-BC4C-9960-3B5CDFF62EF5}"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nLst>
      <p:par>
        <p:cTn id="1" dur="indefinite" restart="never" nodeType="tmRoot"/>
      </p:par>
    </p:tnLst>
  </p:timing>
  <p:txStyles>
    <p:titleStyle>
      <a:lvl1pPr algn="l" rtl="0" eaLnBrk="1" fontAlgn="base" hangingPunct="1">
        <a:spcBef>
          <a:spcPct val="0"/>
        </a:spcBef>
        <a:spcAft>
          <a:spcPct val="0"/>
        </a:spcAft>
        <a:defRPr sz="4200" b="1">
          <a:solidFill>
            <a:srgbClr val="000000"/>
          </a:solidFill>
          <a:latin typeface="+mj-lt"/>
          <a:ea typeface="+mj-ea"/>
          <a:cs typeface="+mj-cs"/>
        </a:defRPr>
      </a:lvl1pPr>
      <a:lvl2pPr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2pPr>
      <a:lvl3pPr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3pPr>
      <a:lvl4pPr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4pPr>
      <a:lvl5pPr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4200" b="1">
          <a:solidFill>
            <a:srgbClr val="000000"/>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9.w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15.emf"/><Relationship Id="rId1"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r>
              <a:rPr lang="zh-CN" altLang="en-US" dirty="0" smtClean="0"/>
              <a:t>                       第三章 管理环境</a:t>
            </a:r>
            <a:endParaRPr lang="zh-CN" altLang="en-US" dirty="0" smtClean="0"/>
          </a:p>
        </p:txBody>
      </p:sp>
      <p:sp>
        <p:nvSpPr>
          <p:cNvPr id="2051" name="Rectangle 3"/>
          <p:cNvSpPr>
            <a:spLocks noGrp="1" noChangeArrowheads="1"/>
          </p:cNvSpPr>
          <p:nvPr>
            <p:ph type="subTitle" idx="1"/>
          </p:nvPr>
        </p:nvSpPr>
        <p:spPr/>
        <p:txBody>
          <a:bodyPr/>
          <a:lstStyle/>
          <a:p>
            <a:r>
              <a:rPr lang="zh-CN" altLang="en-US" dirty="0" smtClean="0"/>
              <a:t>管理学原理</a:t>
            </a:r>
            <a:endParaRPr lang="en-US" altLang="zh-CN"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a:xfrm>
            <a:off x="468313" y="-176212"/>
            <a:ext cx="8229600" cy="868362"/>
          </a:xfrm>
        </p:spPr>
        <p:txBody>
          <a:bodyPr vert="horz" wrap="square" lIns="91440" tIns="45720" rIns="91440" bIns="45720" anchor="ctr"/>
          <a:p>
            <a:r>
              <a:rPr lang="zh-CN" altLang="zh-CN" sz="1600" b="0" dirty="0">
                <a:latin typeface="微软雅黑" panose="020B0503020204020204" charset="-122"/>
                <a:ea typeface="微软雅黑" panose="020B0503020204020204" charset="-122"/>
                <a:cs typeface="+mj-cs"/>
              </a:rPr>
              <a:t>表</a:t>
            </a:r>
            <a:r>
              <a:rPr lang="en-US" altLang="zh-CN" sz="1600" b="0" dirty="0">
                <a:latin typeface="微软雅黑" panose="020B0503020204020204" charset="-122"/>
                <a:ea typeface="微软雅黑" panose="020B0503020204020204" charset="-122"/>
                <a:cs typeface="+mj-cs"/>
              </a:rPr>
              <a:t>3-1  </a:t>
            </a:r>
            <a:r>
              <a:rPr lang="zh-CN" altLang="zh-CN" sz="1600" b="0" dirty="0">
                <a:latin typeface="微软雅黑" panose="020B0503020204020204" charset="-122"/>
                <a:ea typeface="微软雅黑" panose="020B0503020204020204" charset="-122"/>
                <a:cs typeface="+mj-cs"/>
              </a:rPr>
              <a:t>微观环境因素</a:t>
            </a:r>
            <a:endParaRPr lang="zh-CN" altLang="en-US" sz="1600" b="0" dirty="0">
              <a:latin typeface="微软雅黑" panose="020B0503020204020204" charset="-122"/>
              <a:ea typeface="微软雅黑" panose="020B0503020204020204" charset="-122"/>
              <a:cs typeface="+mj-cs"/>
            </a:endParaRPr>
          </a:p>
        </p:txBody>
      </p:sp>
      <p:pic>
        <p:nvPicPr>
          <p:cNvPr id="12291" name="图片 5" descr="无标题.png"/>
          <p:cNvPicPr>
            <a:picLocks noChangeAspect="1"/>
          </p:cNvPicPr>
          <p:nvPr/>
        </p:nvPicPr>
        <p:blipFill>
          <a:blip r:embed="rId1"/>
          <a:stretch>
            <a:fillRect/>
          </a:stretch>
        </p:blipFill>
        <p:spPr>
          <a:xfrm>
            <a:off x="365125" y="490538"/>
            <a:ext cx="8094663" cy="7042150"/>
          </a:xfrm>
          <a:prstGeom prst="rect">
            <a:avLst/>
          </a:prstGeom>
          <a:noFill/>
          <a:ln w="9525">
            <a:no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6" name="标题 23555"/>
          <p:cNvSpPr>
            <a:spLocks noGrp="1"/>
          </p:cNvSpPr>
          <p:nvPr>
            <p:ph type="title"/>
          </p:nvPr>
        </p:nvSpPr>
        <p:spPr/>
        <p:txBody>
          <a:bodyPr anchor="ctr"/>
          <a:p>
            <a:r>
              <a:rPr lang="en-US" altLang="zh-CN" sz="4000" dirty="0">
                <a:latin typeface="微软雅黑" panose="020B0503020204020204" charset="-122"/>
                <a:ea typeface="微软雅黑" panose="020B0503020204020204" charset="-122"/>
              </a:rPr>
              <a:t>3.4</a:t>
            </a:r>
            <a:r>
              <a:rPr lang="zh-CN" altLang="en-US" sz="4000" dirty="0">
                <a:latin typeface="微软雅黑" panose="020B0503020204020204" charset="-122"/>
                <a:ea typeface="微软雅黑" panose="020B0503020204020204" charset="-122"/>
              </a:rPr>
              <a:t>内部环境</a:t>
            </a:r>
            <a:endParaRPr lang="en-US" altLang="zh-CN" sz="4000">
              <a:latin typeface="微软雅黑" panose="020B0503020204020204" charset="-122"/>
              <a:ea typeface="微软雅黑" panose="020B0503020204020204" charset="-122"/>
            </a:endParaRPr>
          </a:p>
        </p:txBody>
      </p:sp>
      <p:sp>
        <p:nvSpPr>
          <p:cNvPr id="23557" name="文本占位符 23556"/>
          <p:cNvSpPr>
            <a:spLocks noGrp="1"/>
          </p:cNvSpPr>
          <p:nvPr>
            <p:ph type="body" idx="1"/>
          </p:nvPr>
        </p:nvSpPr>
        <p:spPr>
          <a:xfrm>
            <a:off x="457200" y="1595120"/>
            <a:ext cx="8229600" cy="4525963"/>
          </a:xfrm>
        </p:spPr>
        <p:txBody>
          <a:bodyPr/>
          <a:p>
            <a:r>
              <a:rPr lang="zh-CN" altLang="en-US" sz="2400" b="1" dirty="0">
                <a:latin typeface="+mn-ea"/>
              </a:rPr>
              <a:t>企业的所有者是对企业拥有法律上的财产权利的人</a:t>
            </a:r>
            <a:endParaRPr lang="en-US" altLang="zh-CN" sz="2400" b="1">
              <a:latin typeface="+mn-ea"/>
            </a:endParaRPr>
          </a:p>
          <a:p>
            <a:r>
              <a:rPr lang="zh-CN" altLang="en-US" sz="2400" b="1" dirty="0">
                <a:latin typeface="+mn-ea"/>
              </a:rPr>
              <a:t>公司董事会是由股东选举出来的负有监督管理者、保证企业按符合股东利益最大化要求经营的治理实体</a:t>
            </a:r>
            <a:endParaRPr lang="en-US" altLang="zh-CN" sz="2400" b="1">
              <a:latin typeface="+mn-ea"/>
            </a:endParaRPr>
          </a:p>
          <a:p>
            <a:r>
              <a:rPr lang="zh-CN" altLang="en-US" sz="2400" b="1" dirty="0">
                <a:latin typeface="+mn-ea"/>
              </a:rPr>
              <a:t>组织中的雇员也是内部环境的主要要素</a:t>
            </a:r>
            <a:endParaRPr lang="en-US" altLang="zh-CN" sz="2400" b="1">
              <a:latin typeface="+mn-ea"/>
            </a:endParaRPr>
          </a:p>
          <a:p>
            <a:r>
              <a:rPr lang="zh-CN" altLang="en-US" sz="2400" b="1">
                <a:latin typeface="+mn-ea"/>
              </a:rPr>
              <a:t>工作的物理环境</a:t>
            </a:r>
            <a:endParaRPr lang="zh-CN" altLang="en-US" sz="2400" b="1">
              <a:latin typeface="+mn-ea"/>
            </a:endParaRPr>
          </a:p>
          <a:p>
            <a:r>
              <a:rPr lang="zh-CN" altLang="en-US" sz="2400" b="1">
                <a:latin typeface="+mn-ea"/>
              </a:rPr>
              <a:t>组织文化</a:t>
            </a:r>
            <a:endParaRPr lang="zh-CN" altLang="en-US" sz="2400" b="1">
              <a:latin typeface="+mn-ea"/>
            </a:endParaRPr>
          </a:p>
        </p:txBody>
      </p:sp>
      <p:sp>
        <p:nvSpPr>
          <p:cNvPr id="2" name="页脚占位符 1"/>
          <p:cNvSpPr/>
          <p:nvPr>
            <p:ph type="ftr" sz="quarter" idx="11"/>
          </p:nvPr>
        </p:nvSpPr>
        <p:spPr/>
        <p:txBody>
          <a:bodyPr/>
          <a:p>
            <a:pPr lvl="0"/>
            <a:r>
              <a:rPr lang="zh-CN" altLang="en-US" sz="1200" dirty="0">
                <a:solidFill>
                  <a:schemeClr val="bg1"/>
                </a:solidFill>
                <a:latin typeface="Arial" panose="020B0604020202020204" pitchFamily="34" charset="0"/>
                <a:ea typeface="宋体" panose="02010600030101010101" pitchFamily="2" charset="-122"/>
              </a:rPr>
              <a:t>天下风华  传递有思想的信息  </a:t>
            </a:r>
            <a:r>
              <a:rPr lang="en-US" altLang="zh-CN" sz="1200">
                <a:solidFill>
                  <a:schemeClr val="bg1"/>
                </a:solidFill>
                <a:latin typeface="Arial" panose="020B0604020202020204" pitchFamily="34" charset="0"/>
                <a:ea typeface="宋体" panose="02010600030101010101" pitchFamily="2" charset="-122"/>
              </a:rPr>
              <a:t>www.glamourpress.com</a:t>
            </a:r>
            <a:endParaRPr lang="en-US" altLang="zh-CN" sz="1200">
              <a:solidFill>
                <a:schemeClr val="bg1"/>
              </a:solidFill>
              <a:latin typeface="Arial" panose="020B0604020202020204" pitchFamily="34" charset="0"/>
              <a:ea typeface="宋体" panose="02010600030101010101" pitchFamily="2" charset="-122"/>
            </a:endParaRPr>
          </a:p>
        </p:txBody>
      </p:sp>
      <p:sp>
        <p:nvSpPr>
          <p:cNvPr id="3" name="灯片编号占位符 2"/>
          <p:cNvSpPr/>
          <p:nvPr>
            <p:ph type="sldNum" sz="quarter" idx="12"/>
          </p:nvPr>
        </p:nvSpPr>
        <p:spPr/>
        <p:txBody>
          <a:bodyPr/>
          <a:p>
            <a:pPr lvl="0"/>
            <a:r>
              <a:rPr lang="en-US" altLang="zh-CN"/>
              <a:t>3 -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7">
                                            <p:txEl>
                                              <p:charRg st="0" end="24"/>
                                            </p:txEl>
                                          </p:spTgt>
                                        </p:tgtEl>
                                        <p:attrNameLst>
                                          <p:attrName>style.visibility</p:attrName>
                                        </p:attrNameLst>
                                      </p:cBhvr>
                                      <p:to>
                                        <p:strVal val="visible"/>
                                      </p:to>
                                    </p:set>
                                    <p:animEffect transition="in" filter="wipe(left)">
                                      <p:cBhvr>
                                        <p:cTn id="7" dur="500"/>
                                        <p:tgtEl>
                                          <p:spTgt spid="23557">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7">
                                            <p:txEl>
                                              <p:charRg st="24" end="71"/>
                                            </p:txEl>
                                          </p:spTgt>
                                        </p:tgtEl>
                                        <p:attrNameLst>
                                          <p:attrName>style.visibility</p:attrName>
                                        </p:attrNameLst>
                                      </p:cBhvr>
                                      <p:to>
                                        <p:strVal val="visible"/>
                                      </p:to>
                                    </p:set>
                                    <p:animEffect transition="in" filter="wipe(left)">
                                      <p:cBhvr>
                                        <p:cTn id="12" dur="500"/>
                                        <p:tgtEl>
                                          <p:spTgt spid="23557">
                                            <p:txEl>
                                              <p:charRg st="24" end="7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557">
                                            <p:txEl>
                                              <p:charRg st="71" end="89"/>
                                            </p:txEl>
                                          </p:spTgt>
                                        </p:tgtEl>
                                        <p:attrNameLst>
                                          <p:attrName>style.visibility</p:attrName>
                                        </p:attrNameLst>
                                      </p:cBhvr>
                                      <p:to>
                                        <p:strVal val="visible"/>
                                      </p:to>
                                    </p:set>
                                    <p:animEffect transition="in" filter="wipe(left)">
                                      <p:cBhvr>
                                        <p:cTn id="17" dur="500"/>
                                        <p:tgtEl>
                                          <p:spTgt spid="23557">
                                            <p:txEl>
                                              <p:charRg st="71" end="8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557">
                                            <p:txEl>
                                              <p:charRg st="3" end="3"/>
                                            </p:txEl>
                                          </p:spTgt>
                                        </p:tgtEl>
                                        <p:attrNameLst>
                                          <p:attrName>style.visibility</p:attrName>
                                        </p:attrNameLst>
                                      </p:cBhvr>
                                      <p:to>
                                        <p:strVal val="visible"/>
                                      </p:to>
                                    </p:set>
                                    <p:animEffect transition="in" filter="wipe(left)">
                                      <p:cBhvr>
                                        <p:cTn id="22" dur="500"/>
                                        <p:tgtEl>
                                          <p:spTgt spid="23557">
                                            <p:txEl>
                                              <p:char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557">
                                            <p:txEl>
                                              <p:charRg st="4" end="4"/>
                                            </p:txEl>
                                          </p:spTgt>
                                        </p:tgtEl>
                                        <p:attrNameLst>
                                          <p:attrName>style.visibility</p:attrName>
                                        </p:attrNameLst>
                                      </p:cBhvr>
                                      <p:to>
                                        <p:strVal val="visible"/>
                                      </p:to>
                                    </p:set>
                                    <p:animEffect transition="in" filter="wipe(left)">
                                      <p:cBhvr>
                                        <p:cTn id="27" dur="500"/>
                                        <p:tgtEl>
                                          <p:spTgt spid="23557">
                                            <p:txEl>
                                              <p:char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a:xfrm>
            <a:off x="903288" y="193358"/>
            <a:ext cx="6302375" cy="1143000"/>
          </a:xfrm>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3.5</a:t>
            </a:r>
            <a:r>
              <a:rPr lang="zh-CN" altLang="zh-CN" sz="4000" dirty="0">
                <a:latin typeface="微软雅黑" panose="020B0503020204020204" charset="-122"/>
                <a:ea typeface="微软雅黑" panose="020B0503020204020204" charset="-122"/>
                <a:cs typeface="+mj-cs"/>
              </a:rPr>
              <a:t>环境管理</a:t>
            </a:r>
            <a:endParaRPr lang="zh-CN" altLang="zh-CN" sz="4000" dirty="0">
              <a:latin typeface="微软雅黑" panose="020B0503020204020204" charset="-122"/>
              <a:ea typeface="微软雅黑" panose="020B0503020204020204" charset="-122"/>
              <a:cs typeface="+mj-cs"/>
            </a:endParaRPr>
          </a:p>
        </p:txBody>
      </p:sp>
      <p:sp>
        <p:nvSpPr>
          <p:cNvPr id="14339" name="内容占位符 2"/>
          <p:cNvSpPr>
            <a:spLocks noGrp="1"/>
          </p:cNvSpPr>
          <p:nvPr>
            <p:ph idx="1"/>
          </p:nvPr>
        </p:nvSpPr>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3.5</a:t>
            </a:r>
            <a:r>
              <a:rPr lang="en-US" altLang="zh-CN" b="1" dirty="0">
                <a:latin typeface="宋体" panose="02010600030101010101" pitchFamily="2" charset="-122"/>
                <a:ea typeface="宋体" panose="02010600030101010101" pitchFamily="2" charset="-122"/>
                <a:cs typeface="+mn-cs"/>
              </a:rPr>
              <a:t>.1</a:t>
            </a:r>
            <a:r>
              <a:rPr lang="zh-CN" altLang="zh-CN" b="1" dirty="0">
                <a:latin typeface="宋体" panose="02010600030101010101" pitchFamily="2" charset="-122"/>
                <a:ea typeface="宋体" panose="02010600030101010101" pitchFamily="2" charset="-122"/>
                <a:cs typeface="+mn-cs"/>
              </a:rPr>
              <a:t>处理环境问题的一般步骤</a:t>
            </a:r>
            <a:endParaRPr lang="en-US"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1.</a:t>
            </a:r>
            <a:r>
              <a:rPr lang="zh-CN" altLang="zh-CN" sz="2800" b="1" dirty="0">
                <a:latin typeface="宋体" panose="02010600030101010101" pitchFamily="2" charset="-122"/>
                <a:ea typeface="宋体" panose="02010600030101010101" pitchFamily="2" charset="-122"/>
                <a:cs typeface="+mn-cs"/>
              </a:rPr>
              <a:t>了解认识环境</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2.</a:t>
            </a:r>
            <a:r>
              <a:rPr lang="zh-CN" altLang="zh-CN" sz="2800" b="1" dirty="0">
                <a:latin typeface="宋体" panose="02010600030101010101" pitchFamily="2" charset="-122"/>
                <a:ea typeface="宋体" panose="02010600030101010101" pitchFamily="2" charset="-122"/>
                <a:cs typeface="+mn-cs"/>
              </a:rPr>
              <a:t>分析判断环境</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3.</a:t>
            </a:r>
            <a:r>
              <a:rPr lang="zh-CN" altLang="zh-CN" sz="2800" b="1" dirty="0">
                <a:latin typeface="宋体" panose="02010600030101010101" pitchFamily="2" charset="-122"/>
                <a:ea typeface="宋体" panose="02010600030101010101" pitchFamily="2" charset="-122"/>
                <a:cs typeface="+mn-cs"/>
              </a:rPr>
              <a:t>能动适应环境</a:t>
            </a:r>
            <a:endParaRPr lang="zh-CN" altLang="zh-CN" sz="28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en-US" altLang="zh-CN"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endParaRPr lang="en-US"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3.5 </a:t>
            </a:r>
            <a:r>
              <a:rPr lang="zh-CN" altLang="zh-CN" sz="4000" dirty="0">
                <a:latin typeface="微软雅黑" panose="020B0503020204020204" charset="-122"/>
                <a:ea typeface="微软雅黑" panose="020B0503020204020204" charset="-122"/>
                <a:cs typeface="+mj-cs"/>
              </a:rPr>
              <a:t>环境管理</a:t>
            </a:r>
            <a:endParaRPr lang="zh-CN" altLang="zh-CN" sz="4000" dirty="0">
              <a:latin typeface="微软雅黑" panose="020B0503020204020204" charset="-122"/>
              <a:ea typeface="微软雅黑" panose="020B0503020204020204" charset="-122"/>
              <a:cs typeface="+mj-cs"/>
            </a:endParaRPr>
          </a:p>
        </p:txBody>
      </p:sp>
      <p:sp>
        <p:nvSpPr>
          <p:cNvPr id="15363" name="内容占位符 2"/>
          <p:cNvSpPr>
            <a:spLocks noGrp="1"/>
          </p:cNvSpPr>
          <p:nvPr>
            <p:ph idx="1"/>
          </p:nvPr>
        </p:nvSpPr>
        <p:spPr>
          <a:xfrm>
            <a:off x="457200" y="908050"/>
            <a:ext cx="8229600" cy="5029200"/>
          </a:xfrm>
        </p:spPr>
        <p:txBody>
          <a:bodyPr vert="horz" wrap="square" lIns="91440" tIns="45720" rIns="91440" bIns="45720" anchor="t"/>
          <a:p>
            <a:pPr>
              <a:buClr>
                <a:schemeClr val="folHlink"/>
              </a:buClr>
              <a:buFont typeface="Wingdings" panose="05000000000000000000" pitchFamily="2" charset="2"/>
              <a:buNone/>
            </a:pPr>
            <a:endParaRPr lang="en-US" altLang="zh-CN" dirty="0">
              <a:latin typeface="宋体" panose="02010600030101010101" pitchFamily="2" charset="-122"/>
              <a:ea typeface="宋体" panose="02010600030101010101" pitchFamily="2" charset="-122"/>
              <a:cs typeface="+mn-cs"/>
            </a:endParaRPr>
          </a:p>
          <a:p>
            <a:r>
              <a:rPr lang="en-US" altLang="zh-CN" b="1" dirty="0">
                <a:latin typeface="宋体" panose="02010600030101010101" pitchFamily="2" charset="-122"/>
                <a:ea typeface="宋体" panose="02010600030101010101" pitchFamily="2" charset="-122"/>
                <a:cs typeface="+mn-cs"/>
              </a:rPr>
              <a:t>3.5</a:t>
            </a:r>
            <a:r>
              <a:rPr lang="en-US" altLang="zh-CN" b="1" dirty="0">
                <a:latin typeface="宋体" panose="02010600030101010101" pitchFamily="2" charset="-122"/>
                <a:ea typeface="宋体" panose="02010600030101010101" pitchFamily="2" charset="-122"/>
                <a:cs typeface="+mn-cs"/>
              </a:rPr>
              <a:t>.2 </a:t>
            </a:r>
            <a:r>
              <a:rPr lang="zh-CN" altLang="zh-CN" b="1" dirty="0">
                <a:latin typeface="宋体" panose="02010600030101010101" pitchFamily="2" charset="-122"/>
                <a:ea typeface="宋体" panose="02010600030101010101" pitchFamily="2" charset="-122"/>
                <a:cs typeface="+mn-cs"/>
              </a:rPr>
              <a:t>对不同的环境因素的管理方法</a:t>
            </a:r>
            <a:endParaRPr lang="en-US"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PEST</a:t>
            </a:r>
            <a:r>
              <a:rPr lang="zh-CN" altLang="zh-CN" sz="2800" b="1" dirty="0">
                <a:latin typeface="宋体" panose="02010600030101010101" pitchFamily="2" charset="-122"/>
                <a:ea typeface="宋体" panose="02010600030101010101" pitchFamily="2" charset="-122"/>
                <a:cs typeface="+mn-cs"/>
              </a:rPr>
              <a:t>分析法</a:t>
            </a:r>
            <a:endParaRPr lang="en-US"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波特的五力竞争模型</a:t>
            </a:r>
            <a:endParaRPr lang="en-US"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SWOT </a:t>
            </a:r>
            <a:r>
              <a:rPr lang="zh-CN" altLang="zh-CN" sz="2800" b="1" dirty="0">
                <a:latin typeface="宋体" panose="02010600030101010101" pitchFamily="2" charset="-122"/>
                <a:ea typeface="宋体" panose="02010600030101010101" pitchFamily="2" charset="-122"/>
                <a:cs typeface="+mn-cs"/>
              </a:rPr>
              <a:t>分析法</a:t>
            </a:r>
            <a:endParaRPr lang="en-US"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环境特性识别方法</a:t>
            </a:r>
            <a:endParaRPr lang="en-US"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环境管理具体措施</a:t>
            </a:r>
            <a:endParaRPr lang="zh-CN" altLang="zh-CN" sz="28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endParaRPr lang="en-US"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p:txBody>
          <a:bodyPr vert="horz" wrap="square" lIns="91440" tIns="45720" rIns="91440" bIns="45720" anchor="ctr"/>
          <a:p>
            <a:r>
              <a:rPr lang="en-US" altLang="zh-CN" dirty="0">
                <a:latin typeface="微软雅黑" panose="020B0503020204020204" charset="-122"/>
                <a:ea typeface="微软雅黑" panose="020B0503020204020204" charset="-122"/>
                <a:cs typeface="+mj-cs"/>
              </a:rPr>
              <a:t>3.5</a:t>
            </a:r>
            <a:r>
              <a:rPr lang="en-US" altLang="zh-CN" dirty="0">
                <a:latin typeface="微软雅黑" panose="020B0503020204020204" charset="-122"/>
                <a:ea typeface="微软雅黑" panose="020B0503020204020204" charset="-122"/>
                <a:cs typeface="+mj-cs"/>
              </a:rPr>
              <a:t> </a:t>
            </a:r>
            <a:r>
              <a:rPr lang="zh-CN" altLang="zh-CN" dirty="0">
                <a:latin typeface="微软雅黑" panose="020B0503020204020204" charset="-122"/>
                <a:ea typeface="微软雅黑" panose="020B0503020204020204" charset="-122"/>
                <a:cs typeface="+mj-cs"/>
              </a:rPr>
              <a:t>环境管理</a:t>
            </a:r>
            <a:endParaRPr lang="zh-CN" altLang="zh-CN" dirty="0">
              <a:latin typeface="微软雅黑" panose="020B0503020204020204" charset="-122"/>
              <a:ea typeface="微软雅黑" panose="020B0503020204020204" charset="-122"/>
              <a:cs typeface="+mj-cs"/>
            </a:endParaRPr>
          </a:p>
        </p:txBody>
      </p:sp>
      <p:sp>
        <p:nvSpPr>
          <p:cNvPr id="16387" name="内容占位符 2"/>
          <p:cNvSpPr>
            <a:spLocks noGrp="1"/>
          </p:cNvSpPr>
          <p:nvPr>
            <p:ph idx="1"/>
          </p:nvPr>
        </p:nvSpPr>
        <p:spPr>
          <a:xfrm>
            <a:off x="306705" y="612140"/>
            <a:ext cx="8229600" cy="2087563"/>
          </a:xfrm>
        </p:spPr>
        <p:txBody>
          <a:bodyPr vert="horz" wrap="square" lIns="91440" tIns="45720" rIns="91440" bIns="45720" anchor="t"/>
          <a:p>
            <a:pPr>
              <a:buClr>
                <a:schemeClr val="folHlink"/>
              </a:buClr>
              <a:buFont typeface="Wingdings" panose="05000000000000000000" pitchFamily="2" charset="2"/>
              <a:buNone/>
            </a:pPr>
            <a:endParaRPr lang="en-US" altLang="zh-CN"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环境特性识别方法</a:t>
            </a:r>
            <a:endParaRPr lang="en-US" altLang="zh-CN" sz="2800" b="1" dirty="0">
              <a:latin typeface="宋体" panose="02010600030101010101" pitchFamily="2" charset="-122"/>
              <a:ea typeface="宋体" panose="02010600030101010101" pitchFamily="2" charset="-122"/>
              <a:cs typeface="+mn-cs"/>
            </a:endParaRPr>
          </a:p>
          <a:p>
            <a:pPr algn="ctr">
              <a:lnSpc>
                <a:spcPts val="4000"/>
              </a:lnSpc>
              <a:spcBef>
                <a:spcPct val="0"/>
              </a:spcBef>
              <a:buClr>
                <a:schemeClr val="folHlink"/>
              </a:buClr>
              <a:buFont typeface="Wingdings" panose="05000000000000000000" pitchFamily="2" charset="2"/>
              <a:buNone/>
            </a:pPr>
            <a:r>
              <a:rPr lang="zh-CN" altLang="zh-CN" sz="1800" dirty="0">
                <a:latin typeface="宋体" panose="02010600030101010101" pitchFamily="2" charset="-122"/>
                <a:ea typeface="宋体" panose="02010600030101010101" pitchFamily="2" charset="-122"/>
                <a:cs typeface="+mn-cs"/>
              </a:rPr>
              <a:t>表</a:t>
            </a:r>
            <a:r>
              <a:rPr lang="en-US" altLang="zh-CN" sz="1800" dirty="0">
                <a:latin typeface="宋体" panose="02010600030101010101" pitchFamily="2" charset="-122"/>
                <a:ea typeface="宋体" panose="02010600030101010101" pitchFamily="2" charset="-122"/>
                <a:cs typeface="+mn-cs"/>
              </a:rPr>
              <a:t>3-2  </a:t>
            </a:r>
            <a:r>
              <a:rPr lang="zh-CN" altLang="zh-CN" sz="1800" dirty="0">
                <a:latin typeface="宋体" panose="02010600030101010101" pitchFamily="2" charset="-122"/>
                <a:ea typeface="宋体" panose="02010600030101010101" pitchFamily="2" charset="-122"/>
                <a:cs typeface="+mn-cs"/>
              </a:rPr>
              <a:t>组织环境分类</a:t>
            </a:r>
            <a:endParaRPr lang="en-US" altLang="zh-CN" sz="1800"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endParaRPr lang="zh-CN" altLang="zh-CN" sz="2800"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endParaRPr lang="en-US" altLang="zh-CN" sz="2400" b="1" dirty="0">
              <a:latin typeface="宋体" panose="02010600030101010101" pitchFamily="2" charset="-122"/>
              <a:ea typeface="宋体" panose="02010600030101010101" pitchFamily="2" charset="-122"/>
              <a:cs typeface="+mn-cs"/>
            </a:endParaRPr>
          </a:p>
        </p:txBody>
      </p:sp>
      <p:pic>
        <p:nvPicPr>
          <p:cNvPr id="16388" name="Picture 3"/>
          <p:cNvPicPr>
            <a:picLocks noChangeAspect="1"/>
          </p:cNvPicPr>
          <p:nvPr/>
        </p:nvPicPr>
        <p:blipFill>
          <a:blip r:embed="rId1"/>
          <a:stretch>
            <a:fillRect/>
          </a:stretch>
        </p:blipFill>
        <p:spPr>
          <a:xfrm>
            <a:off x="1116013" y="2181225"/>
            <a:ext cx="7419975" cy="4271963"/>
          </a:xfrm>
          <a:prstGeom prst="rect">
            <a:avLst/>
          </a:prstGeom>
          <a:noFill/>
          <a:ln w="9525">
            <a:no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8" name="直接箭头连接符 17"/>
          <p:cNvCxnSpPr/>
          <p:nvPr/>
        </p:nvCxnSpPr>
        <p:spPr>
          <a:xfrm>
            <a:off x="4572000" y="1557338"/>
            <a:ext cx="0" cy="5300663"/>
          </a:xfrm>
          <a:prstGeom prst="straightConnector1">
            <a:avLst/>
          </a:prstGeom>
          <a:ln w="57150">
            <a:solidFill>
              <a:srgbClr val="E17B4D"/>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258888" y="4941888"/>
            <a:ext cx="6626225" cy="71438"/>
          </a:xfrm>
          <a:prstGeom prst="straightConnector1">
            <a:avLst/>
          </a:prstGeom>
          <a:ln w="57150">
            <a:solidFill>
              <a:srgbClr val="E17B4D"/>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258888" y="3500438"/>
            <a:ext cx="6553200" cy="0"/>
          </a:xfrm>
          <a:prstGeom prst="straightConnector1">
            <a:avLst/>
          </a:prstGeom>
          <a:ln w="57150">
            <a:solidFill>
              <a:srgbClr val="E17B4D"/>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413" name="标题 1"/>
          <p:cNvSpPr>
            <a:spLocks noGrp="1"/>
          </p:cNvSpPr>
          <p:nvPr>
            <p:ph type="title"/>
          </p:nvPr>
        </p:nvSpPr>
        <p:spPr/>
        <p:txBody>
          <a:bodyPr vert="horz" wrap="square" lIns="91440" tIns="45720" rIns="91440" bIns="45720" anchor="ctr"/>
          <a:p>
            <a:endParaRPr lang="zh-CN" altLang="en-US" dirty="0">
              <a:latin typeface="微软雅黑" panose="020B0503020204020204" charset="-122"/>
              <a:ea typeface="微软雅黑" panose="020B0503020204020204" charset="-122"/>
              <a:cs typeface="+mj-cs"/>
            </a:endParaRPr>
          </a:p>
        </p:txBody>
      </p:sp>
      <p:sp>
        <p:nvSpPr>
          <p:cNvPr id="17414" name="内容占位符 2"/>
          <p:cNvSpPr>
            <a:spLocks noGrp="1"/>
          </p:cNvSpPr>
          <p:nvPr>
            <p:ph idx="1"/>
          </p:nvPr>
        </p:nvSpPr>
        <p:spPr>
          <a:xfrm>
            <a:off x="230188" y="981075"/>
            <a:ext cx="8229600" cy="5029200"/>
          </a:xfrm>
        </p:spPr>
        <p:txBody>
          <a:bodyPr vert="horz" wrap="square" lIns="91440" tIns="45720" rIns="91440" bIns="45720" anchor="t"/>
          <a:p>
            <a:pPr>
              <a:buFont typeface="Wingdings" panose="05000000000000000000" pitchFamily="2" charset="2"/>
            </a:pPr>
            <a:r>
              <a:rPr lang="zh-CN" altLang="zh-CN" sz="2400" b="1" dirty="0">
                <a:latin typeface="宋体" panose="02010600030101010101" pitchFamily="2" charset="-122"/>
                <a:ea typeface="宋体" panose="02010600030101010101" pitchFamily="2" charset="-122"/>
                <a:cs typeface="+mn-cs"/>
              </a:rPr>
              <a:t>环境管理具体措施</a:t>
            </a:r>
            <a:endParaRPr lang="zh-CN" altLang="zh-CN" sz="24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sz="2800" b="1" dirty="0">
              <a:latin typeface="宋体" panose="02010600030101010101" pitchFamily="2" charset="-122"/>
              <a:ea typeface="宋体" panose="02010600030101010101" pitchFamily="2" charset="-122"/>
              <a:cs typeface="+mn-cs"/>
            </a:endParaRPr>
          </a:p>
          <a:p>
            <a:endParaRPr lang="zh-CN" altLang="en-US" dirty="0">
              <a:latin typeface="宋体" panose="02010600030101010101" pitchFamily="2" charset="-122"/>
              <a:ea typeface="宋体" panose="02010600030101010101" pitchFamily="2" charset="-122"/>
              <a:cs typeface="+mn-cs"/>
            </a:endParaRPr>
          </a:p>
        </p:txBody>
      </p:sp>
      <p:sp>
        <p:nvSpPr>
          <p:cNvPr id="4" name="椭圆 3"/>
          <p:cNvSpPr/>
          <p:nvPr/>
        </p:nvSpPr>
        <p:spPr>
          <a:xfrm>
            <a:off x="3779838" y="3357563"/>
            <a:ext cx="1584325" cy="1727200"/>
          </a:xfrm>
          <a:prstGeom prst="ellipse">
            <a:avLst/>
          </a:prstGeom>
          <a:solidFill>
            <a:srgbClr val="FF9966"/>
          </a:solidFill>
          <a:ln>
            <a:solidFill>
              <a:srgbClr val="FF9966"/>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smtClean="0">
                <a:ln>
                  <a:noFill/>
                </a:ln>
                <a:solidFill>
                  <a:schemeClr val="dk1"/>
                </a:solidFill>
                <a:effectLst/>
                <a:uLnTx/>
                <a:uFillTx/>
                <a:latin typeface="+mn-lt"/>
                <a:ea typeface="+mn-ea"/>
                <a:cs typeface="+mn-cs"/>
              </a:rPr>
              <a:t>组织</a:t>
            </a:r>
            <a:endParaRPr kumimoji="0" lang="zh-CN" altLang="en-US" sz="1800" b="1" i="0" u="none" strike="noStrike" kern="1200" cap="none" spc="0" normalizeH="0" baseline="0" noProof="0" dirty="0" smtClean="0">
              <a:ln>
                <a:noFill/>
              </a:ln>
              <a:solidFill>
                <a:schemeClr val="dk1"/>
              </a:solidFill>
              <a:effectLst/>
              <a:uLnTx/>
              <a:uFillTx/>
              <a:latin typeface="+mn-lt"/>
              <a:ea typeface="+mn-ea"/>
              <a:cs typeface="+mn-cs"/>
            </a:endParaRPr>
          </a:p>
        </p:txBody>
      </p:sp>
      <p:sp>
        <p:nvSpPr>
          <p:cNvPr id="5" name="矩形 4"/>
          <p:cNvSpPr/>
          <p:nvPr/>
        </p:nvSpPr>
        <p:spPr>
          <a:xfrm>
            <a:off x="1835150" y="3068638"/>
            <a:ext cx="1728788" cy="93662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战略反应</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矩形 5"/>
          <p:cNvSpPr/>
          <p:nvPr/>
        </p:nvSpPr>
        <p:spPr>
          <a:xfrm>
            <a:off x="5580063" y="3068638"/>
            <a:ext cx="1728788" cy="93662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收购、兼并和联盟</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矩形 6"/>
          <p:cNvSpPr/>
          <p:nvPr/>
        </p:nvSpPr>
        <p:spPr>
          <a:xfrm>
            <a:off x="1835150" y="4437063"/>
            <a:ext cx="1728788" cy="93662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组织设计</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组织变革</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矩形 7"/>
          <p:cNvSpPr/>
          <p:nvPr/>
        </p:nvSpPr>
        <p:spPr>
          <a:xfrm>
            <a:off x="5580063" y="4437063"/>
            <a:ext cx="1728788" cy="93662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1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舆论</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广告</a:t>
            </a:r>
            <a:endParaRPr kumimoji="0" lang="zh-CN" altLang="zh-CN" sz="18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smtClean="0">
              <a:ln>
                <a:noFill/>
              </a:ln>
              <a:solidFill>
                <a:schemeClr val="lt1"/>
              </a:solidFill>
              <a:effectLst/>
              <a:uLnTx/>
              <a:uFillTx/>
              <a:latin typeface="+mn-lt"/>
              <a:ea typeface="+mn-ea"/>
              <a:cs typeface="+mn-cs"/>
            </a:endParaRPr>
          </a:p>
        </p:txBody>
      </p:sp>
      <p:sp>
        <p:nvSpPr>
          <p:cNvPr id="9" name="矩形 8"/>
          <p:cNvSpPr/>
          <p:nvPr/>
        </p:nvSpPr>
        <p:spPr>
          <a:xfrm>
            <a:off x="3708400" y="1916113"/>
            <a:ext cx="1727200" cy="936625"/>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信息管理</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0" name="矩形 9"/>
          <p:cNvSpPr/>
          <p:nvPr/>
        </p:nvSpPr>
        <p:spPr>
          <a:xfrm>
            <a:off x="3779838" y="5589588"/>
            <a:ext cx="1728788" cy="935038"/>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0" dirty="0" smtClean="0">
                <a:ln>
                  <a:noFill/>
                </a:ln>
                <a:solidFill>
                  <a:schemeClr val="tx1"/>
                </a:solidFill>
                <a:effectLst/>
                <a:uLnTx/>
                <a:uFillTx/>
                <a:latin typeface="+mn-lt"/>
                <a:ea typeface="+mn-ea"/>
                <a:cs typeface="+mn-cs"/>
              </a:rPr>
              <a:t>直接影响</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4000">
                <a:latin typeface="微软雅黑" panose="020B0503020204020204" charset="-122"/>
                <a:ea typeface="微软雅黑" panose="020B0503020204020204" charset="-122"/>
              </a:rPr>
              <a:t>3.6</a:t>
            </a:r>
            <a:r>
              <a:rPr lang="zh-CN" altLang="en-US" sz="4000">
                <a:latin typeface="微软雅黑" panose="020B0503020204020204" charset="-122"/>
                <a:ea typeface="微软雅黑" panose="020B0503020204020204" charset="-122"/>
              </a:rPr>
              <a:t>企业社会责任</a:t>
            </a:r>
            <a:endParaRPr lang="zh-CN" altLang="en-US" sz="4000">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p>
            <a:r>
              <a:rPr lang="en-US" altLang="zh-CN" b="1">
                <a:latin typeface="+mn-ea"/>
              </a:rPr>
              <a:t>3.6.1</a:t>
            </a:r>
            <a:r>
              <a:rPr lang="zh-CN" altLang="en-US" b="1">
                <a:latin typeface="+mn-ea"/>
              </a:rPr>
              <a:t>管理伦理</a:t>
            </a:r>
            <a:endParaRPr lang="zh-CN" altLang="en-US" b="1">
              <a:latin typeface="+mn-ea"/>
            </a:endParaRPr>
          </a:p>
          <a:p>
            <a:pPr marL="0" indent="0">
              <a:buNone/>
            </a:pPr>
            <a:r>
              <a:rPr lang="en-US" altLang="zh-CN" sz="2800" b="1">
                <a:latin typeface="+mn-ea"/>
              </a:rPr>
              <a:t>1.</a:t>
            </a:r>
            <a:r>
              <a:rPr lang="zh-CN" altLang="en-US" sz="2800" b="1">
                <a:latin typeface="+mn-ea"/>
              </a:rPr>
              <a:t>管理伦理的三个领域</a:t>
            </a:r>
            <a:endParaRPr lang="zh-CN" altLang="en-US" sz="2800" b="1">
              <a:latin typeface="+mn-ea"/>
            </a:endParaRPr>
          </a:p>
          <a:p>
            <a:pPr marL="0" indent="0">
              <a:buNone/>
            </a:pPr>
            <a:r>
              <a:rPr lang="en-US" altLang="zh-CN" sz="2800" b="1">
                <a:latin typeface="+mn-ea"/>
              </a:rPr>
              <a:t>2.</a:t>
            </a:r>
            <a:r>
              <a:rPr lang="zh-CN" altLang="en-US" sz="2800" b="1">
                <a:latin typeface="+mn-ea"/>
              </a:rPr>
              <a:t>管理伦理行为</a:t>
            </a:r>
            <a:endParaRPr lang="zh-CN" altLang="en-US" sz="2800" b="1">
              <a:latin typeface="+mn-ea"/>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4" name="标题 53253"/>
          <p:cNvSpPr>
            <a:spLocks noGrp="1"/>
          </p:cNvSpPr>
          <p:nvPr>
            <p:ph type="title"/>
          </p:nvPr>
        </p:nvSpPr>
        <p:spPr>
          <a:xfrm>
            <a:off x="381000" y="2057400"/>
            <a:ext cx="3048000" cy="2743200"/>
          </a:xfrm>
        </p:spPr>
        <p:txBody>
          <a:bodyPr anchor="ctr"/>
          <a:p>
            <a:pPr algn="l"/>
            <a:r>
              <a:rPr lang="zh-CN" altLang="en-US" sz="2400" dirty="0">
                <a:latin typeface="+mn-ea"/>
                <a:ea typeface="+mn-ea"/>
              </a:rPr>
              <a:t>图</a:t>
            </a:r>
            <a:r>
              <a:rPr lang="en-US" altLang="zh-CN" sz="2400" dirty="0">
                <a:latin typeface="+mn-ea"/>
                <a:ea typeface="+mn-ea"/>
              </a:rPr>
              <a:t>3-4</a:t>
            </a:r>
            <a:r>
              <a:rPr lang="en-US" altLang="zh-CN" sz="2400">
                <a:latin typeface="+mn-ea"/>
                <a:ea typeface="+mn-ea"/>
              </a:rPr>
              <a:t>:</a:t>
            </a:r>
            <a:br>
              <a:rPr lang="en-US" altLang="zh-CN" sz="2400">
                <a:latin typeface="+mn-ea"/>
                <a:ea typeface="+mn-ea"/>
              </a:rPr>
            </a:br>
            <a:r>
              <a:rPr lang="zh-CN" altLang="en-US" sz="2400" dirty="0">
                <a:latin typeface="+mn-ea"/>
                <a:ea typeface="+mn-ea"/>
              </a:rPr>
              <a:t>管理伦理</a:t>
            </a:r>
            <a:endParaRPr lang="en-US" altLang="zh-CN" sz="2400">
              <a:latin typeface="+mn-ea"/>
              <a:ea typeface="+mn-ea"/>
            </a:endParaRPr>
          </a:p>
        </p:txBody>
      </p:sp>
      <p:pic>
        <p:nvPicPr>
          <p:cNvPr id="53259" name="图片 53258" descr="GL4Zt1"/>
          <p:cNvPicPr>
            <a:picLocks noChangeAspect="1"/>
          </p:cNvPicPr>
          <p:nvPr/>
        </p:nvPicPr>
        <p:blipFill>
          <a:blip r:embed="rId1"/>
          <a:stretch>
            <a:fillRect/>
          </a:stretch>
        </p:blipFill>
        <p:spPr>
          <a:xfrm>
            <a:off x="2072005" y="564515"/>
            <a:ext cx="6843395" cy="5616575"/>
          </a:xfrm>
          <a:prstGeom prst="rect">
            <a:avLst/>
          </a:prstGeom>
          <a:noFill/>
          <a:ln w="9525">
            <a:noFill/>
          </a:ln>
        </p:spPr>
      </p:pic>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5" name="标题 19464"/>
          <p:cNvSpPr>
            <a:spLocks noGrp="1"/>
          </p:cNvSpPr>
          <p:nvPr>
            <p:ph type="title"/>
          </p:nvPr>
        </p:nvSpPr>
        <p:spPr/>
        <p:txBody>
          <a:bodyPr anchor="ctr"/>
          <a:p>
            <a:r>
              <a:rPr lang="en-US" altLang="zh-CN" sz="4000">
                <a:latin typeface="微软雅黑" panose="020B0503020204020204" charset="-122"/>
                <a:ea typeface="微软雅黑" panose="020B0503020204020204" charset="-122"/>
                <a:sym typeface="+mn-ea"/>
              </a:rPr>
              <a:t>3.6.1</a:t>
            </a:r>
            <a:r>
              <a:rPr lang="zh-CN" altLang="en-US" sz="4000">
                <a:latin typeface="微软雅黑" panose="020B0503020204020204" charset="-122"/>
                <a:ea typeface="微软雅黑" panose="020B0503020204020204" charset="-122"/>
                <a:sym typeface="+mn-ea"/>
              </a:rPr>
              <a:t>管理伦理</a:t>
            </a:r>
            <a:endParaRPr lang="en-US" altLang="zh-CN" sz="4000">
              <a:latin typeface="微软雅黑" panose="020B0503020204020204" charset="-122"/>
              <a:ea typeface="微软雅黑" panose="020B0503020204020204" charset="-122"/>
            </a:endParaRPr>
          </a:p>
        </p:txBody>
      </p:sp>
      <p:sp>
        <p:nvSpPr>
          <p:cNvPr id="19466" name="文本占位符 19465"/>
          <p:cNvSpPr>
            <a:spLocks noGrp="1"/>
          </p:cNvSpPr>
          <p:nvPr>
            <p:ph type="body" sz="half" idx="1"/>
          </p:nvPr>
        </p:nvSpPr>
        <p:spPr>
          <a:xfrm>
            <a:off x="685800" y="1435100"/>
            <a:ext cx="4324350" cy="4724400"/>
          </a:xfrm>
        </p:spPr>
        <p:txBody>
          <a:bodyPr/>
          <a:p>
            <a:pPr>
              <a:lnSpc>
                <a:spcPct val="90000"/>
              </a:lnSpc>
            </a:pPr>
            <a:endParaRPr lang="en-US" altLang="zh-CN" sz="2400" b="1">
              <a:ea typeface="宋体" panose="02010600030101010101" pitchFamily="2" charset="-122"/>
            </a:endParaRPr>
          </a:p>
          <a:p>
            <a:pPr>
              <a:lnSpc>
                <a:spcPct val="90000"/>
              </a:lnSpc>
            </a:pPr>
            <a:r>
              <a:rPr lang="en-US" altLang="zh-CN" sz="2800" b="1">
                <a:latin typeface="+mn-ea"/>
                <a:sym typeface="+mn-ea"/>
              </a:rPr>
              <a:t>1.</a:t>
            </a:r>
            <a:r>
              <a:rPr lang="zh-CN" altLang="en-US" sz="2800" b="1">
                <a:latin typeface="+mn-ea"/>
                <a:sym typeface="+mn-ea"/>
              </a:rPr>
              <a:t>管理伦理的三个领域</a:t>
            </a:r>
            <a:endParaRPr lang="en-US" altLang="zh-CN" sz="2800" b="1">
              <a:solidFill>
                <a:srgbClr val="336699"/>
              </a:solidFill>
              <a:latin typeface="+mn-ea"/>
            </a:endParaRPr>
          </a:p>
          <a:p>
            <a:pPr>
              <a:lnSpc>
                <a:spcPct val="90000"/>
              </a:lnSpc>
              <a:buNone/>
            </a:pPr>
            <a:endParaRPr lang="en-US" altLang="zh-CN" sz="2800" b="1" i="1">
              <a:solidFill>
                <a:srgbClr val="336699"/>
              </a:solidFill>
              <a:latin typeface="+mn-ea"/>
            </a:endParaRPr>
          </a:p>
          <a:p>
            <a:pPr lvl="1">
              <a:lnSpc>
                <a:spcPct val="90000"/>
              </a:lnSpc>
            </a:pPr>
            <a:r>
              <a:rPr lang="zh-CN" altLang="en-US" sz="2400" b="1" dirty="0">
                <a:latin typeface="+mn-ea"/>
              </a:rPr>
              <a:t>组织如何对待员工</a:t>
            </a:r>
            <a:endParaRPr lang="en-US" altLang="zh-CN" sz="2400" b="1">
              <a:latin typeface="+mn-ea"/>
            </a:endParaRPr>
          </a:p>
          <a:p>
            <a:pPr lvl="1">
              <a:lnSpc>
                <a:spcPct val="90000"/>
              </a:lnSpc>
            </a:pPr>
            <a:r>
              <a:rPr lang="zh-CN" altLang="en-US" sz="2400" b="1" dirty="0">
                <a:latin typeface="+mn-ea"/>
              </a:rPr>
              <a:t>员工如何对待组织</a:t>
            </a:r>
            <a:endParaRPr lang="en-US" altLang="zh-CN" sz="2400" b="1">
              <a:latin typeface="+mn-ea"/>
            </a:endParaRPr>
          </a:p>
          <a:p>
            <a:pPr lvl="1">
              <a:lnSpc>
                <a:spcPct val="90000"/>
              </a:lnSpc>
            </a:pPr>
            <a:r>
              <a:rPr lang="zh-CN" altLang="en-US" sz="2400" b="1" dirty="0">
                <a:latin typeface="+mn-ea"/>
              </a:rPr>
              <a:t>组织和员工如何对待其他经济机构</a:t>
            </a:r>
            <a:endParaRPr lang="en-US" altLang="zh-CN" sz="2400" b="1">
              <a:latin typeface="+mn-ea"/>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66">
                                            <p:txEl>
                                              <p:charRg st="1" end="1"/>
                                            </p:txEl>
                                          </p:spTgt>
                                        </p:tgtEl>
                                        <p:attrNameLst>
                                          <p:attrName>style.visibility</p:attrName>
                                        </p:attrNameLst>
                                      </p:cBhvr>
                                      <p:to>
                                        <p:strVal val="visible"/>
                                      </p:to>
                                    </p:set>
                                    <p:animEffect transition="in" filter="wipe(left)">
                                      <p:cBhvr>
                                        <p:cTn id="7" dur="500"/>
                                        <p:tgtEl>
                                          <p:spTgt spid="19466">
                                            <p:txEl>
                                              <p:charRg st="1" end="1"/>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466">
                                            <p:txEl>
                                              <p:charRg st="45" end="55"/>
                                            </p:txEl>
                                          </p:spTgt>
                                        </p:tgtEl>
                                        <p:attrNameLst>
                                          <p:attrName>style.visibility</p:attrName>
                                        </p:attrNameLst>
                                      </p:cBhvr>
                                      <p:to>
                                        <p:strVal val="visible"/>
                                      </p:to>
                                    </p:set>
                                    <p:animEffect transition="in" filter="wipe(left)">
                                      <p:cBhvr>
                                        <p:cTn id="10" dur="500"/>
                                        <p:tgtEl>
                                          <p:spTgt spid="19466">
                                            <p:txEl>
                                              <p:charRg st="45" end="55"/>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466">
                                            <p:txEl>
                                              <p:charRg st="55" end="65"/>
                                            </p:txEl>
                                          </p:spTgt>
                                        </p:tgtEl>
                                        <p:attrNameLst>
                                          <p:attrName>style.visibility</p:attrName>
                                        </p:attrNameLst>
                                      </p:cBhvr>
                                      <p:to>
                                        <p:strVal val="visible"/>
                                      </p:to>
                                    </p:set>
                                    <p:animEffect transition="in" filter="wipe(left)">
                                      <p:cBhvr>
                                        <p:cTn id="13" dur="500"/>
                                        <p:tgtEl>
                                          <p:spTgt spid="19466">
                                            <p:txEl>
                                              <p:charRg st="55" end="65"/>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9466">
                                            <p:txEl>
                                              <p:charRg st="65" end="81"/>
                                            </p:txEl>
                                          </p:spTgt>
                                        </p:tgtEl>
                                        <p:attrNameLst>
                                          <p:attrName>style.visibility</p:attrName>
                                        </p:attrNameLst>
                                      </p:cBhvr>
                                      <p:to>
                                        <p:strVal val="visible"/>
                                      </p:to>
                                    </p:set>
                                    <p:animEffect transition="in" filter="wipe(left)">
                                      <p:cBhvr>
                                        <p:cTn id="16" dur="500"/>
                                        <p:tgtEl>
                                          <p:spTgt spid="19466">
                                            <p:txEl>
                                              <p:charRg st="65" end="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8" name="标题 21517"/>
          <p:cNvSpPr>
            <a:spLocks noGrp="1"/>
          </p:cNvSpPr>
          <p:nvPr>
            <p:ph type="title"/>
          </p:nvPr>
        </p:nvSpPr>
        <p:spPr/>
        <p:txBody>
          <a:bodyPr anchor="ctr"/>
          <a:p>
            <a:r>
              <a:rPr lang="zh-CN" altLang="en-US" sz="2800" dirty="0">
                <a:ea typeface="宋体" panose="02010600030101010101" pitchFamily="2" charset="-122"/>
              </a:rPr>
              <a:t>组织如何对待员工</a:t>
            </a:r>
            <a:endParaRPr lang="zh-CN" altLang="en-US" sz="2800" dirty="0">
              <a:ea typeface="宋体" panose="02010600030101010101" pitchFamily="2" charset="-122"/>
            </a:endParaRPr>
          </a:p>
        </p:txBody>
      </p:sp>
      <p:sp>
        <p:nvSpPr>
          <p:cNvPr id="21519" name="文本占位符 21518"/>
          <p:cNvSpPr>
            <a:spLocks noGrp="1"/>
          </p:cNvSpPr>
          <p:nvPr>
            <p:ph type="body" sz="half" idx="1"/>
          </p:nvPr>
        </p:nvSpPr>
        <p:spPr>
          <a:xfrm>
            <a:off x="685800" y="1524000"/>
            <a:ext cx="3810000" cy="4724400"/>
          </a:xfrm>
        </p:spPr>
        <p:txBody>
          <a:bodyPr/>
          <a:p>
            <a:r>
              <a:rPr lang="zh-CN" altLang="en-US" sz="2400" b="1" dirty="0">
                <a:latin typeface="+mn-ea"/>
              </a:rPr>
              <a:t>管理伦理中的重要领域包括</a:t>
            </a:r>
            <a:r>
              <a:rPr lang="en-US" altLang="zh-CN" sz="2400" b="1">
                <a:latin typeface="+mn-ea"/>
              </a:rPr>
              <a:t>:</a:t>
            </a:r>
            <a:endParaRPr lang="en-US" altLang="zh-CN" sz="2400" b="1">
              <a:latin typeface="+mn-ea"/>
            </a:endParaRPr>
          </a:p>
          <a:p>
            <a:pPr lvl="1"/>
            <a:r>
              <a:rPr lang="zh-CN" altLang="en-US" sz="2400" b="1" dirty="0">
                <a:latin typeface="+mn-ea"/>
              </a:rPr>
              <a:t>聘用政策</a:t>
            </a:r>
            <a:endParaRPr lang="en-US" altLang="zh-CN" sz="2400" b="1">
              <a:latin typeface="+mn-ea"/>
            </a:endParaRPr>
          </a:p>
          <a:p>
            <a:pPr lvl="1"/>
            <a:r>
              <a:rPr lang="zh-CN" altLang="en-US" sz="2400" b="1" dirty="0">
                <a:latin typeface="+mn-ea"/>
              </a:rPr>
              <a:t>解雇政策</a:t>
            </a:r>
            <a:endParaRPr lang="en-US" altLang="zh-CN" sz="2400" b="1">
              <a:latin typeface="+mn-ea"/>
            </a:endParaRPr>
          </a:p>
          <a:p>
            <a:pPr lvl="1"/>
            <a:r>
              <a:rPr lang="zh-CN" altLang="en-US" sz="2400" b="1" dirty="0">
                <a:latin typeface="+mn-ea"/>
              </a:rPr>
              <a:t>工资政策</a:t>
            </a:r>
            <a:endParaRPr lang="en-US" altLang="zh-CN" sz="2400" b="1">
              <a:latin typeface="+mn-ea"/>
            </a:endParaRPr>
          </a:p>
          <a:p>
            <a:pPr lvl="1"/>
            <a:r>
              <a:rPr lang="zh-CN" altLang="en-US" sz="2400" b="1" dirty="0">
                <a:latin typeface="+mn-ea"/>
              </a:rPr>
              <a:t>工作条件</a:t>
            </a:r>
            <a:endParaRPr lang="en-US" altLang="zh-CN" sz="2400" b="1">
              <a:latin typeface="+mn-ea"/>
            </a:endParaRPr>
          </a:p>
          <a:p>
            <a:pPr lvl="1"/>
            <a:r>
              <a:rPr lang="zh-CN" altLang="en-US" sz="2400" b="1" dirty="0">
                <a:latin typeface="+mn-ea"/>
              </a:rPr>
              <a:t>员工隐私</a:t>
            </a:r>
            <a:endParaRPr lang="en-US" altLang="zh-CN" sz="2400" b="1">
              <a:latin typeface="+mn-ea"/>
            </a:endParaRPr>
          </a:p>
          <a:p>
            <a:pPr lvl="1"/>
            <a:r>
              <a:rPr lang="zh-CN" altLang="en-US" sz="2400" b="1" dirty="0">
                <a:latin typeface="+mn-ea"/>
              </a:rPr>
              <a:t>员工尊重</a:t>
            </a:r>
            <a:endParaRPr lang="en-US" altLang="zh-CN" sz="2400" b="1">
              <a:latin typeface="+mn-ea"/>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19">
                                            <p:txEl>
                                              <p:charRg st="0" end="14"/>
                                            </p:txEl>
                                          </p:spTgt>
                                        </p:tgtEl>
                                        <p:attrNameLst>
                                          <p:attrName>style.visibility</p:attrName>
                                        </p:attrNameLst>
                                      </p:cBhvr>
                                      <p:to>
                                        <p:strVal val="visible"/>
                                      </p:to>
                                    </p:set>
                                    <p:animEffect transition="in" filter="wipe(left)">
                                      <p:cBhvr>
                                        <p:cTn id="7" dur="500"/>
                                        <p:tgtEl>
                                          <p:spTgt spid="21519">
                                            <p:txEl>
                                              <p:charRg st="0" end="14"/>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519">
                                            <p:txEl>
                                              <p:charRg st="14" end="20"/>
                                            </p:txEl>
                                          </p:spTgt>
                                        </p:tgtEl>
                                        <p:attrNameLst>
                                          <p:attrName>style.visibility</p:attrName>
                                        </p:attrNameLst>
                                      </p:cBhvr>
                                      <p:to>
                                        <p:strVal val="visible"/>
                                      </p:to>
                                    </p:set>
                                    <p:animEffect transition="in" filter="wipe(left)">
                                      <p:cBhvr>
                                        <p:cTn id="10" dur="500"/>
                                        <p:tgtEl>
                                          <p:spTgt spid="21519">
                                            <p:txEl>
                                              <p:charRg st="14" end="2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1519">
                                            <p:txEl>
                                              <p:charRg st="20" end="26"/>
                                            </p:txEl>
                                          </p:spTgt>
                                        </p:tgtEl>
                                        <p:attrNameLst>
                                          <p:attrName>style.visibility</p:attrName>
                                        </p:attrNameLst>
                                      </p:cBhvr>
                                      <p:to>
                                        <p:strVal val="visible"/>
                                      </p:to>
                                    </p:set>
                                    <p:animEffect transition="in" filter="wipe(left)">
                                      <p:cBhvr>
                                        <p:cTn id="13" dur="500"/>
                                        <p:tgtEl>
                                          <p:spTgt spid="21519">
                                            <p:txEl>
                                              <p:charRg st="20" end="26"/>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1519">
                                            <p:txEl>
                                              <p:charRg st="26" end="32"/>
                                            </p:txEl>
                                          </p:spTgt>
                                        </p:tgtEl>
                                        <p:attrNameLst>
                                          <p:attrName>style.visibility</p:attrName>
                                        </p:attrNameLst>
                                      </p:cBhvr>
                                      <p:to>
                                        <p:strVal val="visible"/>
                                      </p:to>
                                    </p:set>
                                    <p:animEffect transition="in" filter="wipe(left)">
                                      <p:cBhvr>
                                        <p:cTn id="16" dur="500"/>
                                        <p:tgtEl>
                                          <p:spTgt spid="21519">
                                            <p:txEl>
                                              <p:charRg st="26" end="3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1519">
                                            <p:txEl>
                                              <p:charRg st="32" end="38"/>
                                            </p:txEl>
                                          </p:spTgt>
                                        </p:tgtEl>
                                        <p:attrNameLst>
                                          <p:attrName>style.visibility</p:attrName>
                                        </p:attrNameLst>
                                      </p:cBhvr>
                                      <p:to>
                                        <p:strVal val="visible"/>
                                      </p:to>
                                    </p:set>
                                    <p:animEffect transition="in" filter="wipe(left)">
                                      <p:cBhvr>
                                        <p:cTn id="19" dur="500"/>
                                        <p:tgtEl>
                                          <p:spTgt spid="21519">
                                            <p:txEl>
                                              <p:charRg st="32" end="38"/>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519">
                                            <p:txEl>
                                              <p:charRg st="38" end="44"/>
                                            </p:txEl>
                                          </p:spTgt>
                                        </p:tgtEl>
                                        <p:attrNameLst>
                                          <p:attrName>style.visibility</p:attrName>
                                        </p:attrNameLst>
                                      </p:cBhvr>
                                      <p:to>
                                        <p:strVal val="visible"/>
                                      </p:to>
                                    </p:set>
                                    <p:animEffect transition="in" filter="wipe(left)">
                                      <p:cBhvr>
                                        <p:cTn id="22" dur="500"/>
                                        <p:tgtEl>
                                          <p:spTgt spid="21519">
                                            <p:txEl>
                                              <p:charRg st="38" end="4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1519">
                                            <p:txEl>
                                              <p:charRg st="44" end="50"/>
                                            </p:txEl>
                                          </p:spTgt>
                                        </p:tgtEl>
                                        <p:attrNameLst>
                                          <p:attrName>style.visibility</p:attrName>
                                        </p:attrNameLst>
                                      </p:cBhvr>
                                      <p:to>
                                        <p:strVal val="visible"/>
                                      </p:to>
                                    </p:set>
                                    <p:animEffect transition="in" filter="wipe(left)">
                                      <p:cBhvr>
                                        <p:cTn id="25" dur="500"/>
                                        <p:tgtEl>
                                          <p:spTgt spid="21519">
                                            <p:txEl>
                                              <p:charRg st="44" end="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p:txBody>
          <a:bodyPr vert="horz" wrap="square" lIns="91440" tIns="45720" rIns="91440" bIns="45720" anchor="ctr"/>
          <a:p>
            <a:r>
              <a:rPr lang="zh-CN" altLang="en-US" sz="4000" dirty="0">
                <a:latin typeface="微软雅黑" panose="020B0503020204020204" charset="-122"/>
                <a:ea typeface="微软雅黑" panose="020B0503020204020204" charset="-122"/>
                <a:cs typeface="+mj-cs"/>
              </a:rPr>
              <a:t>本章学习重点</a:t>
            </a:r>
            <a:endParaRPr lang="zh-CN" altLang="en-US" sz="4000" dirty="0">
              <a:latin typeface="微软雅黑" panose="020B0503020204020204" charset="-122"/>
              <a:ea typeface="微软雅黑" panose="020B0503020204020204" charset="-122"/>
              <a:cs typeface="+mj-cs"/>
            </a:endParaRPr>
          </a:p>
        </p:txBody>
      </p:sp>
      <p:sp>
        <p:nvSpPr>
          <p:cNvPr id="5123" name="内容占位符 2"/>
          <p:cNvSpPr>
            <a:spLocks noGrp="1"/>
          </p:cNvSpPr>
          <p:nvPr>
            <p:ph idx="1"/>
          </p:nvPr>
        </p:nvSpPr>
        <p:spPr>
          <a:xfrm>
            <a:off x="457200" y="1714500"/>
            <a:ext cx="8229600" cy="3133725"/>
          </a:xfrm>
        </p:spPr>
        <p:txBody>
          <a:bodyPr vert="horz" wrap="square" lIns="91440" tIns="45720" rIns="91440" bIns="45720" anchor="t"/>
          <a:p>
            <a:pPr>
              <a:lnSpc>
                <a:spcPct val="150000"/>
              </a:lnSpc>
              <a:spcBef>
                <a:spcPct val="0"/>
              </a:spcBef>
            </a:pPr>
            <a:r>
              <a:rPr lang="zh-CN" altLang="zh-CN" sz="2400" b="1" dirty="0">
                <a:latin typeface="宋体" panose="02010600030101010101" pitchFamily="2" charset="-122"/>
                <a:ea typeface="宋体" panose="02010600030101010101" pitchFamily="2" charset="-122"/>
                <a:cs typeface="+mn-cs"/>
              </a:rPr>
              <a:t>理解管理环境的含义及其分类</a:t>
            </a:r>
            <a:endParaRPr lang="zh-CN" altLang="zh-CN" sz="2400" b="1" dirty="0">
              <a:latin typeface="宋体" panose="02010600030101010101" pitchFamily="2" charset="-122"/>
              <a:ea typeface="宋体" panose="02010600030101010101" pitchFamily="2" charset="-122"/>
              <a:cs typeface="+mn-cs"/>
            </a:endParaRPr>
          </a:p>
          <a:p>
            <a:pPr>
              <a:lnSpc>
                <a:spcPct val="150000"/>
              </a:lnSpc>
              <a:spcBef>
                <a:spcPct val="0"/>
              </a:spcBef>
            </a:pPr>
            <a:r>
              <a:rPr lang="zh-CN" altLang="zh-CN" sz="2400" b="1" dirty="0">
                <a:latin typeface="宋体" panose="02010600030101010101" pitchFamily="2" charset="-122"/>
                <a:ea typeface="宋体" panose="02010600030101010101" pitchFamily="2" charset="-122"/>
                <a:cs typeface="+mn-cs"/>
              </a:rPr>
              <a:t>掌握环境管理的方法</a:t>
            </a:r>
            <a:endParaRPr lang="zh-CN" altLang="zh-CN" sz="2400" b="1" dirty="0">
              <a:latin typeface="宋体" panose="02010600030101010101" pitchFamily="2" charset="-122"/>
              <a:ea typeface="宋体" panose="02010600030101010101" pitchFamily="2" charset="-122"/>
              <a:cs typeface="+mn-cs"/>
            </a:endParaRPr>
          </a:p>
          <a:p>
            <a:pPr>
              <a:lnSpc>
                <a:spcPct val="150000"/>
              </a:lnSpc>
              <a:spcBef>
                <a:spcPct val="0"/>
              </a:spcBef>
            </a:pPr>
            <a:r>
              <a:rPr lang="zh-CN" altLang="zh-CN" sz="2400" b="1" dirty="0">
                <a:latin typeface="宋体" panose="02010600030101010101" pitchFamily="2" charset="-122"/>
                <a:ea typeface="宋体" panose="02010600030101010101" pitchFamily="2" charset="-122"/>
                <a:cs typeface="+mn-cs"/>
              </a:rPr>
              <a:t>了解全球化的发展趋势</a:t>
            </a:r>
            <a:endParaRPr lang="zh-CN" altLang="zh-CN" sz="2400" b="1" dirty="0">
              <a:latin typeface="宋体" panose="02010600030101010101" pitchFamily="2" charset="-122"/>
              <a:ea typeface="宋体" panose="02010600030101010101" pitchFamily="2" charset="-122"/>
              <a:cs typeface="+mn-cs"/>
            </a:endParaRPr>
          </a:p>
          <a:p>
            <a:pPr>
              <a:lnSpc>
                <a:spcPct val="150000"/>
              </a:lnSpc>
              <a:spcBef>
                <a:spcPct val="0"/>
              </a:spcBef>
            </a:pPr>
            <a:r>
              <a:rPr lang="zh-CN" altLang="zh-CN" sz="2400" b="1" dirty="0">
                <a:latin typeface="宋体" panose="02010600030101010101" pitchFamily="2" charset="-122"/>
                <a:ea typeface="宋体" panose="02010600030101010101" pitchFamily="2" charset="-122"/>
                <a:cs typeface="+mn-cs"/>
              </a:rPr>
              <a:t>掌握全球化对管理的要求与挑战</a:t>
            </a:r>
            <a:endParaRPr lang="zh-CN" altLang="zh-CN" sz="2400" b="1" dirty="0">
              <a:latin typeface="宋体" panose="02010600030101010101" pitchFamily="2" charset="-122"/>
              <a:ea typeface="宋体" panose="02010600030101010101" pitchFamily="2" charset="-122"/>
              <a:cs typeface="+mn-cs"/>
            </a:endParaRPr>
          </a:p>
          <a:p>
            <a:pPr>
              <a:lnSpc>
                <a:spcPct val="150000"/>
              </a:lnSpc>
              <a:spcBef>
                <a:spcPct val="0"/>
              </a:spcBef>
            </a:pPr>
            <a:endParaRPr lang="zh-CN"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9" name="标题 23558"/>
          <p:cNvSpPr>
            <a:spLocks noGrp="1"/>
          </p:cNvSpPr>
          <p:nvPr>
            <p:ph type="title"/>
          </p:nvPr>
        </p:nvSpPr>
        <p:spPr/>
        <p:txBody>
          <a:bodyPr anchor="ctr"/>
          <a:p>
            <a:r>
              <a:rPr lang="zh-CN" altLang="en-US" sz="2800" dirty="0">
                <a:ea typeface="宋体" panose="02010600030101010101" pitchFamily="2" charset="-122"/>
              </a:rPr>
              <a:t>员工如何对待组织</a:t>
            </a:r>
            <a:endParaRPr lang="zh-CN" altLang="en-US" sz="2800" dirty="0">
              <a:ea typeface="宋体" panose="02010600030101010101" pitchFamily="2" charset="-122"/>
            </a:endParaRPr>
          </a:p>
        </p:txBody>
      </p:sp>
      <p:sp>
        <p:nvSpPr>
          <p:cNvPr id="23560" name="文本占位符 23559"/>
          <p:cNvSpPr>
            <a:spLocks noGrp="1"/>
          </p:cNvSpPr>
          <p:nvPr>
            <p:ph type="body" sz="half" idx="1"/>
          </p:nvPr>
        </p:nvSpPr>
        <p:spPr>
          <a:xfrm>
            <a:off x="685800" y="1524000"/>
            <a:ext cx="3810000" cy="4724400"/>
          </a:xfrm>
        </p:spPr>
        <p:txBody>
          <a:bodyPr/>
          <a:p>
            <a:r>
              <a:rPr lang="zh-CN" altLang="en-US" sz="2400" b="1" dirty="0">
                <a:latin typeface="+mn-ea"/>
              </a:rPr>
              <a:t>需要特别注意的方面</a:t>
            </a:r>
            <a:r>
              <a:rPr lang="en-US" altLang="zh-CN" sz="2400" b="1">
                <a:latin typeface="+mn-ea"/>
              </a:rPr>
              <a:t>:</a:t>
            </a:r>
            <a:endParaRPr lang="en-US" altLang="zh-CN" sz="2400" b="1">
              <a:latin typeface="+mn-ea"/>
            </a:endParaRPr>
          </a:p>
          <a:p>
            <a:pPr lvl="1"/>
            <a:r>
              <a:rPr lang="zh-CN" altLang="en-US" sz="2400" b="1" dirty="0">
                <a:latin typeface="+mn-ea"/>
              </a:rPr>
              <a:t>利益冲突</a:t>
            </a:r>
            <a:endParaRPr lang="en-US" altLang="zh-CN" sz="2400" b="1">
              <a:latin typeface="+mn-ea"/>
            </a:endParaRPr>
          </a:p>
          <a:p>
            <a:pPr lvl="1"/>
            <a:r>
              <a:rPr lang="zh-CN" altLang="en-US" sz="2400" b="1" dirty="0">
                <a:latin typeface="+mn-ea"/>
              </a:rPr>
              <a:t>安全</a:t>
            </a:r>
            <a:endParaRPr lang="en-US" altLang="zh-CN" sz="2400" b="1">
              <a:latin typeface="+mn-ea"/>
            </a:endParaRPr>
          </a:p>
          <a:p>
            <a:pPr lvl="1"/>
            <a:r>
              <a:rPr lang="zh-CN" altLang="en-US" sz="2400" b="1" dirty="0">
                <a:latin typeface="+mn-ea"/>
              </a:rPr>
              <a:t>保密</a:t>
            </a:r>
            <a:endParaRPr lang="en-US" altLang="zh-CN" sz="2400" b="1">
              <a:latin typeface="+mn-ea"/>
            </a:endParaRPr>
          </a:p>
          <a:p>
            <a:pPr lvl="1"/>
            <a:r>
              <a:rPr lang="zh-CN" altLang="en-US" sz="2400" b="1" dirty="0">
                <a:latin typeface="+mn-ea"/>
              </a:rPr>
              <a:t>诚实</a:t>
            </a:r>
            <a:endParaRPr lang="en-US" altLang="zh-CN" sz="2400" b="1">
              <a:latin typeface="+mn-ea"/>
            </a:endParaRPr>
          </a:p>
          <a:p>
            <a:endParaRPr lang="en-US" altLang="zh-CN" sz="2800" b="1">
              <a:ea typeface="宋体" panose="02010600030101010101" pitchFamily="2" charset="-122"/>
            </a:endParaRPr>
          </a:p>
        </p:txBody>
      </p:sp>
      <p:pic>
        <p:nvPicPr>
          <p:cNvPr id="23562" name="内容占位符 23561" descr="j0287517"/>
          <p:cNvPicPr>
            <a:picLocks noChangeAspect="1"/>
          </p:cNvPicPr>
          <p:nvPr>
            <p:ph sz="half" idx="2"/>
          </p:nvPr>
        </p:nvPicPr>
        <p:blipFill>
          <a:blip r:embed="rId1"/>
          <a:stretch>
            <a:fillRect/>
          </a:stretch>
        </p:blipFill>
        <p:spPr>
          <a:xfrm>
            <a:off x="5334000" y="1720850"/>
            <a:ext cx="2754313" cy="3416300"/>
          </a:xfrm>
        </p:spPr>
      </p:pic>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60">
                                            <p:txEl>
                                              <p:charRg st="0" end="11"/>
                                            </p:txEl>
                                          </p:spTgt>
                                        </p:tgtEl>
                                        <p:attrNameLst>
                                          <p:attrName>style.visibility</p:attrName>
                                        </p:attrNameLst>
                                      </p:cBhvr>
                                      <p:to>
                                        <p:strVal val="visible"/>
                                      </p:to>
                                    </p:set>
                                    <p:animEffect transition="in" filter="wipe(left)">
                                      <p:cBhvr>
                                        <p:cTn id="7" dur="500"/>
                                        <p:tgtEl>
                                          <p:spTgt spid="23560">
                                            <p:txEl>
                                              <p:charRg st="0" end="11"/>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60">
                                            <p:txEl>
                                              <p:charRg st="11" end="17"/>
                                            </p:txEl>
                                          </p:spTgt>
                                        </p:tgtEl>
                                        <p:attrNameLst>
                                          <p:attrName>style.visibility</p:attrName>
                                        </p:attrNameLst>
                                      </p:cBhvr>
                                      <p:to>
                                        <p:strVal val="visible"/>
                                      </p:to>
                                    </p:set>
                                    <p:animEffect transition="in" filter="wipe(left)">
                                      <p:cBhvr>
                                        <p:cTn id="10" dur="500"/>
                                        <p:tgtEl>
                                          <p:spTgt spid="23560">
                                            <p:txEl>
                                              <p:charRg st="11" end="17"/>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3560">
                                            <p:txEl>
                                              <p:charRg st="17" end="21"/>
                                            </p:txEl>
                                          </p:spTgt>
                                        </p:tgtEl>
                                        <p:attrNameLst>
                                          <p:attrName>style.visibility</p:attrName>
                                        </p:attrNameLst>
                                      </p:cBhvr>
                                      <p:to>
                                        <p:strVal val="visible"/>
                                      </p:to>
                                    </p:set>
                                    <p:animEffect transition="in" filter="wipe(left)">
                                      <p:cBhvr>
                                        <p:cTn id="13" dur="500"/>
                                        <p:tgtEl>
                                          <p:spTgt spid="23560">
                                            <p:txEl>
                                              <p:charRg st="17" end="2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3560">
                                            <p:txEl>
                                              <p:charRg st="21" end="25"/>
                                            </p:txEl>
                                          </p:spTgt>
                                        </p:tgtEl>
                                        <p:attrNameLst>
                                          <p:attrName>style.visibility</p:attrName>
                                        </p:attrNameLst>
                                      </p:cBhvr>
                                      <p:to>
                                        <p:strVal val="visible"/>
                                      </p:to>
                                    </p:set>
                                    <p:animEffect transition="in" filter="wipe(left)">
                                      <p:cBhvr>
                                        <p:cTn id="16" dur="500"/>
                                        <p:tgtEl>
                                          <p:spTgt spid="23560">
                                            <p:txEl>
                                              <p:charRg st="21" end="25"/>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3560">
                                            <p:txEl>
                                              <p:charRg st="25" end="29"/>
                                            </p:txEl>
                                          </p:spTgt>
                                        </p:tgtEl>
                                        <p:attrNameLst>
                                          <p:attrName>style.visibility</p:attrName>
                                        </p:attrNameLst>
                                      </p:cBhvr>
                                      <p:to>
                                        <p:strVal val="visible"/>
                                      </p:to>
                                    </p:set>
                                    <p:animEffect transition="in" filter="wipe(left)">
                                      <p:cBhvr>
                                        <p:cTn id="19" dur="500"/>
                                        <p:tgtEl>
                                          <p:spTgt spid="23560">
                                            <p:txEl>
                                              <p:charRg st="25"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1" name="标题 26630"/>
          <p:cNvSpPr>
            <a:spLocks noGrp="1"/>
          </p:cNvSpPr>
          <p:nvPr>
            <p:ph type="title"/>
          </p:nvPr>
        </p:nvSpPr>
        <p:spPr/>
        <p:txBody>
          <a:bodyPr anchor="ctr"/>
          <a:p>
            <a:r>
              <a:rPr lang="zh-CN" altLang="en-US" sz="2800" dirty="0">
                <a:ea typeface="宋体" panose="02010600030101010101" pitchFamily="2" charset="-122"/>
              </a:rPr>
              <a:t>组织和员工如何对待其他经济机构</a:t>
            </a:r>
            <a:endParaRPr lang="en-US" altLang="zh-CN" sz="2800">
              <a:ea typeface="宋体" panose="02010600030101010101" pitchFamily="2" charset="-122"/>
            </a:endParaRPr>
          </a:p>
        </p:txBody>
      </p:sp>
      <p:sp>
        <p:nvSpPr>
          <p:cNvPr id="26632" name="文本占位符 26631"/>
          <p:cNvSpPr>
            <a:spLocks noGrp="1"/>
          </p:cNvSpPr>
          <p:nvPr>
            <p:ph type="body" sz="half" idx="1"/>
          </p:nvPr>
        </p:nvSpPr>
        <p:spPr>
          <a:xfrm>
            <a:off x="381000" y="1524000"/>
            <a:ext cx="4419600" cy="4724400"/>
          </a:xfrm>
        </p:spPr>
        <p:txBody>
          <a:bodyPr/>
          <a:p>
            <a:pPr>
              <a:lnSpc>
                <a:spcPct val="80000"/>
              </a:lnSpc>
            </a:pPr>
            <a:r>
              <a:rPr lang="zh-CN" altLang="en-US" sz="2400" b="1" dirty="0">
                <a:latin typeface="+mn-ea"/>
              </a:rPr>
              <a:t>伦理涉及组织和员工与其他经济机构的关系</a:t>
            </a:r>
            <a:r>
              <a:rPr lang="en-US" altLang="zh-CN" sz="2400" b="1">
                <a:latin typeface="+mn-ea"/>
              </a:rPr>
              <a:t> </a:t>
            </a:r>
            <a:endParaRPr lang="en-US" altLang="zh-CN" sz="2400" b="1">
              <a:latin typeface="+mn-ea"/>
            </a:endParaRPr>
          </a:p>
          <a:p>
            <a:pPr>
              <a:lnSpc>
                <a:spcPct val="80000"/>
              </a:lnSpc>
            </a:pPr>
            <a:r>
              <a:rPr lang="zh-CN" altLang="en-US" sz="2400" b="1" dirty="0">
                <a:latin typeface="+mn-ea"/>
              </a:rPr>
              <a:t>组织与这些机构之间关系中可能发生伦理模糊的领域包括：</a:t>
            </a:r>
            <a:endParaRPr lang="en-US" altLang="zh-CN" sz="2400" b="1">
              <a:latin typeface="+mn-ea"/>
            </a:endParaRPr>
          </a:p>
          <a:p>
            <a:pPr lvl="1">
              <a:lnSpc>
                <a:spcPct val="80000"/>
              </a:lnSpc>
            </a:pPr>
            <a:r>
              <a:rPr lang="zh-CN" altLang="en-US" sz="2400" b="1" dirty="0">
                <a:latin typeface="+mn-ea"/>
              </a:rPr>
              <a:t>广告和促销</a:t>
            </a:r>
            <a:endParaRPr lang="zh-CN" altLang="en-US" sz="2400" b="1" dirty="0">
              <a:latin typeface="+mn-ea"/>
            </a:endParaRPr>
          </a:p>
          <a:p>
            <a:pPr lvl="1">
              <a:lnSpc>
                <a:spcPct val="80000"/>
              </a:lnSpc>
            </a:pPr>
            <a:r>
              <a:rPr lang="zh-CN" altLang="en-US" sz="2400" b="1" dirty="0">
                <a:latin typeface="+mn-ea"/>
              </a:rPr>
              <a:t>财务信息披露</a:t>
            </a:r>
            <a:endParaRPr lang="zh-CN" altLang="en-US" sz="2400" b="1" dirty="0">
              <a:latin typeface="+mn-ea"/>
            </a:endParaRPr>
          </a:p>
          <a:p>
            <a:pPr lvl="1">
              <a:lnSpc>
                <a:spcPct val="80000"/>
              </a:lnSpc>
            </a:pPr>
            <a:r>
              <a:rPr lang="zh-CN" altLang="en-US" sz="2400" b="1" dirty="0">
                <a:latin typeface="+mn-ea"/>
              </a:rPr>
              <a:t>订货和采购</a:t>
            </a:r>
            <a:endParaRPr lang="zh-CN" altLang="en-US" sz="2400" b="1" dirty="0">
              <a:latin typeface="+mn-ea"/>
            </a:endParaRPr>
          </a:p>
          <a:p>
            <a:pPr lvl="1">
              <a:lnSpc>
                <a:spcPct val="80000"/>
              </a:lnSpc>
            </a:pPr>
            <a:r>
              <a:rPr lang="zh-CN" altLang="en-US" sz="2400" b="1" dirty="0">
                <a:latin typeface="+mn-ea"/>
              </a:rPr>
              <a:t>运输要求</a:t>
            </a:r>
            <a:endParaRPr lang="zh-CN" altLang="en-US" sz="2400" b="1" dirty="0">
              <a:latin typeface="+mn-ea"/>
            </a:endParaRPr>
          </a:p>
          <a:p>
            <a:pPr lvl="1">
              <a:lnSpc>
                <a:spcPct val="80000"/>
              </a:lnSpc>
            </a:pPr>
            <a:r>
              <a:rPr lang="zh-CN" altLang="en-US" sz="2400" b="1" dirty="0">
                <a:latin typeface="+mn-ea"/>
              </a:rPr>
              <a:t>谈判</a:t>
            </a:r>
            <a:endParaRPr lang="zh-CN" altLang="en-US" sz="2400" b="1" dirty="0">
              <a:latin typeface="+mn-ea"/>
            </a:endParaRPr>
          </a:p>
          <a:p>
            <a:pPr lvl="1">
              <a:lnSpc>
                <a:spcPct val="80000"/>
              </a:lnSpc>
            </a:pPr>
            <a:r>
              <a:rPr lang="zh-CN" altLang="en-US" sz="2400" b="1" dirty="0">
                <a:latin typeface="+mn-ea"/>
              </a:rPr>
              <a:t>讨价还价以及其他的商业关系</a:t>
            </a:r>
            <a:endParaRPr lang="en-US" altLang="zh-CN" sz="2400" b="1">
              <a:latin typeface="+mn-ea"/>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32">
                                            <p:txEl>
                                              <p:charRg st="0" end="22"/>
                                            </p:txEl>
                                          </p:spTgt>
                                        </p:tgtEl>
                                        <p:attrNameLst>
                                          <p:attrName>style.visibility</p:attrName>
                                        </p:attrNameLst>
                                      </p:cBhvr>
                                      <p:to>
                                        <p:strVal val="visible"/>
                                      </p:to>
                                    </p:set>
                                    <p:animEffect transition="in" filter="wipe(left)">
                                      <p:cBhvr>
                                        <p:cTn id="7" dur="500"/>
                                        <p:tgtEl>
                                          <p:spTgt spid="26632">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32">
                                            <p:txEl>
                                              <p:charRg st="22" end="49"/>
                                            </p:txEl>
                                          </p:spTgt>
                                        </p:tgtEl>
                                        <p:attrNameLst>
                                          <p:attrName>style.visibility</p:attrName>
                                        </p:attrNameLst>
                                      </p:cBhvr>
                                      <p:to>
                                        <p:strVal val="visible"/>
                                      </p:to>
                                    </p:set>
                                    <p:animEffect transition="in" filter="wipe(left)">
                                      <p:cBhvr>
                                        <p:cTn id="12" dur="500"/>
                                        <p:tgtEl>
                                          <p:spTgt spid="26632">
                                            <p:txEl>
                                              <p:charRg st="22" end="49"/>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6632">
                                            <p:txEl>
                                              <p:charRg st="49" end="55"/>
                                            </p:txEl>
                                          </p:spTgt>
                                        </p:tgtEl>
                                        <p:attrNameLst>
                                          <p:attrName>style.visibility</p:attrName>
                                        </p:attrNameLst>
                                      </p:cBhvr>
                                      <p:to>
                                        <p:strVal val="visible"/>
                                      </p:to>
                                    </p:set>
                                    <p:animEffect transition="in" filter="wipe(left)">
                                      <p:cBhvr>
                                        <p:cTn id="15" dur="500"/>
                                        <p:tgtEl>
                                          <p:spTgt spid="26632">
                                            <p:txEl>
                                              <p:charRg st="49" end="55"/>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6632">
                                            <p:txEl>
                                              <p:charRg st="55" end="62"/>
                                            </p:txEl>
                                          </p:spTgt>
                                        </p:tgtEl>
                                        <p:attrNameLst>
                                          <p:attrName>style.visibility</p:attrName>
                                        </p:attrNameLst>
                                      </p:cBhvr>
                                      <p:to>
                                        <p:strVal val="visible"/>
                                      </p:to>
                                    </p:set>
                                    <p:animEffect transition="in" filter="wipe(left)">
                                      <p:cBhvr>
                                        <p:cTn id="18" dur="500"/>
                                        <p:tgtEl>
                                          <p:spTgt spid="26632">
                                            <p:txEl>
                                              <p:charRg st="55" end="6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6632">
                                            <p:txEl>
                                              <p:charRg st="62" end="68"/>
                                            </p:txEl>
                                          </p:spTgt>
                                        </p:tgtEl>
                                        <p:attrNameLst>
                                          <p:attrName>style.visibility</p:attrName>
                                        </p:attrNameLst>
                                      </p:cBhvr>
                                      <p:to>
                                        <p:strVal val="visible"/>
                                      </p:to>
                                    </p:set>
                                    <p:animEffect transition="in" filter="wipe(left)">
                                      <p:cBhvr>
                                        <p:cTn id="21" dur="500"/>
                                        <p:tgtEl>
                                          <p:spTgt spid="26632">
                                            <p:txEl>
                                              <p:charRg st="62" end="68"/>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6632">
                                            <p:txEl>
                                              <p:charRg st="68" end="73"/>
                                            </p:txEl>
                                          </p:spTgt>
                                        </p:tgtEl>
                                        <p:attrNameLst>
                                          <p:attrName>style.visibility</p:attrName>
                                        </p:attrNameLst>
                                      </p:cBhvr>
                                      <p:to>
                                        <p:strVal val="visible"/>
                                      </p:to>
                                    </p:set>
                                    <p:animEffect transition="in" filter="wipe(left)">
                                      <p:cBhvr>
                                        <p:cTn id="24" dur="500"/>
                                        <p:tgtEl>
                                          <p:spTgt spid="26632">
                                            <p:txEl>
                                              <p:charRg st="68" end="73"/>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6632">
                                            <p:txEl>
                                              <p:charRg st="73" end="76"/>
                                            </p:txEl>
                                          </p:spTgt>
                                        </p:tgtEl>
                                        <p:attrNameLst>
                                          <p:attrName>style.visibility</p:attrName>
                                        </p:attrNameLst>
                                      </p:cBhvr>
                                      <p:to>
                                        <p:strVal val="visible"/>
                                      </p:to>
                                    </p:set>
                                    <p:animEffect transition="in" filter="wipe(left)">
                                      <p:cBhvr>
                                        <p:cTn id="27" dur="500"/>
                                        <p:tgtEl>
                                          <p:spTgt spid="26632">
                                            <p:txEl>
                                              <p:charRg st="73" end="76"/>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6632">
                                            <p:txEl>
                                              <p:charRg st="76" end="90"/>
                                            </p:txEl>
                                          </p:spTgt>
                                        </p:tgtEl>
                                        <p:attrNameLst>
                                          <p:attrName>style.visibility</p:attrName>
                                        </p:attrNameLst>
                                      </p:cBhvr>
                                      <p:to>
                                        <p:strVal val="visible"/>
                                      </p:to>
                                    </p:set>
                                    <p:animEffect transition="in" filter="wipe(left)">
                                      <p:cBhvr>
                                        <p:cTn id="30" dur="500"/>
                                        <p:tgtEl>
                                          <p:spTgt spid="26632">
                                            <p:txEl>
                                              <p:charRg st="76"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标题 54275"/>
          <p:cNvSpPr>
            <a:spLocks noGrp="1"/>
          </p:cNvSpPr>
          <p:nvPr>
            <p:ph type="title"/>
          </p:nvPr>
        </p:nvSpPr>
        <p:spPr>
          <a:xfrm>
            <a:off x="152400" y="2286000"/>
            <a:ext cx="2286000" cy="2286000"/>
          </a:xfrm>
        </p:spPr>
        <p:txBody>
          <a:bodyPr anchor="ctr"/>
          <a:p>
            <a:pPr algn="l"/>
            <a:r>
              <a:rPr lang="zh-CN" altLang="en-US" sz="2400" dirty="0">
                <a:latin typeface="+mn-ea"/>
                <a:ea typeface="+mn-ea"/>
              </a:rPr>
              <a:t>图</a:t>
            </a:r>
            <a:r>
              <a:rPr lang="en-US" altLang="zh-CN" sz="2400" dirty="0">
                <a:latin typeface="+mn-ea"/>
                <a:ea typeface="+mn-ea"/>
              </a:rPr>
              <a:t>3-5</a:t>
            </a:r>
            <a:r>
              <a:rPr lang="en-US" altLang="zh-CN" sz="2400">
                <a:latin typeface="+mn-ea"/>
                <a:ea typeface="+mn-ea"/>
              </a:rPr>
              <a:t>: </a:t>
            </a:r>
            <a:r>
              <a:rPr lang="zh-CN" altLang="en-US" sz="2400" dirty="0">
                <a:latin typeface="+mn-ea"/>
                <a:ea typeface="+mn-ea"/>
              </a:rPr>
              <a:t>伦理决策指南</a:t>
            </a:r>
            <a:endParaRPr lang="en-US" altLang="zh-CN" sz="2400">
              <a:latin typeface="+mn-ea"/>
              <a:ea typeface="+mn-ea"/>
            </a:endParaRPr>
          </a:p>
        </p:txBody>
      </p:sp>
      <p:pic>
        <p:nvPicPr>
          <p:cNvPr id="54281" name="图片 54280" descr="GL4Zt2"/>
          <p:cNvPicPr>
            <a:picLocks noChangeAspect="1"/>
          </p:cNvPicPr>
          <p:nvPr/>
        </p:nvPicPr>
        <p:blipFill>
          <a:blip r:embed="rId1"/>
          <a:stretch>
            <a:fillRect/>
          </a:stretch>
        </p:blipFill>
        <p:spPr>
          <a:xfrm>
            <a:off x="2590800" y="287338"/>
            <a:ext cx="6324600" cy="6162675"/>
          </a:xfrm>
          <a:prstGeom prst="rect">
            <a:avLst/>
          </a:prstGeom>
          <a:noFill/>
          <a:ln w="9525">
            <a:noFill/>
          </a:ln>
        </p:spPr>
      </p:pic>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标题 36867"/>
          <p:cNvSpPr>
            <a:spLocks noGrp="1"/>
          </p:cNvSpPr>
          <p:nvPr>
            <p:ph type="title"/>
          </p:nvPr>
        </p:nvSpPr>
        <p:spPr/>
        <p:txBody>
          <a:bodyPr anchor="ctr"/>
          <a:p>
            <a:r>
              <a:rPr lang="en-US" altLang="zh-CN" sz="4000" dirty="0">
                <a:latin typeface="微软雅黑" panose="020B0503020204020204" charset="-122"/>
                <a:ea typeface="微软雅黑" panose="020B0503020204020204" charset="-122"/>
              </a:rPr>
              <a:t>3.6.2</a:t>
            </a:r>
            <a:r>
              <a:rPr lang="zh-CN" altLang="en-US" sz="4000" dirty="0">
                <a:latin typeface="微软雅黑" panose="020B0503020204020204" charset="-122"/>
                <a:ea typeface="微软雅黑" panose="020B0503020204020204" charset="-122"/>
              </a:rPr>
              <a:t>社会责任</a:t>
            </a:r>
            <a:endParaRPr lang="en-US" altLang="zh-CN" sz="4000">
              <a:latin typeface="微软雅黑" panose="020B0503020204020204" charset="-122"/>
              <a:ea typeface="微软雅黑" panose="020B0503020204020204" charset="-122"/>
            </a:endParaRPr>
          </a:p>
        </p:txBody>
      </p:sp>
      <p:sp>
        <p:nvSpPr>
          <p:cNvPr id="36869" name="文本占位符 36868"/>
          <p:cNvSpPr>
            <a:spLocks noGrp="1"/>
          </p:cNvSpPr>
          <p:nvPr>
            <p:ph type="body" idx="1"/>
          </p:nvPr>
        </p:nvSpPr>
        <p:spPr/>
        <p:txBody>
          <a:bodyPr/>
          <a:p>
            <a:pPr marL="0" indent="0">
              <a:buNone/>
            </a:pPr>
            <a:r>
              <a:rPr lang="en-US" sz="2400" b="1" dirty="0">
                <a:latin typeface="+mn-ea"/>
              </a:rPr>
              <a:t>1.</a:t>
            </a:r>
            <a:r>
              <a:rPr lang="zh-CN" altLang="en-US" sz="2400" b="1" dirty="0">
                <a:latin typeface="+mn-ea"/>
              </a:rPr>
              <a:t>社会责任的领域</a:t>
            </a:r>
            <a:endParaRPr lang="zh-CN" altLang="en-US" sz="2400" b="1" dirty="0">
              <a:latin typeface="+mn-ea"/>
            </a:endParaRPr>
          </a:p>
          <a:p>
            <a:pPr marL="0" indent="0">
              <a:buNone/>
            </a:pPr>
            <a:r>
              <a:rPr lang="en-US" sz="2400" b="1">
                <a:latin typeface="+mn-ea"/>
              </a:rPr>
              <a:t>2.</a:t>
            </a:r>
            <a:r>
              <a:rPr lang="zh-CN" altLang="en-US" sz="2400" b="1">
                <a:latin typeface="+mn-ea"/>
              </a:rPr>
              <a:t>关于社会责任的两个对立观点</a:t>
            </a:r>
            <a:endParaRPr lang="zh-CN" altLang="en-US" sz="2400" b="1">
              <a:latin typeface="+mn-ea"/>
            </a:endParaRPr>
          </a:p>
          <a:p>
            <a:pPr marL="0" indent="0">
              <a:buNone/>
            </a:pPr>
            <a:r>
              <a:rPr lang="en-US" altLang="zh-CN" sz="2400" b="1">
                <a:latin typeface="+mn-ea"/>
              </a:rPr>
              <a:t>3.</a:t>
            </a:r>
            <a:r>
              <a:rPr lang="zh-CN" altLang="en-US" sz="2400" b="1" dirty="0">
                <a:ea typeface="宋体" panose="02010600030101010101" pitchFamily="2" charset="-122"/>
                <a:sym typeface="+mn-ea"/>
              </a:rPr>
              <a:t>组织承担社会责任的方式</a:t>
            </a:r>
            <a:endParaRPr lang="zh-CN" altLang="en-US" sz="2400" b="1" dirty="0">
              <a:ea typeface="宋体" panose="02010600030101010101" pitchFamily="2" charset="-122"/>
            </a:endParaRPr>
          </a:p>
          <a:p>
            <a:pPr marL="0" indent="0">
              <a:buNone/>
            </a:pPr>
            <a:endParaRPr lang="en-US" altLang="zh-CN" sz="2400" b="1">
              <a:latin typeface="+mn-ea"/>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9">
                                            <p:txEl>
                                              <p:charRg st="0" end="0"/>
                                            </p:txEl>
                                          </p:spTgt>
                                        </p:tgtEl>
                                        <p:attrNameLst>
                                          <p:attrName>style.visibility</p:attrName>
                                        </p:attrNameLst>
                                      </p:cBhvr>
                                      <p:to>
                                        <p:strVal val="visible"/>
                                      </p:to>
                                    </p:set>
                                    <p:animEffect transition="in" filter="wipe(left)">
                                      <p:cBhvr>
                                        <p:cTn id="7" dur="500"/>
                                        <p:tgtEl>
                                          <p:spTgt spid="36869">
                                            <p:txEl>
                                              <p:char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869">
                                            <p:txEl>
                                              <p:charRg st="1" end="1"/>
                                            </p:txEl>
                                          </p:spTgt>
                                        </p:tgtEl>
                                        <p:attrNameLst>
                                          <p:attrName>style.visibility</p:attrName>
                                        </p:attrNameLst>
                                      </p:cBhvr>
                                      <p:to>
                                        <p:strVal val="visible"/>
                                      </p:to>
                                    </p:set>
                                    <p:animEffect transition="in" filter="wipe(left)">
                                      <p:cBhvr>
                                        <p:cTn id="12" dur="500"/>
                                        <p:tgtEl>
                                          <p:spTgt spid="36869">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869">
                                            <p:txEl>
                                              <p:charRg st="2" end="2"/>
                                            </p:txEl>
                                          </p:spTgt>
                                        </p:tgtEl>
                                        <p:attrNameLst>
                                          <p:attrName>style.visibility</p:attrName>
                                        </p:attrNameLst>
                                      </p:cBhvr>
                                      <p:to>
                                        <p:strVal val="visible"/>
                                      </p:to>
                                    </p:set>
                                    <p:animEffect transition="in" filter="wipe(left)">
                                      <p:cBhvr>
                                        <p:cTn id="17" dur="500"/>
                                        <p:tgtEl>
                                          <p:spTgt spid="36869">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标题 36867"/>
          <p:cNvSpPr>
            <a:spLocks noGrp="1"/>
          </p:cNvSpPr>
          <p:nvPr>
            <p:ph type="title"/>
          </p:nvPr>
        </p:nvSpPr>
        <p:spPr/>
        <p:txBody>
          <a:bodyPr anchor="ctr"/>
          <a:p>
            <a:r>
              <a:rPr lang="en-US" altLang="zh-CN" sz="4000" dirty="0">
                <a:latin typeface="微软雅黑" panose="020B0503020204020204" charset="-122"/>
                <a:ea typeface="微软雅黑" panose="020B0503020204020204" charset="-122"/>
              </a:rPr>
              <a:t>3.6.2</a:t>
            </a:r>
            <a:r>
              <a:rPr lang="zh-CN" altLang="en-US" sz="4000" dirty="0">
                <a:latin typeface="微软雅黑" panose="020B0503020204020204" charset="-122"/>
                <a:ea typeface="微软雅黑" panose="020B0503020204020204" charset="-122"/>
              </a:rPr>
              <a:t>社会责任</a:t>
            </a:r>
            <a:endParaRPr lang="en-US" altLang="zh-CN" sz="4000">
              <a:latin typeface="微软雅黑" panose="020B0503020204020204" charset="-122"/>
              <a:ea typeface="微软雅黑" panose="020B0503020204020204" charset="-122"/>
            </a:endParaRPr>
          </a:p>
        </p:txBody>
      </p:sp>
      <p:sp>
        <p:nvSpPr>
          <p:cNvPr id="36869" name="文本占位符 36868"/>
          <p:cNvSpPr>
            <a:spLocks noGrp="1"/>
          </p:cNvSpPr>
          <p:nvPr>
            <p:ph type="body" idx="1"/>
          </p:nvPr>
        </p:nvSpPr>
        <p:spPr/>
        <p:txBody>
          <a:bodyPr/>
          <a:p>
            <a:pPr marL="0" indent="0">
              <a:buNone/>
            </a:pPr>
            <a:r>
              <a:rPr lang="zh-CN" altLang="en-US" sz="2400" b="1" dirty="0">
                <a:latin typeface="+mn-ea"/>
              </a:rPr>
              <a:t>社会责任是一系列组织在其运营的社会环境中必须履行的保护和改善社会的义务。</a:t>
            </a:r>
            <a:endParaRPr lang="en-US" altLang="zh-CN" sz="2400" b="1">
              <a:latin typeface="+mn-ea"/>
            </a:endParaRPr>
          </a:p>
          <a:p>
            <a:pPr marL="0" indent="0">
              <a:buNone/>
            </a:pPr>
            <a:endParaRPr lang="en-US" altLang="zh-CN" sz="2400" b="1">
              <a:latin typeface="+mn-ea"/>
            </a:endParaRPr>
          </a:p>
          <a:p>
            <a:pPr marL="0" indent="0">
              <a:buNone/>
            </a:pPr>
            <a:r>
              <a:rPr lang="zh-CN" altLang="en-US" sz="2400" b="1" dirty="0">
                <a:latin typeface="+mn-ea"/>
              </a:rPr>
              <a:t>社会责任的领域</a:t>
            </a:r>
            <a:r>
              <a:rPr lang="en-US" altLang="zh-CN" sz="2400" b="1">
                <a:latin typeface="+mn-ea"/>
              </a:rPr>
              <a:t>:</a:t>
            </a:r>
            <a:endParaRPr lang="en-US" altLang="zh-CN" sz="2400" b="1">
              <a:latin typeface="+mn-ea"/>
            </a:endParaRPr>
          </a:p>
          <a:p>
            <a:pPr lvl="1"/>
            <a:r>
              <a:rPr lang="zh-CN" altLang="en-US" sz="2400" b="1" dirty="0">
                <a:latin typeface="+mn-ea"/>
              </a:rPr>
              <a:t>利益相关者</a:t>
            </a:r>
            <a:endParaRPr lang="en-US" altLang="zh-CN" sz="2400" b="1">
              <a:latin typeface="+mn-ea"/>
            </a:endParaRPr>
          </a:p>
          <a:p>
            <a:pPr lvl="1"/>
            <a:r>
              <a:rPr lang="zh-CN" altLang="en-US" sz="2400" b="1" dirty="0">
                <a:latin typeface="+mn-ea"/>
              </a:rPr>
              <a:t>自然环境</a:t>
            </a:r>
            <a:endParaRPr lang="en-US" altLang="zh-CN" sz="2400" b="1">
              <a:latin typeface="+mn-ea"/>
            </a:endParaRPr>
          </a:p>
          <a:p>
            <a:pPr lvl="1"/>
            <a:r>
              <a:rPr lang="zh-CN" altLang="en-US" sz="2400" b="1" dirty="0">
                <a:latin typeface="+mn-ea"/>
              </a:rPr>
              <a:t>一般社会福利</a:t>
            </a:r>
            <a:endParaRPr lang="en-US" altLang="zh-CN" sz="2400" b="1">
              <a:latin typeface="+mn-ea"/>
            </a:endParaRPr>
          </a:p>
          <a:p>
            <a:pPr lvl="1"/>
            <a:r>
              <a:rPr lang="en-US" altLang="zh-CN" sz="2400" b="1">
                <a:latin typeface="+mn-ea"/>
              </a:rPr>
              <a:t>(</a:t>
            </a:r>
            <a:r>
              <a:rPr lang="zh-CN" altLang="en-US" sz="2400" b="1" dirty="0">
                <a:latin typeface="+mn-ea"/>
              </a:rPr>
              <a:t>图 </a:t>
            </a:r>
            <a:r>
              <a:rPr lang="en-US" altLang="zh-CN" sz="2400" b="1" dirty="0">
                <a:latin typeface="+mn-ea"/>
              </a:rPr>
              <a:t>3-6</a:t>
            </a:r>
            <a:r>
              <a:rPr lang="en-US" altLang="zh-CN" sz="2400" b="1">
                <a:latin typeface="+mn-ea"/>
              </a:rPr>
              <a:t>)</a:t>
            </a:r>
            <a:endParaRPr lang="en-US" altLang="zh-CN" sz="2400" b="1">
              <a:latin typeface="+mn-ea"/>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9">
                                            <p:txEl>
                                              <p:charRg st="0" end="37"/>
                                            </p:txEl>
                                          </p:spTgt>
                                        </p:tgtEl>
                                        <p:attrNameLst>
                                          <p:attrName>style.visibility</p:attrName>
                                        </p:attrNameLst>
                                      </p:cBhvr>
                                      <p:to>
                                        <p:strVal val="visible"/>
                                      </p:to>
                                    </p:set>
                                    <p:animEffect transition="in" filter="wipe(left)">
                                      <p:cBhvr>
                                        <p:cTn id="7" dur="500"/>
                                        <p:tgtEl>
                                          <p:spTgt spid="36869">
                                            <p:txEl>
                                              <p:charRg st="0"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869">
                                            <p:txEl>
                                              <p:charRg st="38" end="47"/>
                                            </p:txEl>
                                          </p:spTgt>
                                        </p:tgtEl>
                                        <p:attrNameLst>
                                          <p:attrName>style.visibility</p:attrName>
                                        </p:attrNameLst>
                                      </p:cBhvr>
                                      <p:to>
                                        <p:strVal val="visible"/>
                                      </p:to>
                                    </p:set>
                                    <p:animEffect transition="in" filter="wipe(left)">
                                      <p:cBhvr>
                                        <p:cTn id="12" dur="500"/>
                                        <p:tgtEl>
                                          <p:spTgt spid="36869">
                                            <p:txEl>
                                              <p:charRg st="38" end="47"/>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6869">
                                            <p:txEl>
                                              <p:charRg st="47" end="53"/>
                                            </p:txEl>
                                          </p:spTgt>
                                        </p:tgtEl>
                                        <p:attrNameLst>
                                          <p:attrName>style.visibility</p:attrName>
                                        </p:attrNameLst>
                                      </p:cBhvr>
                                      <p:to>
                                        <p:strVal val="visible"/>
                                      </p:to>
                                    </p:set>
                                    <p:animEffect transition="in" filter="wipe(left)">
                                      <p:cBhvr>
                                        <p:cTn id="15" dur="500"/>
                                        <p:tgtEl>
                                          <p:spTgt spid="36869">
                                            <p:txEl>
                                              <p:charRg st="47" end="53"/>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6869">
                                            <p:txEl>
                                              <p:charRg st="53" end="58"/>
                                            </p:txEl>
                                          </p:spTgt>
                                        </p:tgtEl>
                                        <p:attrNameLst>
                                          <p:attrName>style.visibility</p:attrName>
                                        </p:attrNameLst>
                                      </p:cBhvr>
                                      <p:to>
                                        <p:strVal val="visible"/>
                                      </p:to>
                                    </p:set>
                                    <p:animEffect transition="in" filter="wipe(left)">
                                      <p:cBhvr>
                                        <p:cTn id="18" dur="500"/>
                                        <p:tgtEl>
                                          <p:spTgt spid="36869">
                                            <p:txEl>
                                              <p:charRg st="53" end="58"/>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6869">
                                            <p:txEl>
                                              <p:charRg st="58" end="65"/>
                                            </p:txEl>
                                          </p:spTgt>
                                        </p:tgtEl>
                                        <p:attrNameLst>
                                          <p:attrName>style.visibility</p:attrName>
                                        </p:attrNameLst>
                                      </p:cBhvr>
                                      <p:to>
                                        <p:strVal val="visible"/>
                                      </p:to>
                                    </p:set>
                                    <p:animEffect transition="in" filter="wipe(left)">
                                      <p:cBhvr>
                                        <p:cTn id="21" dur="500"/>
                                        <p:tgtEl>
                                          <p:spTgt spid="36869">
                                            <p:txEl>
                                              <p:charRg st="58" end="65"/>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6869">
                                            <p:txEl>
                                              <p:charRg st="65" end="73"/>
                                            </p:txEl>
                                          </p:spTgt>
                                        </p:tgtEl>
                                        <p:attrNameLst>
                                          <p:attrName>style.visibility</p:attrName>
                                        </p:attrNameLst>
                                      </p:cBhvr>
                                      <p:to>
                                        <p:strVal val="visible"/>
                                      </p:to>
                                    </p:set>
                                    <p:animEffect transition="in" filter="wipe(left)">
                                      <p:cBhvr>
                                        <p:cTn id="24" dur="500"/>
                                        <p:tgtEl>
                                          <p:spTgt spid="36869">
                                            <p:txEl>
                                              <p:charRg st="65" end="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0" name="标题 55299"/>
          <p:cNvSpPr>
            <a:spLocks noGrp="1"/>
          </p:cNvSpPr>
          <p:nvPr>
            <p:ph type="title"/>
          </p:nvPr>
        </p:nvSpPr>
        <p:spPr>
          <a:xfrm>
            <a:off x="2960688" y="198438"/>
            <a:ext cx="6302375" cy="1143000"/>
          </a:xfrm>
        </p:spPr>
        <p:txBody>
          <a:bodyPr anchor="ctr"/>
          <a:p>
            <a:r>
              <a:rPr lang="zh-CN" altLang="en-US" sz="2400" dirty="0">
                <a:latin typeface="微软雅黑" panose="020B0503020204020204" charset="-122"/>
                <a:ea typeface="微软雅黑" panose="020B0503020204020204" charset="-122"/>
              </a:rPr>
              <a:t>图</a:t>
            </a:r>
            <a:r>
              <a:rPr lang="en-US" altLang="zh-CN" sz="2400" dirty="0">
                <a:latin typeface="微软雅黑" panose="020B0503020204020204" charset="-122"/>
                <a:ea typeface="微软雅黑" panose="020B0503020204020204" charset="-122"/>
              </a:rPr>
              <a:t>3-6</a:t>
            </a:r>
            <a:r>
              <a:rPr lang="en-US" altLang="zh-CN" sz="2400">
                <a:latin typeface="微软雅黑" panose="020B0503020204020204" charset="-122"/>
                <a:ea typeface="微软雅黑" panose="020B0503020204020204" charset="-122"/>
              </a:rPr>
              <a:t>: </a:t>
            </a:r>
            <a:r>
              <a:rPr lang="zh-CN" altLang="en-US" sz="2400" dirty="0">
                <a:latin typeface="微软雅黑" panose="020B0503020204020204" charset="-122"/>
                <a:ea typeface="微软雅黑" panose="020B0503020204020204" charset="-122"/>
              </a:rPr>
              <a:t>组织利益相关者</a:t>
            </a:r>
            <a:endParaRPr lang="en-US" altLang="zh-CN" sz="2400">
              <a:latin typeface="微软雅黑" panose="020B0503020204020204" charset="-122"/>
              <a:ea typeface="微软雅黑" panose="020B0503020204020204" charset="-122"/>
            </a:endParaRPr>
          </a:p>
        </p:txBody>
      </p:sp>
      <p:pic>
        <p:nvPicPr>
          <p:cNvPr id="55305" name="图片 55304" descr="GL4Zt3"/>
          <p:cNvPicPr>
            <a:picLocks noChangeAspect="1"/>
          </p:cNvPicPr>
          <p:nvPr/>
        </p:nvPicPr>
        <p:blipFill>
          <a:blip r:embed="rId1"/>
          <a:stretch>
            <a:fillRect/>
          </a:stretch>
        </p:blipFill>
        <p:spPr>
          <a:xfrm>
            <a:off x="381000" y="990600"/>
            <a:ext cx="8458200" cy="5519738"/>
          </a:xfrm>
          <a:prstGeom prst="rect">
            <a:avLst/>
          </a:prstGeom>
          <a:noFill/>
          <a:ln w="9525">
            <a:noFill/>
          </a:ln>
        </p:spPr>
      </p:pic>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5" name="标题 37894"/>
          <p:cNvSpPr>
            <a:spLocks noGrp="1"/>
          </p:cNvSpPr>
          <p:nvPr>
            <p:ph type="title"/>
          </p:nvPr>
        </p:nvSpPr>
        <p:spPr/>
        <p:txBody>
          <a:bodyPr anchor="ctr"/>
          <a:p>
            <a:r>
              <a:rPr lang="zh-CN" altLang="en-US" sz="2800" dirty="0">
                <a:ea typeface="宋体" panose="02010600030101010101" pitchFamily="2" charset="-122"/>
              </a:rPr>
              <a:t>关于社会责任的两个对立观点</a:t>
            </a:r>
            <a:endParaRPr lang="zh-CN" altLang="en-US" sz="2800" dirty="0">
              <a:ea typeface="宋体" panose="02010600030101010101" pitchFamily="2" charset="-122"/>
            </a:endParaRPr>
          </a:p>
        </p:txBody>
      </p:sp>
      <p:sp>
        <p:nvSpPr>
          <p:cNvPr id="37896" name="文本占位符 37895"/>
          <p:cNvSpPr>
            <a:spLocks noGrp="1"/>
          </p:cNvSpPr>
          <p:nvPr>
            <p:ph type="body" sz="half" idx="1"/>
          </p:nvPr>
        </p:nvSpPr>
        <p:spPr>
          <a:xfrm>
            <a:off x="685800" y="1219200"/>
            <a:ext cx="3810000" cy="5029200"/>
          </a:xfrm>
        </p:spPr>
        <p:txBody>
          <a:bodyPr/>
          <a:p>
            <a:pPr>
              <a:lnSpc>
                <a:spcPct val="90000"/>
              </a:lnSpc>
            </a:pPr>
            <a:r>
              <a:rPr lang="zh-CN" altLang="en-US" sz="2400" b="1" dirty="0">
                <a:latin typeface="+mn-ea"/>
              </a:rPr>
              <a:t>正方</a:t>
            </a:r>
            <a:r>
              <a:rPr lang="en-US" altLang="zh-CN" sz="2400" b="1">
                <a:latin typeface="+mn-ea"/>
              </a:rPr>
              <a:t>:</a:t>
            </a:r>
            <a:r>
              <a:rPr lang="zh-CN" altLang="en-US" sz="2400" b="1" dirty="0">
                <a:latin typeface="+mn-ea"/>
              </a:rPr>
              <a:t>因为许多问题是由组织引起的，例如空气和水污染、资源耗尽等，企业应当在解决问题方面扮演主要的角色。</a:t>
            </a:r>
            <a:endParaRPr lang="zh-CN" altLang="en-US" sz="2400" b="1" dirty="0">
              <a:latin typeface="+mn-ea"/>
            </a:endParaRPr>
          </a:p>
          <a:p>
            <a:pPr>
              <a:lnSpc>
                <a:spcPct val="90000"/>
              </a:lnSpc>
            </a:pPr>
            <a:endParaRPr lang="en-US" altLang="zh-CN" sz="2400" b="1">
              <a:latin typeface="+mn-ea"/>
            </a:endParaRPr>
          </a:p>
          <a:p>
            <a:pPr>
              <a:lnSpc>
                <a:spcPct val="90000"/>
              </a:lnSpc>
            </a:pPr>
            <a:r>
              <a:rPr lang="zh-CN" altLang="en-US" sz="2400" b="1" dirty="0">
                <a:latin typeface="+mn-ea"/>
              </a:rPr>
              <a:t>反方</a:t>
            </a:r>
            <a:r>
              <a:rPr lang="en-US" altLang="zh-CN" sz="2400" b="1">
                <a:latin typeface="+mn-ea"/>
              </a:rPr>
              <a:t>:</a:t>
            </a:r>
            <a:r>
              <a:rPr lang="zh-CN" altLang="en-US" sz="2400" b="1" dirty="0">
                <a:latin typeface="+mn-ea"/>
              </a:rPr>
              <a:t>将社会责任宽泛化可能令企业偏离其基本使命</a:t>
            </a:r>
            <a:r>
              <a:rPr lang="en-US" altLang="zh-CN" sz="2400" b="1">
                <a:latin typeface="+mn-ea"/>
              </a:rPr>
              <a:t>——</a:t>
            </a:r>
            <a:r>
              <a:rPr lang="zh-CN" altLang="en-US" sz="2400" b="1" dirty="0">
                <a:latin typeface="+mn-ea"/>
              </a:rPr>
              <a:t>为所有者创造利润</a:t>
            </a:r>
            <a:r>
              <a:rPr lang="en-US" altLang="zh-CN" sz="2400" b="1">
                <a:latin typeface="+mn-ea"/>
              </a:rPr>
              <a:t>——</a:t>
            </a:r>
            <a:r>
              <a:rPr lang="zh-CN" altLang="en-US" sz="2400" b="1" dirty="0">
                <a:latin typeface="+mn-ea"/>
              </a:rPr>
              <a:t>从而对美国经济造成损害 </a:t>
            </a:r>
            <a:r>
              <a:rPr lang="en-US" altLang="zh-CN" sz="2400" b="1">
                <a:latin typeface="+mn-ea"/>
              </a:rPr>
              <a:t>(</a:t>
            </a:r>
            <a:r>
              <a:rPr lang="zh-CN" altLang="en-US" sz="2400" b="1" dirty="0">
                <a:latin typeface="+mn-ea"/>
              </a:rPr>
              <a:t>参见图</a:t>
            </a:r>
            <a:r>
              <a:rPr lang="en-US" altLang="zh-CN" sz="2400" b="1" dirty="0">
                <a:latin typeface="+mn-ea"/>
              </a:rPr>
              <a:t>3-7</a:t>
            </a:r>
            <a:r>
              <a:rPr lang="en-US" altLang="zh-CN" sz="2400" b="1">
                <a:latin typeface="+mn-ea"/>
              </a:rPr>
              <a:t>)</a:t>
            </a:r>
            <a:endParaRPr lang="en-US" altLang="zh-CN" sz="2400" b="1">
              <a:latin typeface="+mn-ea"/>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896">
                                            <p:txEl>
                                              <p:charRg st="0" end="52"/>
                                            </p:txEl>
                                          </p:spTgt>
                                        </p:tgtEl>
                                        <p:attrNameLst>
                                          <p:attrName>style.visibility</p:attrName>
                                        </p:attrNameLst>
                                      </p:cBhvr>
                                      <p:to>
                                        <p:strVal val="visible"/>
                                      </p:to>
                                    </p:set>
                                    <p:animEffect transition="in" filter="wipe(left)">
                                      <p:cBhvr>
                                        <p:cTn id="7" dur="500"/>
                                        <p:tgtEl>
                                          <p:spTgt spid="37896">
                                            <p:txEl>
                                              <p:charRg st="0" end="5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896">
                                            <p:txEl>
                                              <p:charRg st="52" end="108"/>
                                            </p:txEl>
                                          </p:spTgt>
                                        </p:tgtEl>
                                        <p:attrNameLst>
                                          <p:attrName>style.visibility</p:attrName>
                                        </p:attrNameLst>
                                      </p:cBhvr>
                                      <p:to>
                                        <p:strVal val="visible"/>
                                      </p:to>
                                    </p:set>
                                    <p:animEffect transition="in" filter="wipe(left)">
                                      <p:cBhvr>
                                        <p:cTn id="12" dur="500"/>
                                        <p:tgtEl>
                                          <p:spTgt spid="37896">
                                            <p:txEl>
                                              <p:charRg st="52"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4" name="标题 56323"/>
          <p:cNvSpPr>
            <a:spLocks noGrp="1"/>
          </p:cNvSpPr>
          <p:nvPr>
            <p:ph type="title"/>
          </p:nvPr>
        </p:nvSpPr>
        <p:spPr>
          <a:xfrm>
            <a:off x="2785428" y="5140008"/>
            <a:ext cx="6302375" cy="1143000"/>
          </a:xfrm>
        </p:spPr>
        <p:txBody>
          <a:bodyPr anchor="ctr"/>
          <a:p>
            <a:r>
              <a:rPr lang="zh-CN" altLang="en-US" sz="2400">
                <a:latin typeface="+mn-ea"/>
                <a:ea typeface="+mn-ea"/>
              </a:rPr>
              <a:t>图</a:t>
            </a:r>
            <a:r>
              <a:rPr lang="en-US" altLang="zh-CN" sz="2400">
                <a:latin typeface="+mn-ea"/>
                <a:ea typeface="+mn-ea"/>
              </a:rPr>
              <a:t>3-7:</a:t>
            </a:r>
            <a:r>
              <a:rPr lang="zh-CN" altLang="en-US" sz="2400" dirty="0">
                <a:latin typeface="+mn-ea"/>
                <a:ea typeface="+mn-ea"/>
              </a:rPr>
              <a:t>社会责任两面观</a:t>
            </a:r>
            <a:endParaRPr lang="en-US" altLang="zh-CN" sz="2400">
              <a:latin typeface="+mn-ea"/>
              <a:ea typeface="+mn-ea"/>
            </a:endParaRPr>
          </a:p>
        </p:txBody>
      </p:sp>
      <p:pic>
        <p:nvPicPr>
          <p:cNvPr id="56329" name="图片 56328" descr="GL4Zt4"/>
          <p:cNvPicPr>
            <a:picLocks noChangeAspect="1"/>
          </p:cNvPicPr>
          <p:nvPr/>
        </p:nvPicPr>
        <p:blipFill>
          <a:blip r:embed="rId1"/>
          <a:stretch>
            <a:fillRect/>
          </a:stretch>
        </p:blipFill>
        <p:spPr>
          <a:xfrm>
            <a:off x="334645" y="1469073"/>
            <a:ext cx="8686800" cy="3759200"/>
          </a:xfrm>
          <a:prstGeom prst="rect">
            <a:avLst/>
          </a:prstGeom>
          <a:noFill/>
          <a:ln w="9525">
            <a:noFill/>
          </a:ln>
        </p:spPr>
      </p:pic>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3" name="标题 39942"/>
          <p:cNvSpPr>
            <a:spLocks noGrp="1"/>
          </p:cNvSpPr>
          <p:nvPr>
            <p:ph type="title"/>
          </p:nvPr>
        </p:nvSpPr>
        <p:spPr/>
        <p:txBody>
          <a:bodyPr anchor="ctr"/>
          <a:p>
            <a:r>
              <a:rPr lang="zh-CN" altLang="en-US" sz="2400" dirty="0">
                <a:ea typeface="宋体" panose="02010600030101010101" pitchFamily="2" charset="-122"/>
              </a:rPr>
              <a:t>组织承担社会责任的方式</a:t>
            </a:r>
            <a:endParaRPr lang="zh-CN" altLang="en-US" sz="2400" dirty="0">
              <a:ea typeface="宋体" panose="02010600030101010101" pitchFamily="2" charset="-122"/>
            </a:endParaRPr>
          </a:p>
        </p:txBody>
      </p:sp>
      <p:sp>
        <p:nvSpPr>
          <p:cNvPr id="39944" name="文本占位符 39943"/>
          <p:cNvSpPr>
            <a:spLocks noGrp="1"/>
          </p:cNvSpPr>
          <p:nvPr>
            <p:ph type="body" sz="half" idx="1"/>
          </p:nvPr>
        </p:nvSpPr>
        <p:spPr>
          <a:xfrm>
            <a:off x="685800" y="1524000"/>
            <a:ext cx="3810000" cy="4724400"/>
          </a:xfrm>
        </p:spPr>
        <p:txBody>
          <a:bodyPr/>
          <a:p>
            <a:pPr>
              <a:lnSpc>
                <a:spcPct val="80000"/>
              </a:lnSpc>
            </a:pPr>
            <a:r>
              <a:rPr lang="zh-CN" altLang="en-US" sz="2400" b="1" dirty="0">
                <a:latin typeface="宋体" panose="02010600030101010101" pitchFamily="2" charset="-122"/>
                <a:ea typeface="宋体" panose="02010600030101010101" pitchFamily="2" charset="-122"/>
              </a:rPr>
              <a:t>防卫立场，企业的作为只限于法律的要求。</a:t>
            </a:r>
            <a:endParaRPr lang="en-US" altLang="zh-CN" sz="2400" b="1">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接纳立场，企业不仅符合法律和伦理的要求，而且还会有选择地超出这些要求。</a:t>
            </a:r>
            <a:endParaRPr lang="en-US" altLang="zh-CN" sz="2400" b="1">
              <a:latin typeface="宋体" panose="02010600030101010101" pitchFamily="2" charset="-122"/>
              <a:ea typeface="宋体" panose="02010600030101010101" pitchFamily="2" charset="-122"/>
            </a:endParaRPr>
          </a:p>
          <a:p>
            <a:pPr>
              <a:lnSpc>
                <a:spcPct val="80000"/>
              </a:lnSpc>
            </a:pPr>
            <a:r>
              <a:rPr lang="zh-CN" altLang="en-US" sz="2400" b="1" dirty="0">
                <a:latin typeface="宋体" panose="02010600030101010101" pitchFamily="2" charset="-122"/>
                <a:ea typeface="宋体" panose="02010600030101010101" pitchFamily="2" charset="-122"/>
              </a:rPr>
              <a:t>主动立场。企业将强化社会责任的意见放在心上。他们将自己看成是社会公民，积极地寻求贡献的机会。 </a:t>
            </a:r>
            <a:r>
              <a:rPr lang="en-US" altLang="zh-CN" sz="2400" b="1">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参见图</a:t>
            </a:r>
            <a:r>
              <a:rPr lang="en-US" altLang="zh-CN" sz="2400" b="1" dirty="0">
                <a:latin typeface="宋体" panose="02010600030101010101" pitchFamily="2" charset="-122"/>
                <a:ea typeface="宋体" panose="02010600030101010101" pitchFamily="2" charset="-122"/>
              </a:rPr>
              <a:t>3-8</a:t>
            </a:r>
            <a:r>
              <a:rPr lang="en-US" altLang="zh-CN" sz="2400" b="1">
                <a:latin typeface="宋体" panose="02010600030101010101" pitchFamily="2" charset="-122"/>
                <a:ea typeface="宋体" panose="02010600030101010101" pitchFamily="2" charset="-122"/>
              </a:rPr>
              <a:t>)</a:t>
            </a:r>
            <a:endParaRPr lang="en-US" altLang="zh-CN" sz="2400" b="1">
              <a:latin typeface="宋体" panose="02010600030101010101" pitchFamily="2" charset="-122"/>
              <a:ea typeface="宋体" panose="02010600030101010101" pitchFamily="2" charset="-122"/>
            </a:endParaRPr>
          </a:p>
        </p:txBody>
      </p:sp>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44">
                                            <p:txEl>
                                              <p:charRg st="0" end="20"/>
                                            </p:txEl>
                                          </p:spTgt>
                                        </p:tgtEl>
                                        <p:attrNameLst>
                                          <p:attrName>style.visibility</p:attrName>
                                        </p:attrNameLst>
                                      </p:cBhvr>
                                      <p:to>
                                        <p:strVal val="visible"/>
                                      </p:to>
                                    </p:set>
                                    <p:animEffect transition="in" filter="wipe(left)">
                                      <p:cBhvr>
                                        <p:cTn id="7" dur="500"/>
                                        <p:tgtEl>
                                          <p:spTgt spid="39944">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944">
                                            <p:txEl>
                                              <p:charRg st="20" end="56"/>
                                            </p:txEl>
                                          </p:spTgt>
                                        </p:tgtEl>
                                        <p:attrNameLst>
                                          <p:attrName>style.visibility</p:attrName>
                                        </p:attrNameLst>
                                      </p:cBhvr>
                                      <p:to>
                                        <p:strVal val="visible"/>
                                      </p:to>
                                    </p:set>
                                    <p:animEffect transition="in" filter="wipe(left)">
                                      <p:cBhvr>
                                        <p:cTn id="12" dur="500"/>
                                        <p:tgtEl>
                                          <p:spTgt spid="39944">
                                            <p:txEl>
                                              <p:charRg st="20" end="5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944">
                                            <p:txEl>
                                              <p:charRg st="56" end="112"/>
                                            </p:txEl>
                                          </p:spTgt>
                                        </p:tgtEl>
                                        <p:attrNameLst>
                                          <p:attrName>style.visibility</p:attrName>
                                        </p:attrNameLst>
                                      </p:cBhvr>
                                      <p:to>
                                        <p:strVal val="visible"/>
                                      </p:to>
                                    </p:set>
                                    <p:animEffect transition="in" filter="wipe(left)">
                                      <p:cBhvr>
                                        <p:cTn id="17" dur="500"/>
                                        <p:tgtEl>
                                          <p:spTgt spid="39944">
                                            <p:txEl>
                                              <p:charRg st="56" end="1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8" name="标题 57347"/>
          <p:cNvSpPr>
            <a:spLocks noGrp="1"/>
          </p:cNvSpPr>
          <p:nvPr>
            <p:ph type="title"/>
          </p:nvPr>
        </p:nvSpPr>
        <p:spPr>
          <a:xfrm>
            <a:off x="2122488" y="4618038"/>
            <a:ext cx="6302375" cy="1143000"/>
          </a:xfrm>
        </p:spPr>
        <p:txBody>
          <a:bodyPr anchor="ctr"/>
          <a:p>
            <a:r>
              <a:rPr lang="zh-CN" altLang="en-US" sz="2400">
                <a:latin typeface="+mn-ea"/>
                <a:ea typeface="+mn-ea"/>
              </a:rPr>
              <a:t>图</a:t>
            </a:r>
            <a:r>
              <a:rPr lang="en-US" altLang="zh-CN" sz="2400">
                <a:latin typeface="+mn-ea"/>
                <a:ea typeface="+mn-ea"/>
              </a:rPr>
              <a:t>3-8:</a:t>
            </a:r>
            <a:r>
              <a:rPr lang="zh-CN" altLang="en-US" sz="2400" dirty="0">
                <a:latin typeface="+mn-ea"/>
                <a:ea typeface="+mn-ea"/>
              </a:rPr>
              <a:t>组织承担社会责任的方式</a:t>
            </a:r>
            <a:endParaRPr lang="en-US" altLang="zh-CN" sz="2400">
              <a:latin typeface="+mn-ea"/>
              <a:ea typeface="+mn-ea"/>
            </a:endParaRPr>
          </a:p>
        </p:txBody>
      </p:sp>
      <p:pic>
        <p:nvPicPr>
          <p:cNvPr id="57353" name="图片 57352" descr="GL4Zt5"/>
          <p:cNvPicPr>
            <a:picLocks noChangeAspect="1"/>
          </p:cNvPicPr>
          <p:nvPr/>
        </p:nvPicPr>
        <p:blipFill>
          <a:blip r:embed="rId1"/>
          <a:srcRect l="12173" r="12173"/>
          <a:stretch>
            <a:fillRect/>
          </a:stretch>
        </p:blipFill>
        <p:spPr>
          <a:xfrm>
            <a:off x="457200" y="2033588"/>
            <a:ext cx="8305800" cy="1711325"/>
          </a:xfrm>
          <a:prstGeom prst="rect">
            <a:avLst/>
          </a:prstGeom>
          <a:noFill/>
          <a:ln w="9525">
            <a:noFill/>
          </a:ln>
        </p:spPr>
      </p:pic>
      <p:sp>
        <p:nvSpPr>
          <p:cNvPr id="3" name="灯片编号占位符 2"/>
          <p:cNvSpPr/>
          <p:nvPr>
            <p:ph type="sldNum" sz="quarter" idx="12"/>
          </p:nvPr>
        </p:nvSpPr>
        <p:spPr/>
        <p:txBody>
          <a:bodyPr/>
          <a:p>
            <a:pPr lvl="0">
              <a:buClr>
                <a:srgbClr val="000000"/>
              </a:buClr>
            </a:pPr>
            <a:r>
              <a:rPr lang="en-US" altLang="zh-CN"/>
              <a:t>4 -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3.1 </a:t>
            </a:r>
            <a:r>
              <a:rPr lang="zh-CN" altLang="zh-CN" sz="4000" dirty="0">
                <a:latin typeface="微软雅黑" panose="020B0503020204020204" charset="-122"/>
                <a:ea typeface="微软雅黑" panose="020B0503020204020204" charset="-122"/>
                <a:cs typeface="+mj-cs"/>
              </a:rPr>
              <a:t>环境分析的框架</a:t>
            </a:r>
            <a:endParaRPr lang="zh-CN" altLang="zh-CN" sz="4000" dirty="0">
              <a:latin typeface="微软雅黑" panose="020B0503020204020204" charset="-122"/>
              <a:ea typeface="微软雅黑" panose="020B0503020204020204" charset="-122"/>
              <a:cs typeface="+mj-cs"/>
            </a:endParaRPr>
          </a:p>
        </p:txBody>
      </p:sp>
      <p:sp>
        <p:nvSpPr>
          <p:cNvPr id="6147" name="内容占位符 2"/>
          <p:cNvSpPr>
            <a:spLocks noGrp="1"/>
          </p:cNvSpPr>
          <p:nvPr>
            <p:ph idx="1"/>
          </p:nvPr>
        </p:nvSpPr>
        <p:spPr/>
        <p:txBody>
          <a:bodyPr vert="horz" wrap="square" lIns="91440" tIns="45720" rIns="91440" bIns="45720" anchor="t"/>
          <a:p>
            <a:pPr>
              <a:lnSpc>
                <a:spcPts val="4000"/>
              </a:lnSpc>
              <a:spcBef>
                <a:spcPct val="0"/>
              </a:spcBef>
            </a:pPr>
            <a:r>
              <a:rPr lang="en-US" altLang="zh-CN" b="1" dirty="0">
                <a:latin typeface="宋体" panose="02010600030101010101" pitchFamily="2" charset="-122"/>
                <a:ea typeface="宋体" panose="02010600030101010101" pitchFamily="2" charset="-122"/>
                <a:cs typeface="+mn-cs"/>
              </a:rPr>
              <a:t>3.1.1 </a:t>
            </a:r>
            <a:r>
              <a:rPr lang="zh-CN" altLang="zh-CN" b="1" dirty="0">
                <a:latin typeface="宋体" panose="02010600030101010101" pitchFamily="2" charset="-122"/>
                <a:ea typeface="宋体" panose="02010600030101010101" pitchFamily="2" charset="-122"/>
                <a:cs typeface="+mn-cs"/>
              </a:rPr>
              <a:t>什么是管理环境</a:t>
            </a: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r>
              <a:rPr lang="zh-CN" altLang="zh-CN" sz="2400" b="1" dirty="0">
                <a:latin typeface="宋体" panose="02010600030101010101" pitchFamily="2" charset="-122"/>
                <a:ea typeface="宋体" panose="02010600030101010101" pitchFamily="2" charset="-122"/>
                <a:cs typeface="+mn-cs"/>
              </a:rPr>
              <a:t>管理环境是指存在于社会组织内部与外部的影响组织运行和组织绩效的因素或力量的总和。</a:t>
            </a:r>
            <a:endParaRPr lang="en-US"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3.7 </a:t>
            </a:r>
            <a:r>
              <a:rPr lang="zh-CN" altLang="zh-CN" sz="4000" dirty="0">
                <a:latin typeface="微软雅黑" panose="020B0503020204020204" charset="-122"/>
                <a:ea typeface="微软雅黑" panose="020B0503020204020204" charset="-122"/>
                <a:cs typeface="+mj-cs"/>
              </a:rPr>
              <a:t>全球化与管理</a:t>
            </a:r>
            <a:endParaRPr lang="zh-CN" altLang="en-US" sz="4000" dirty="0">
              <a:latin typeface="微软雅黑" panose="020B0503020204020204" charset="-122"/>
              <a:ea typeface="微软雅黑" panose="020B0503020204020204" charset="-122"/>
              <a:cs typeface="+mj-cs"/>
            </a:endParaRPr>
          </a:p>
        </p:txBody>
      </p:sp>
      <p:sp>
        <p:nvSpPr>
          <p:cNvPr id="18435" name="内容占位符 2"/>
          <p:cNvSpPr>
            <a:spLocks noGrp="1"/>
          </p:cNvSpPr>
          <p:nvPr>
            <p:ph idx="1"/>
          </p:nvPr>
        </p:nvSpPr>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3.7</a:t>
            </a:r>
            <a:r>
              <a:rPr lang="en-US" altLang="zh-CN" b="1" dirty="0">
                <a:latin typeface="宋体" panose="02010600030101010101" pitchFamily="2" charset="-122"/>
                <a:ea typeface="宋体" panose="02010600030101010101" pitchFamily="2" charset="-122"/>
                <a:cs typeface="+mn-cs"/>
              </a:rPr>
              <a:t>.1</a:t>
            </a:r>
            <a:r>
              <a:rPr lang="zh-CN" altLang="zh-CN" b="1" dirty="0">
                <a:latin typeface="宋体" panose="02010600030101010101" pitchFamily="2" charset="-122"/>
                <a:ea typeface="宋体" panose="02010600030101010101" pitchFamily="2" charset="-122"/>
                <a:cs typeface="+mn-cs"/>
              </a:rPr>
              <a:t>管理的全球观</a:t>
            </a:r>
            <a:endParaRPr lang="zh-CN"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全球化的内涵与特征</a:t>
            </a:r>
            <a:endParaRPr lang="en-US"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全球化的两个层面</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三种管理的全球观</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企业走向国际化的四种途径</a:t>
            </a:r>
            <a:endParaRPr lang="zh-CN" altLang="zh-CN" sz="28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en-US"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2788920" y="5789613"/>
            <a:ext cx="8229600" cy="868362"/>
          </a:xfrm>
        </p:spPr>
        <p:txBody>
          <a:bodyPr vert="horz" wrap="square" lIns="91440" tIns="45720" rIns="91440" bIns="45720" anchor="ctr"/>
          <a:p>
            <a:r>
              <a:rPr lang="zh-CN" altLang="zh-CN" sz="2400" dirty="0">
                <a:latin typeface="宋体" panose="02010600030101010101" pitchFamily="2" charset="-122"/>
                <a:ea typeface="宋体" panose="02010600030101010101" pitchFamily="2" charset="-122"/>
                <a:cs typeface="+mj-cs"/>
              </a:rPr>
              <a:t>图</a:t>
            </a:r>
            <a:r>
              <a:rPr lang="en-US" altLang="zh-CN" sz="2400" dirty="0">
                <a:latin typeface="宋体" panose="02010600030101010101" pitchFamily="2" charset="-122"/>
                <a:ea typeface="宋体" panose="02010600030101010101" pitchFamily="2" charset="-122"/>
                <a:cs typeface="+mj-cs"/>
              </a:rPr>
              <a:t>3-9 </a:t>
            </a:r>
            <a:r>
              <a:rPr lang="zh-CN" altLang="zh-CN" sz="2400" dirty="0">
                <a:latin typeface="宋体" panose="02010600030101010101" pitchFamily="2" charset="-122"/>
                <a:ea typeface="宋体" panose="02010600030101010101" pitchFamily="2" charset="-122"/>
                <a:cs typeface="+mj-cs"/>
              </a:rPr>
              <a:t>全球化的主要方面</a:t>
            </a:r>
            <a:br>
              <a:rPr lang="zh-CN" altLang="zh-CN" sz="2400" dirty="0">
                <a:latin typeface="宋体" panose="02010600030101010101" pitchFamily="2" charset="-122"/>
                <a:ea typeface="宋体" panose="02010600030101010101" pitchFamily="2" charset="-122"/>
                <a:cs typeface="+mj-cs"/>
              </a:rPr>
            </a:br>
            <a:endParaRPr lang="zh-CN" altLang="en-US" sz="2400" dirty="0">
              <a:latin typeface="宋体" panose="02010600030101010101" pitchFamily="2" charset="-122"/>
              <a:ea typeface="宋体" panose="02010600030101010101" pitchFamily="2" charset="-122"/>
              <a:cs typeface="+mj-cs"/>
            </a:endParaRPr>
          </a:p>
        </p:txBody>
      </p:sp>
      <p:sp>
        <p:nvSpPr>
          <p:cNvPr id="61456" name="Rectangle 16"/>
          <p:cNvSpPr>
            <a:spLocks noChangeArrowheads="1"/>
          </p:cNvSpPr>
          <p:nvPr/>
        </p:nvSpPr>
        <p:spPr bwMode="auto">
          <a:xfrm>
            <a:off x="0" y="0"/>
            <a:ext cx="9144000" cy="0"/>
          </a:xfrm>
          <a:prstGeom prst="rect">
            <a:avLst/>
          </a:prstGeom>
          <a:noFill/>
          <a:ln w="9525">
            <a:noFill/>
            <a:miter lim="800000"/>
          </a:ln>
          <a:effectLst>
            <a:prstShdw prst="shdw17" dist="17961" dir="2700000">
              <a:schemeClr val="accent1">
                <a:gamma/>
                <a:shade val="60000"/>
                <a:invGamma/>
              </a:schemeClr>
            </a:prstShdw>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9460" name="Picture 23" descr="C:\Users\lenovo\AppData\Roaming\Tencent\Users\289123609\QQ\WinTemp\RichOle\(L@VQ4PFE@F)41~8K[L%W]C.jpg"/>
          <p:cNvPicPr>
            <a:picLocks noChangeAspect="1"/>
          </p:cNvPicPr>
          <p:nvPr/>
        </p:nvPicPr>
        <p:blipFill>
          <a:blip r:embed="rId1"/>
          <a:stretch>
            <a:fillRect/>
          </a:stretch>
        </p:blipFill>
        <p:spPr>
          <a:xfrm>
            <a:off x="0" y="692150"/>
            <a:ext cx="9196388" cy="5013325"/>
          </a:xfrm>
          <a:prstGeom prst="rect">
            <a:avLst/>
          </a:prstGeom>
          <a:noFill/>
          <a:ln w="9525">
            <a:no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xfrm>
            <a:off x="2583498" y="529908"/>
            <a:ext cx="8229600" cy="868362"/>
          </a:xfrm>
        </p:spPr>
        <p:txBody>
          <a:bodyPr vert="horz" wrap="square" lIns="91440" tIns="45720" rIns="91440" bIns="45720" anchor="ctr"/>
          <a:p>
            <a:r>
              <a:rPr lang="zh-CN" altLang="zh-CN" sz="1800" b="0" dirty="0">
                <a:latin typeface="宋体" panose="02010600030101010101" pitchFamily="2" charset="-122"/>
                <a:ea typeface="宋体" panose="02010600030101010101" pitchFamily="2" charset="-122"/>
                <a:cs typeface="+mj-cs"/>
              </a:rPr>
              <a:t>表</a:t>
            </a:r>
            <a:r>
              <a:rPr lang="en-US" altLang="zh-CN" sz="1800" b="0" dirty="0">
                <a:latin typeface="宋体" panose="02010600030101010101" pitchFamily="2" charset="-122"/>
                <a:ea typeface="宋体" panose="02010600030101010101" pitchFamily="2" charset="-122"/>
                <a:cs typeface="+mj-cs"/>
              </a:rPr>
              <a:t>3-4</a:t>
            </a:r>
            <a:r>
              <a:rPr lang="en-US" altLang="zh-CN" sz="1800" b="0" dirty="0">
                <a:latin typeface="宋体" panose="02010600030101010101" pitchFamily="2" charset="-122"/>
                <a:ea typeface="宋体" panose="02010600030101010101" pitchFamily="2" charset="-122"/>
                <a:cs typeface="+mj-cs"/>
              </a:rPr>
              <a:t>  </a:t>
            </a:r>
            <a:r>
              <a:rPr lang="zh-CN" altLang="zh-CN" sz="1800" b="0" dirty="0">
                <a:latin typeface="宋体" panose="02010600030101010101" pitchFamily="2" charset="-122"/>
                <a:ea typeface="宋体" panose="02010600030101010101" pitchFamily="2" charset="-122"/>
                <a:cs typeface="+mj-cs"/>
              </a:rPr>
              <a:t>三种全球观的主要内容</a:t>
            </a:r>
            <a:br>
              <a:rPr lang="zh-CN" altLang="zh-CN" sz="1800" b="0" dirty="0">
                <a:latin typeface="宋体" panose="02010600030101010101" pitchFamily="2" charset="-122"/>
                <a:ea typeface="宋体" panose="02010600030101010101" pitchFamily="2" charset="-122"/>
                <a:cs typeface="+mj-cs"/>
              </a:rPr>
            </a:br>
            <a:endParaRPr lang="zh-CN" altLang="en-US" sz="1800" b="0" dirty="0">
              <a:latin typeface="宋体" panose="02010600030101010101" pitchFamily="2" charset="-122"/>
              <a:ea typeface="宋体" panose="02010600030101010101" pitchFamily="2" charset="-122"/>
              <a:cs typeface="+mj-cs"/>
            </a:endParaRPr>
          </a:p>
        </p:txBody>
      </p:sp>
      <p:graphicFrame>
        <p:nvGraphicFramePr>
          <p:cNvPr id="4" name="表格 3"/>
          <p:cNvGraphicFramePr>
            <a:graphicFrameLocks noGrp="1"/>
          </p:cNvGraphicFramePr>
          <p:nvPr/>
        </p:nvGraphicFramePr>
        <p:xfrm>
          <a:off x="684213" y="1512888"/>
          <a:ext cx="7858125" cy="4076700"/>
        </p:xfrm>
        <a:graphic>
          <a:graphicData uri="http://schemas.openxmlformats.org/drawingml/2006/table">
            <a:tbl>
              <a:tblPr/>
              <a:tblGrid>
                <a:gridCol w="832718"/>
                <a:gridCol w="2232248"/>
                <a:gridCol w="2266042"/>
                <a:gridCol w="2527172"/>
              </a:tblGrid>
              <a:tr h="347232">
                <a:tc>
                  <a:txBody>
                    <a:bodyPr/>
                    <a:lstStyle/>
                    <a:p>
                      <a:pPr algn="ctr">
                        <a:lnSpc>
                          <a:spcPct val="150000"/>
                        </a:lnSpc>
                        <a:spcAft>
                          <a:spcPts val="0"/>
                        </a:spcAft>
                      </a:pP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zh-CN" sz="1800" b="1" kern="100" dirty="0" smtClean="0">
                          <a:solidFill>
                            <a:srgbClr val="365F91"/>
                          </a:solidFill>
                          <a:latin typeface="Calibri" panose="020F0502020204030204"/>
                          <a:ea typeface="宋体" panose="02010600030101010101" pitchFamily="2" charset="-122"/>
                          <a:cs typeface="Times New Roman" panose="02020603050405020304"/>
                        </a:rPr>
                        <a:t>本国中心主义</a:t>
                      </a:r>
                      <a:endParaRPr lang="zh-CN" sz="1800" b="1"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zh-CN" sz="1800" b="1" kern="100" dirty="0" smtClean="0">
                          <a:solidFill>
                            <a:srgbClr val="365F91"/>
                          </a:solidFill>
                          <a:latin typeface="Calibri" panose="020F0502020204030204"/>
                          <a:ea typeface="宋体" panose="02010600030101010101" pitchFamily="2" charset="-122"/>
                          <a:cs typeface="Times New Roman" panose="02020603050405020304"/>
                        </a:rPr>
                        <a:t>多国中心主义</a:t>
                      </a:r>
                      <a:endParaRPr lang="zh-CN" altLang="zh-CN" sz="1800" b="1"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zh-CN" altLang="zh-CN" sz="1800" b="1" kern="100" dirty="0" smtClean="0">
                          <a:solidFill>
                            <a:srgbClr val="365F91"/>
                          </a:solidFill>
                          <a:latin typeface="Calibri" panose="020F0502020204030204"/>
                          <a:ea typeface="宋体" panose="02010600030101010101" pitchFamily="2" charset="-122"/>
                          <a:cs typeface="Times New Roman" panose="02020603050405020304"/>
                        </a:rPr>
                        <a:t>全球中心主义</a:t>
                      </a:r>
                      <a:endParaRPr lang="zh-CN" altLang="zh-CN" sz="1800" b="1"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739230">
                <a:tc>
                  <a:txBody>
                    <a:bodyPr/>
                    <a:lstStyle/>
                    <a:p>
                      <a:pPr algn="l">
                        <a:lnSpc>
                          <a:spcPct val="150000"/>
                        </a:lnSpc>
                        <a:spcAft>
                          <a:spcPts val="0"/>
                        </a:spcAft>
                      </a:pPr>
                      <a:r>
                        <a:rPr lang="zh-CN" altLang="zh-CN" sz="1800" b="1" kern="100" dirty="0" smtClean="0">
                          <a:solidFill>
                            <a:srgbClr val="365F91"/>
                          </a:solidFill>
                          <a:latin typeface="Calibri" panose="020F0502020204030204"/>
                          <a:ea typeface="宋体" panose="02010600030101010101" pitchFamily="2" charset="-122"/>
                          <a:cs typeface="Times New Roman" panose="02020603050405020304"/>
                        </a:rPr>
                        <a:t>取向</a:t>
                      </a:r>
                      <a:endParaRPr lang="zh-CN" altLang="zh-CN" sz="1800" b="1"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marL="0" algn="l" defTabSz="914400" rtl="0" eaLnBrk="1" latinLnBrk="0" hangingPunct="1">
                        <a:lnSpc>
                          <a:spcPct val="150000"/>
                        </a:lnSpc>
                        <a:spcAft>
                          <a:spcPts val="0"/>
                        </a:spcAft>
                      </a:pPr>
                      <a:r>
                        <a:rPr lang="zh-CN" sz="1600" kern="100" dirty="0">
                          <a:solidFill>
                            <a:srgbClr val="365F91"/>
                          </a:solidFill>
                          <a:latin typeface="Calibri" panose="020F0502020204030204"/>
                          <a:ea typeface="宋体" panose="02010600030101010101" pitchFamily="2" charset="-122"/>
                          <a:cs typeface="Times New Roman" panose="02020603050405020304"/>
                        </a:rPr>
                        <a:t>母国取向</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marL="0" algn="l" defTabSz="914400" rtl="0" eaLnBrk="1" latinLnBrk="0" hangingPunct="1">
                        <a:lnSpc>
                          <a:spcPct val="150000"/>
                        </a:lnSpc>
                        <a:spcAft>
                          <a:spcPts val="0"/>
                        </a:spcAft>
                      </a:pPr>
                      <a:r>
                        <a:rPr lang="zh-CN" sz="1600" kern="100" dirty="0">
                          <a:solidFill>
                            <a:srgbClr val="365F91"/>
                          </a:solidFill>
                          <a:latin typeface="Calibri" panose="020F0502020204030204"/>
                          <a:ea typeface="宋体" panose="02010600030101010101" pitchFamily="2" charset="-122"/>
                          <a:cs typeface="Times New Roman" panose="02020603050405020304"/>
                        </a:rPr>
                        <a:t>东道国取向</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c>
                  <a:txBody>
                    <a:bodyPr/>
                    <a:lstStyle/>
                    <a:p>
                      <a:pPr marL="0" algn="l" defTabSz="914400" rtl="0" eaLnBrk="1" latinLnBrk="0" hangingPunct="1">
                        <a:lnSpc>
                          <a:spcPct val="150000"/>
                        </a:lnSpc>
                        <a:spcAft>
                          <a:spcPts val="0"/>
                        </a:spcAft>
                      </a:pPr>
                      <a:r>
                        <a:rPr lang="zh-CN" sz="1600" kern="100" dirty="0">
                          <a:solidFill>
                            <a:srgbClr val="365F91"/>
                          </a:solidFill>
                          <a:latin typeface="Calibri" panose="020F0502020204030204"/>
                          <a:ea typeface="宋体" panose="02010600030101010101" pitchFamily="2" charset="-122"/>
                          <a:cs typeface="Times New Roman" panose="02020603050405020304"/>
                        </a:rPr>
                        <a:t>全球取向</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r>
              <a:tr h="739230">
                <a:tc>
                  <a:txBody>
                    <a:bodyPr/>
                    <a:lstStyle/>
                    <a:p>
                      <a:pPr algn="l">
                        <a:lnSpc>
                          <a:spcPct val="150000"/>
                        </a:lnSpc>
                        <a:spcAft>
                          <a:spcPts val="0"/>
                        </a:spcAft>
                      </a:pPr>
                      <a:r>
                        <a:rPr lang="zh-CN" altLang="zh-CN" sz="1800" b="1" kern="100" dirty="0" smtClean="0">
                          <a:solidFill>
                            <a:srgbClr val="365F91"/>
                          </a:solidFill>
                          <a:latin typeface="Calibri" panose="020F0502020204030204"/>
                          <a:ea typeface="宋体" panose="02010600030101010101" pitchFamily="2" charset="-122"/>
                          <a:cs typeface="Times New Roman" panose="02020603050405020304"/>
                        </a:rPr>
                        <a:t>优点</a:t>
                      </a:r>
                      <a:endParaRPr lang="zh-CN" altLang="zh-CN" sz="1800" b="1"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c>
                  <a:txBody>
                    <a:bodyPr/>
                    <a:lstStyle/>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1.</a:t>
                      </a:r>
                      <a:r>
                        <a:rPr lang="zh-CN" sz="1600" kern="100" dirty="0">
                          <a:solidFill>
                            <a:srgbClr val="365F91"/>
                          </a:solidFill>
                          <a:latin typeface="Calibri" panose="020F0502020204030204"/>
                          <a:ea typeface="宋体" panose="02010600030101010101" pitchFamily="2" charset="-122"/>
                          <a:cs typeface="Times New Roman" panose="02020603050405020304"/>
                        </a:rPr>
                        <a:t>结构比较简单</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2.</a:t>
                      </a:r>
                      <a:r>
                        <a:rPr lang="zh-CN" sz="1600" kern="100" dirty="0">
                          <a:solidFill>
                            <a:srgbClr val="365F91"/>
                          </a:solidFill>
                          <a:latin typeface="Calibri" panose="020F0502020204030204"/>
                          <a:ea typeface="宋体" panose="02010600030101010101" pitchFamily="2" charset="-122"/>
                          <a:cs typeface="Times New Roman" panose="02020603050405020304"/>
                        </a:rPr>
                        <a:t>控制比较严密</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c>
                  <a:txBody>
                    <a:bodyPr/>
                    <a:lstStyle/>
                    <a:p>
                      <a:pPr marL="0" indent="-13335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1.</a:t>
                      </a:r>
                      <a:r>
                        <a:rPr lang="zh-CN" sz="1600" kern="100" dirty="0">
                          <a:solidFill>
                            <a:srgbClr val="365F91"/>
                          </a:solidFill>
                          <a:latin typeface="Calibri" panose="020F0502020204030204"/>
                          <a:ea typeface="宋体" panose="02010600030101010101" pitchFamily="2" charset="-122"/>
                          <a:cs typeface="Times New Roman" panose="02020603050405020304"/>
                        </a:rPr>
                        <a:t>广泛了解国外市场和工作环境</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2.</a:t>
                      </a:r>
                      <a:r>
                        <a:rPr lang="zh-CN" sz="1600" kern="100" dirty="0">
                          <a:solidFill>
                            <a:srgbClr val="365F91"/>
                          </a:solidFill>
                          <a:latin typeface="Calibri" panose="020F0502020204030204"/>
                          <a:ea typeface="宋体" panose="02010600030101010101" pitchFamily="2" charset="-122"/>
                          <a:cs typeface="Times New Roman" panose="02020603050405020304"/>
                        </a:rPr>
                        <a:t>东道国政府更多支持</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3.</a:t>
                      </a:r>
                      <a:r>
                        <a:rPr lang="zh-CN" sz="1600" kern="100" dirty="0">
                          <a:solidFill>
                            <a:srgbClr val="365F91"/>
                          </a:solidFill>
                          <a:latin typeface="Calibri" panose="020F0502020204030204"/>
                          <a:ea typeface="宋体" panose="02010600030101010101" pitchFamily="2" charset="-122"/>
                          <a:cs typeface="Times New Roman" panose="02020603050405020304"/>
                        </a:rPr>
                        <a:t>鼓舞当地管理者士气</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c>
                  <a:txBody>
                    <a:bodyPr/>
                    <a:lstStyle/>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1.</a:t>
                      </a:r>
                      <a:r>
                        <a:rPr lang="zh-CN" sz="1600" kern="100" dirty="0">
                          <a:solidFill>
                            <a:srgbClr val="365F91"/>
                          </a:solidFill>
                          <a:latin typeface="Calibri" panose="020F0502020204030204"/>
                          <a:ea typeface="宋体" panose="02010600030101010101" pitchFamily="2" charset="-122"/>
                          <a:cs typeface="Times New Roman" panose="02020603050405020304"/>
                        </a:rPr>
                        <a:t>熟悉全球事务的动力</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2.</a:t>
                      </a:r>
                      <a:r>
                        <a:rPr lang="zh-CN" sz="1600" kern="100" dirty="0">
                          <a:solidFill>
                            <a:srgbClr val="365F91"/>
                          </a:solidFill>
                          <a:latin typeface="Calibri" panose="020F0502020204030204"/>
                          <a:ea typeface="宋体" panose="02010600030101010101" pitchFamily="2" charset="-122"/>
                          <a:cs typeface="Times New Roman" panose="02020603050405020304"/>
                        </a:rPr>
                        <a:t>当地目标和全球目标平衡</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3.</a:t>
                      </a:r>
                      <a:r>
                        <a:rPr lang="zh-CN" sz="1600" kern="100" dirty="0">
                          <a:solidFill>
                            <a:srgbClr val="365F91"/>
                          </a:solidFill>
                          <a:latin typeface="Calibri" panose="020F0502020204030204"/>
                          <a:ea typeface="宋体" panose="02010600030101010101" pitchFamily="2" charset="-122"/>
                          <a:cs typeface="Times New Roman" panose="02020603050405020304"/>
                        </a:rPr>
                        <a:t>选用最优秀人才和最佳工作方式，不受国籍限制</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a:noFill/>
                    </a:lnB>
                  </a:tcPr>
                </a:tc>
              </a:tr>
              <a:tr h="739230">
                <a:tc>
                  <a:txBody>
                    <a:bodyPr/>
                    <a:lstStyle/>
                    <a:p>
                      <a:pPr algn="l">
                        <a:lnSpc>
                          <a:spcPct val="150000"/>
                        </a:lnSpc>
                        <a:spcAft>
                          <a:spcPts val="0"/>
                        </a:spcAft>
                      </a:pPr>
                      <a:r>
                        <a:rPr lang="zh-CN" altLang="zh-CN" sz="1800" b="1" kern="100" dirty="0" smtClean="0">
                          <a:solidFill>
                            <a:srgbClr val="365F91"/>
                          </a:solidFill>
                          <a:latin typeface="Calibri" panose="020F0502020204030204"/>
                          <a:ea typeface="宋体" panose="02010600030101010101" pitchFamily="2" charset="-122"/>
                          <a:cs typeface="Times New Roman" panose="02020603050405020304"/>
                        </a:rPr>
                        <a:t>缺点</a:t>
                      </a:r>
                      <a:endParaRPr lang="zh-CN" altLang="zh-CN" sz="1800" b="1"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4F81BD"/>
                      </a:solidFill>
                      <a:prstDash val="solid"/>
                      <a:round/>
                      <a:headEnd type="none" w="med" len="med"/>
                      <a:tailEnd type="none" w="med" len="med"/>
                    </a:lnB>
                    <a:solidFill>
                      <a:srgbClr val="D3DFEE"/>
                    </a:solidFill>
                  </a:tcPr>
                </a:tc>
                <a:tc>
                  <a:txBody>
                    <a:bodyPr/>
                    <a:lstStyle/>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1.</a:t>
                      </a:r>
                      <a:r>
                        <a:rPr lang="zh-CN" sz="1600" kern="100" dirty="0">
                          <a:solidFill>
                            <a:srgbClr val="365F91"/>
                          </a:solidFill>
                          <a:latin typeface="Calibri" panose="020F0502020204030204"/>
                          <a:ea typeface="宋体" panose="02010600030101010101" pitchFamily="2" charset="-122"/>
                          <a:cs typeface="Times New Roman" panose="02020603050405020304"/>
                        </a:rPr>
                        <a:t>管理比较无效</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2.</a:t>
                      </a:r>
                      <a:r>
                        <a:rPr lang="zh-CN" sz="1600" kern="100" dirty="0">
                          <a:solidFill>
                            <a:srgbClr val="365F91"/>
                          </a:solidFill>
                          <a:latin typeface="Calibri" panose="020F0502020204030204"/>
                          <a:ea typeface="宋体" panose="02010600030101010101" pitchFamily="2" charset="-122"/>
                          <a:cs typeface="Times New Roman" panose="02020603050405020304"/>
                        </a:rPr>
                        <a:t>缺乏灵活性</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indent="-13335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3.</a:t>
                      </a:r>
                      <a:r>
                        <a:rPr lang="zh-CN" sz="1600" kern="100" dirty="0">
                          <a:solidFill>
                            <a:srgbClr val="365F91"/>
                          </a:solidFill>
                          <a:latin typeface="Calibri" panose="020F0502020204030204"/>
                          <a:ea typeface="宋体" panose="02010600030101010101" pitchFamily="2" charset="-122"/>
                          <a:cs typeface="Times New Roman" panose="02020603050405020304"/>
                        </a:rPr>
                        <a:t>社会政治力量的强烈反对</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4F81BD"/>
                      </a:solidFill>
                      <a:prstDash val="solid"/>
                      <a:round/>
                      <a:headEnd type="none" w="med" len="med"/>
                      <a:tailEnd type="none" w="med" len="med"/>
                    </a:lnB>
                    <a:solidFill>
                      <a:srgbClr val="D3DFEE"/>
                    </a:solidFill>
                  </a:tcPr>
                </a:tc>
                <a:tc>
                  <a:txBody>
                    <a:bodyPr/>
                    <a:lstStyle/>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1.</a:t>
                      </a:r>
                      <a:r>
                        <a:rPr lang="zh-CN" sz="1600" kern="100" dirty="0">
                          <a:solidFill>
                            <a:srgbClr val="365F91"/>
                          </a:solidFill>
                          <a:latin typeface="Calibri" panose="020F0502020204030204"/>
                          <a:ea typeface="宋体" panose="02010600030101010101" pitchFamily="2" charset="-122"/>
                          <a:cs typeface="Times New Roman" panose="02020603050405020304"/>
                        </a:rPr>
                        <a:t>重复性工作</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2.</a:t>
                      </a:r>
                      <a:r>
                        <a:rPr lang="zh-CN" sz="1600" kern="100" dirty="0">
                          <a:solidFill>
                            <a:srgbClr val="365F91"/>
                          </a:solidFill>
                          <a:latin typeface="Calibri" panose="020F0502020204030204"/>
                          <a:ea typeface="宋体" panose="02010600030101010101" pitchFamily="2" charset="-122"/>
                          <a:cs typeface="Times New Roman" panose="02020603050405020304"/>
                        </a:rPr>
                        <a:t>低效率</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indent="-13335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3.</a:t>
                      </a:r>
                      <a:r>
                        <a:rPr lang="zh-CN" sz="1600" kern="100" dirty="0">
                          <a:solidFill>
                            <a:srgbClr val="365F91"/>
                          </a:solidFill>
                          <a:latin typeface="Calibri" panose="020F0502020204030204"/>
                          <a:ea typeface="宋体" panose="02010600030101010101" pitchFamily="2" charset="-122"/>
                          <a:cs typeface="Times New Roman" panose="02020603050405020304"/>
                        </a:rPr>
                        <a:t>因过于关注当地传统而难以维护全球目标</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4F81BD"/>
                      </a:solidFill>
                      <a:prstDash val="solid"/>
                      <a:round/>
                      <a:headEnd type="none" w="med" len="med"/>
                      <a:tailEnd type="none" w="med" len="med"/>
                    </a:lnB>
                    <a:solidFill>
                      <a:srgbClr val="D3DFEE"/>
                    </a:solidFill>
                  </a:tcPr>
                </a:tc>
                <a:tc>
                  <a:txBody>
                    <a:bodyPr/>
                    <a:lstStyle/>
                    <a:p>
                      <a:pPr marL="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1.</a:t>
                      </a:r>
                      <a:r>
                        <a:rPr lang="zh-CN" sz="1600" kern="100" dirty="0">
                          <a:solidFill>
                            <a:srgbClr val="365F91"/>
                          </a:solidFill>
                          <a:latin typeface="Calibri" panose="020F0502020204030204"/>
                          <a:ea typeface="宋体" panose="02010600030101010101" pitchFamily="2" charset="-122"/>
                          <a:cs typeface="Times New Roman" panose="02020603050405020304"/>
                        </a:rPr>
                        <a:t>很难实现</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p>
                      <a:pPr marL="0" indent="-133350" algn="l" defTabSz="914400" rtl="0" eaLnBrk="1" latinLnBrk="0" hangingPunct="1">
                        <a:lnSpc>
                          <a:spcPct val="150000"/>
                        </a:lnSpc>
                        <a:spcAft>
                          <a:spcPts val="0"/>
                        </a:spcAft>
                      </a:pPr>
                      <a:r>
                        <a:rPr lang="en-US" sz="1600" kern="100" dirty="0">
                          <a:solidFill>
                            <a:srgbClr val="365F91"/>
                          </a:solidFill>
                          <a:latin typeface="Calibri" panose="020F0502020204030204"/>
                          <a:ea typeface="宋体" panose="02010600030101010101" pitchFamily="2" charset="-122"/>
                          <a:cs typeface="Times New Roman" panose="02020603050405020304"/>
                        </a:rPr>
                        <a:t>2.</a:t>
                      </a:r>
                      <a:r>
                        <a:rPr lang="zh-CN" sz="1600" kern="100" dirty="0">
                          <a:solidFill>
                            <a:srgbClr val="365F91"/>
                          </a:solidFill>
                          <a:latin typeface="Calibri" panose="020F0502020204030204"/>
                          <a:ea typeface="宋体" panose="02010600030101010101" pitchFamily="2" charset="-122"/>
                          <a:cs typeface="Times New Roman" panose="02020603050405020304"/>
                        </a:rPr>
                        <a:t>管理者必须同时具备当地知识和全球知识</a:t>
                      </a:r>
                      <a:endParaRPr lang="zh-CN" sz="1600" kern="100" dirty="0">
                        <a:solidFill>
                          <a:srgbClr val="365F91"/>
                        </a:solidFill>
                        <a:latin typeface="Calibri" panose="020F0502020204030204"/>
                        <a:ea typeface="宋体" panose="02010600030101010101" pitchFamily="2" charset="-122"/>
                        <a:cs typeface="Times New Roman" panose="02020603050405020304"/>
                      </a:endParaRPr>
                    </a:p>
                  </a:txBody>
                  <a:tcPr marL="68580" marR="68580" marT="0" marB="0">
                    <a:lnL>
                      <a:noFill/>
                    </a:lnL>
                    <a:lnR>
                      <a:noFill/>
                    </a:lnR>
                    <a:lnT>
                      <a:noFill/>
                    </a:lnT>
                    <a:lnB w="12700" cap="flat" cmpd="sng" algn="ctr">
                      <a:solidFill>
                        <a:srgbClr val="4F81BD"/>
                      </a:solidFill>
                      <a:prstDash val="solid"/>
                      <a:round/>
                      <a:headEnd type="none" w="med" len="med"/>
                      <a:tailEnd type="none" w="med" len="med"/>
                    </a:lnB>
                    <a:solidFill>
                      <a:srgbClr val="D3DFEE"/>
                    </a:solidFill>
                  </a:tcPr>
                </a:tc>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860" name="标题 27859"/>
          <p:cNvSpPr>
            <a:spLocks noGrp="1"/>
          </p:cNvSpPr>
          <p:nvPr>
            <p:ph type="title"/>
          </p:nvPr>
        </p:nvSpPr>
        <p:spPr>
          <a:xfrm>
            <a:off x="1817688" y="960438"/>
            <a:ext cx="6302375" cy="1143000"/>
          </a:xfrm>
        </p:spPr>
        <p:txBody>
          <a:bodyPr anchor="ctr"/>
          <a:p>
            <a:r>
              <a:rPr lang="en-US" altLang="zh-CN" sz="2400">
                <a:latin typeface="+mn-ea"/>
                <a:ea typeface="+mn-ea"/>
              </a:rPr>
              <a:t> </a:t>
            </a:r>
            <a:r>
              <a:rPr lang="zh-CN" altLang="en-US" sz="2400" dirty="0">
                <a:latin typeface="+mn-ea"/>
                <a:ea typeface="+mn-ea"/>
              </a:rPr>
              <a:t>表3-5  企业国际化各种方法的利弊</a:t>
            </a:r>
            <a:endParaRPr lang="zh-CN" altLang="en-US" sz="2400" dirty="0">
              <a:latin typeface="+mn-ea"/>
              <a:ea typeface="+mn-ea"/>
            </a:endParaRPr>
          </a:p>
        </p:txBody>
      </p:sp>
      <p:sp>
        <p:nvSpPr>
          <p:cNvPr id="3" name="灯片编号占位符 2"/>
          <p:cNvSpPr/>
          <p:nvPr>
            <p:ph type="sldNum" sz="quarter" idx="12"/>
          </p:nvPr>
        </p:nvSpPr>
        <p:spPr/>
        <p:txBody>
          <a:bodyPr/>
          <a:p>
            <a:pPr lvl="0"/>
            <a:r>
              <a:rPr lang="en-US" altLang="zh-CN"/>
              <a:t>5 - </a:t>
            </a:r>
            <a:fld id="{9A0DB2DC-4C9A-4742-B13C-FB6460FD3503}" type="slidenum">
              <a:rPr lang="en-US" altLang="zh-CN" sz="1200" b="1">
                <a:solidFill>
                  <a:schemeClr val="bg1"/>
                </a:solidFill>
                <a:latin typeface="Arial" panose="020B0604020202020204" pitchFamily="34" charset="0"/>
                <a:ea typeface="宋体" panose="02010600030101010101" pitchFamily="2" charset="-122"/>
              </a:rPr>
            </a:fld>
            <a:endParaRPr lang="en-US" altLang="zh-CN" sz="1200" b="1">
              <a:solidFill>
                <a:schemeClr val="bg1"/>
              </a:solidFill>
              <a:latin typeface="Arial" panose="020B0604020202020204" pitchFamily="34" charset="0"/>
              <a:ea typeface="宋体" panose="02010600030101010101" pitchFamily="2" charset="-122"/>
            </a:endParaRPr>
          </a:p>
        </p:txBody>
      </p:sp>
      <p:graphicFrame>
        <p:nvGraphicFramePr>
          <p:cNvPr id="4" name="对象 3"/>
          <p:cNvGraphicFramePr/>
          <p:nvPr/>
        </p:nvGraphicFramePr>
        <p:xfrm>
          <a:off x="1510348" y="2250758"/>
          <a:ext cx="6061710" cy="5556250"/>
        </p:xfrm>
        <a:graphic>
          <a:graphicData uri="http://schemas.openxmlformats.org/presentationml/2006/ole">
            <mc:AlternateContent xmlns:mc="http://schemas.openxmlformats.org/markup-compatibility/2006">
              <mc:Choice xmlns:v="urn:schemas-microsoft-com:vml" Requires="v">
                <p:oleObj spid="_x0000_s5" name="" r:id="rId1" imgW="5268595" imgH="3542030" progId="Word.Document.8">
                  <p:embed/>
                </p:oleObj>
              </mc:Choice>
              <mc:Fallback>
                <p:oleObj name="" r:id="rId1" imgW="5268595" imgH="3542030" progId="Word.Document.8">
                  <p:embed/>
                  <p:pic>
                    <p:nvPicPr>
                      <p:cNvPr id="0" name="图片 4"/>
                      <p:cNvPicPr/>
                      <p:nvPr/>
                    </p:nvPicPr>
                    <p:blipFill>
                      <a:blip r:embed="rId2"/>
                      <a:stretch>
                        <a:fillRect/>
                      </a:stretch>
                    </p:blipFill>
                    <p:spPr>
                      <a:xfrm>
                        <a:off x="1510348" y="2250758"/>
                        <a:ext cx="6061710" cy="5556250"/>
                      </a:xfrm>
                      <a:prstGeom prst="rect">
                        <a:avLst/>
                      </a:prstGeom>
                    </p:spPr>
                  </p:pic>
                </p:oleObj>
              </mc:Fallback>
            </mc:AlternateContent>
          </a:graphicData>
        </a:graphic>
      </p:graphicFrame>
    </p:spTree>
  </p:cSld>
  <p:clrMapOvr>
    <a:masterClrMapping/>
  </p:clrMapOvr>
  <p:transition spd="med">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p:txBody>
          <a:bodyPr vert="horz" wrap="square" lIns="91440" tIns="45720" rIns="91440" bIns="45720" anchor="ctr"/>
          <a:p>
            <a:r>
              <a:rPr lang="en-US" altLang="zh-CN" dirty="0">
                <a:latin typeface="微软雅黑" panose="020B0503020204020204" charset="-122"/>
                <a:ea typeface="微软雅黑" panose="020B0503020204020204" charset="-122"/>
                <a:cs typeface="+mj-cs"/>
              </a:rPr>
              <a:t>3.7</a:t>
            </a:r>
            <a:r>
              <a:rPr lang="en-US" altLang="zh-CN" dirty="0">
                <a:latin typeface="微软雅黑" panose="020B0503020204020204" charset="-122"/>
                <a:ea typeface="微软雅黑" panose="020B0503020204020204" charset="-122"/>
                <a:cs typeface="+mj-cs"/>
              </a:rPr>
              <a:t> </a:t>
            </a:r>
            <a:r>
              <a:rPr lang="zh-CN" altLang="zh-CN" dirty="0">
                <a:latin typeface="微软雅黑" panose="020B0503020204020204" charset="-122"/>
                <a:ea typeface="微软雅黑" panose="020B0503020204020204" charset="-122"/>
                <a:cs typeface="+mj-cs"/>
              </a:rPr>
              <a:t>全球化与管理</a:t>
            </a:r>
            <a:endParaRPr lang="zh-CN" altLang="en-US" dirty="0">
              <a:latin typeface="微软雅黑" panose="020B0503020204020204" charset="-122"/>
              <a:ea typeface="微软雅黑" panose="020B0503020204020204" charset="-122"/>
              <a:cs typeface="+mj-cs"/>
            </a:endParaRPr>
          </a:p>
        </p:txBody>
      </p:sp>
      <p:sp>
        <p:nvSpPr>
          <p:cNvPr id="21507" name="内容占位符 2"/>
          <p:cNvSpPr>
            <a:spLocks noGrp="1"/>
          </p:cNvSpPr>
          <p:nvPr>
            <p:ph idx="1"/>
          </p:nvPr>
        </p:nvSpPr>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3.7</a:t>
            </a:r>
            <a:r>
              <a:rPr lang="en-US" altLang="zh-CN" b="1" dirty="0">
                <a:latin typeface="宋体" panose="02010600030101010101" pitchFamily="2" charset="-122"/>
                <a:ea typeface="宋体" panose="02010600030101010101" pitchFamily="2" charset="-122"/>
                <a:cs typeface="+mn-cs"/>
              </a:rPr>
              <a:t>.2</a:t>
            </a:r>
            <a:r>
              <a:rPr lang="zh-CN" altLang="zh-CN" b="1" dirty="0">
                <a:latin typeface="宋体" panose="02010600030101010101" pitchFamily="2" charset="-122"/>
                <a:ea typeface="宋体" panose="02010600030101010101" pitchFamily="2" charset="-122"/>
                <a:cs typeface="+mn-cs"/>
              </a:rPr>
              <a:t>全球化对管理的要求与挑战</a:t>
            </a:r>
            <a:endParaRPr lang="zh-CN"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全球化的挑战</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全球化的跨文化管理</a:t>
            </a:r>
            <a:endParaRPr lang="zh-CN" altLang="zh-CN" sz="28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en-US"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p:txBody>
          <a:bodyPr vert="horz" wrap="square" lIns="91440" tIns="45720" rIns="91440" bIns="45720" anchor="ctr"/>
          <a:p>
            <a:r>
              <a:rPr lang="en-US" altLang="zh-CN" dirty="0">
                <a:latin typeface="微软雅黑" panose="020B0503020204020204" charset="-122"/>
                <a:ea typeface="微软雅黑" panose="020B0503020204020204" charset="-122"/>
                <a:cs typeface="+mj-cs"/>
              </a:rPr>
              <a:t>3.7</a:t>
            </a:r>
            <a:r>
              <a:rPr lang="en-US" altLang="zh-CN" dirty="0">
                <a:latin typeface="微软雅黑" panose="020B0503020204020204" charset="-122"/>
                <a:ea typeface="微软雅黑" panose="020B0503020204020204" charset="-122"/>
                <a:cs typeface="+mj-cs"/>
              </a:rPr>
              <a:t> </a:t>
            </a:r>
            <a:r>
              <a:rPr lang="zh-CN" altLang="zh-CN" dirty="0">
                <a:latin typeface="微软雅黑" panose="020B0503020204020204" charset="-122"/>
                <a:ea typeface="微软雅黑" panose="020B0503020204020204" charset="-122"/>
                <a:cs typeface="+mj-cs"/>
              </a:rPr>
              <a:t>全球化与管理</a:t>
            </a:r>
            <a:endParaRPr lang="zh-CN" altLang="en-US" dirty="0">
              <a:latin typeface="微软雅黑" panose="020B0503020204020204" charset="-122"/>
              <a:ea typeface="微软雅黑" panose="020B0503020204020204" charset="-122"/>
              <a:cs typeface="+mj-cs"/>
            </a:endParaRPr>
          </a:p>
        </p:txBody>
      </p:sp>
      <p:sp>
        <p:nvSpPr>
          <p:cNvPr id="22531" name="内容占位符 2"/>
          <p:cNvSpPr>
            <a:spLocks noGrp="1"/>
          </p:cNvSpPr>
          <p:nvPr>
            <p:ph idx="1"/>
          </p:nvPr>
        </p:nvSpPr>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3.7</a:t>
            </a:r>
            <a:r>
              <a:rPr lang="en-US" altLang="zh-CN" b="1" dirty="0">
                <a:latin typeface="宋体" panose="02010600030101010101" pitchFamily="2" charset="-122"/>
                <a:ea typeface="宋体" panose="02010600030101010101" pitchFamily="2" charset="-122"/>
                <a:cs typeface="+mn-cs"/>
              </a:rPr>
              <a:t>.3</a:t>
            </a:r>
            <a:r>
              <a:rPr lang="zh-CN" altLang="zh-CN" b="1" dirty="0">
                <a:latin typeface="宋体" panose="02010600030101010101" pitchFamily="2" charset="-122"/>
                <a:ea typeface="宋体" panose="02010600030101010101" pitchFamily="2" charset="-122"/>
                <a:cs typeface="+mn-cs"/>
              </a:rPr>
              <a:t>组织文化的国际比较</a:t>
            </a:r>
            <a:endParaRPr lang="zh-CN"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欧洲的企业文化</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美国的企业文化</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日本的企业文化</a:t>
            </a:r>
            <a:endParaRPr lang="zh-CN" altLang="zh-CN" sz="2800"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zh-CN" altLang="zh-CN" sz="2800" b="1" dirty="0">
                <a:latin typeface="宋体" panose="02010600030101010101" pitchFamily="2" charset="-122"/>
                <a:ea typeface="宋体" panose="02010600030101010101" pitchFamily="2" charset="-122"/>
                <a:cs typeface="+mn-cs"/>
              </a:rPr>
              <a:t>中国的企业文化</a:t>
            </a:r>
            <a:endParaRPr lang="zh-CN" altLang="zh-CN" sz="28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en-US"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4" name="Rectangle 4"/>
          <p:cNvSpPr>
            <a:spLocks noGrp="1" noChangeArrowheads="1"/>
          </p:cNvSpPr>
          <p:nvPr>
            <p:ph type="ctrTitle"/>
          </p:nvPr>
        </p:nvSpPr>
        <p:spPr>
          <a:xfrm>
            <a:off x="4648200" y="3787775"/>
            <a:ext cx="4110038" cy="885825"/>
          </a:xfrm>
        </p:spPr>
        <p:txBody>
          <a:bodyPr/>
          <a:lstStyle/>
          <a:p>
            <a:pPr algn="dist"/>
            <a:r>
              <a:rPr lang="en-US" altLang="zh-CN" sz="5500"/>
              <a:t>Thank You!</a:t>
            </a:r>
            <a:endParaRPr lang="en-US" altLang="zh-CN" sz="55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3.1 </a:t>
            </a:r>
            <a:r>
              <a:rPr lang="zh-CN" altLang="zh-CN" sz="4000" dirty="0">
                <a:latin typeface="微软雅黑" panose="020B0503020204020204" charset="-122"/>
                <a:ea typeface="微软雅黑" panose="020B0503020204020204" charset="-122"/>
                <a:cs typeface="+mj-cs"/>
              </a:rPr>
              <a:t>环境分析的框架</a:t>
            </a:r>
            <a:endParaRPr lang="zh-CN" altLang="zh-CN" sz="4000" dirty="0">
              <a:latin typeface="微软雅黑" panose="020B0503020204020204" charset="-122"/>
              <a:ea typeface="微软雅黑" panose="020B0503020204020204" charset="-122"/>
              <a:cs typeface="+mj-cs"/>
            </a:endParaRPr>
          </a:p>
        </p:txBody>
      </p:sp>
      <p:sp>
        <p:nvSpPr>
          <p:cNvPr id="7171" name="内容占位符 2"/>
          <p:cNvSpPr>
            <a:spLocks noGrp="1"/>
          </p:cNvSpPr>
          <p:nvPr>
            <p:ph idx="1"/>
          </p:nvPr>
        </p:nvSpPr>
        <p:spPr>
          <a:xfrm>
            <a:off x="395288" y="1295400"/>
            <a:ext cx="8291512" cy="1196975"/>
          </a:xfrm>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3.1.2 </a:t>
            </a:r>
            <a:r>
              <a:rPr lang="zh-CN" altLang="zh-CN" b="1" dirty="0">
                <a:latin typeface="宋体" panose="02010600030101010101" pitchFamily="2" charset="-122"/>
                <a:ea typeface="宋体" panose="02010600030101010101" pitchFamily="2" charset="-122"/>
                <a:cs typeface="+mn-cs"/>
              </a:rPr>
              <a:t>管理环境的分类</a:t>
            </a:r>
            <a:endParaRPr lang="en-US" altLang="zh-CN"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r>
              <a:rPr lang="en-US" altLang="zh-CN" dirty="0">
                <a:latin typeface="宋体" panose="02010600030101010101" pitchFamily="2" charset="-122"/>
                <a:ea typeface="宋体" panose="02010600030101010101" pitchFamily="2" charset="-122"/>
                <a:cs typeface="+mn-cs"/>
              </a:rPr>
              <a:t>  </a:t>
            </a:r>
            <a:endParaRPr lang="zh-CN" altLang="en-US"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endParaRPr lang="en-US" altLang="zh-CN" sz="2400" b="1" dirty="0">
              <a:latin typeface="宋体" panose="02010600030101010101" pitchFamily="2" charset="-122"/>
              <a:ea typeface="宋体" panose="02010600030101010101" pitchFamily="2" charset="-122"/>
              <a:cs typeface="+mn-cs"/>
            </a:endParaRPr>
          </a:p>
        </p:txBody>
      </p:sp>
      <p:pic>
        <p:nvPicPr>
          <p:cNvPr id="7172" name="图片 4" descr="无标题.png"/>
          <p:cNvPicPr>
            <a:picLocks noChangeAspect="1"/>
          </p:cNvPicPr>
          <p:nvPr/>
        </p:nvPicPr>
        <p:blipFill>
          <a:blip r:embed="rId1"/>
          <a:stretch>
            <a:fillRect/>
          </a:stretch>
        </p:blipFill>
        <p:spPr>
          <a:xfrm>
            <a:off x="34925" y="2193925"/>
            <a:ext cx="8964613" cy="8020050"/>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3.1 </a:t>
            </a:r>
            <a:r>
              <a:rPr lang="zh-CN" altLang="zh-CN" sz="4000" dirty="0">
                <a:latin typeface="微软雅黑" panose="020B0503020204020204" charset="-122"/>
                <a:ea typeface="微软雅黑" panose="020B0503020204020204" charset="-122"/>
                <a:cs typeface="+mj-cs"/>
              </a:rPr>
              <a:t>环境分析的框架</a:t>
            </a:r>
            <a:endParaRPr lang="zh-CN" altLang="zh-CN" sz="4000" dirty="0">
              <a:latin typeface="微软雅黑" panose="020B0503020204020204" charset="-122"/>
              <a:ea typeface="微软雅黑" panose="020B0503020204020204" charset="-122"/>
              <a:cs typeface="+mj-cs"/>
            </a:endParaRPr>
          </a:p>
        </p:txBody>
      </p:sp>
      <p:sp>
        <p:nvSpPr>
          <p:cNvPr id="8195" name="内容占位符 2"/>
          <p:cNvSpPr>
            <a:spLocks noGrp="1"/>
          </p:cNvSpPr>
          <p:nvPr>
            <p:ph idx="1"/>
          </p:nvPr>
        </p:nvSpPr>
        <p:spPr>
          <a:xfrm>
            <a:off x="395288" y="1295400"/>
            <a:ext cx="8291512" cy="1196975"/>
          </a:xfrm>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3.1.2 </a:t>
            </a:r>
            <a:r>
              <a:rPr lang="zh-CN" altLang="zh-CN" b="1" dirty="0">
                <a:latin typeface="宋体" panose="02010600030101010101" pitchFamily="2" charset="-122"/>
                <a:ea typeface="宋体" panose="02010600030101010101" pitchFamily="2" charset="-122"/>
                <a:cs typeface="+mn-cs"/>
              </a:rPr>
              <a:t>管理环境的分类</a:t>
            </a:r>
            <a:endParaRPr lang="en-US"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1</a:t>
            </a:r>
            <a:r>
              <a:rPr lang="zh-CN" altLang="zh-CN" sz="2800" b="1" dirty="0">
                <a:latin typeface="宋体" panose="02010600030101010101" pitchFamily="2" charset="-122"/>
                <a:ea typeface="宋体" panose="02010600030101010101" pitchFamily="2" charset="-122"/>
                <a:cs typeface="+mn-cs"/>
              </a:rPr>
              <a:t>．外部环境</a:t>
            </a:r>
            <a:endParaRPr lang="en-US" altLang="zh-CN" sz="2800" b="1" dirty="0">
              <a:latin typeface="宋体" panose="02010600030101010101" pitchFamily="2" charset="-122"/>
              <a:ea typeface="宋体" panose="02010600030101010101" pitchFamily="2" charset="-122"/>
              <a:cs typeface="+mn-cs"/>
            </a:endParaRPr>
          </a:p>
          <a:p>
            <a:pPr>
              <a:lnSpc>
                <a:spcPct val="150000"/>
              </a:lnSpc>
              <a:buClr>
                <a:schemeClr val="folHlink"/>
              </a:buClr>
              <a:buFont typeface="Wingdings" panose="05000000000000000000" pitchFamily="2" charset="2"/>
              <a:buNone/>
            </a:pPr>
            <a:r>
              <a:rPr lang="en-US" altLang="zh-CN" dirty="0">
                <a:latin typeface="宋体" panose="02010600030101010101" pitchFamily="2" charset="-122"/>
                <a:ea typeface="宋体" panose="02010600030101010101" pitchFamily="2" charset="-122"/>
                <a:cs typeface="+mn-cs"/>
              </a:rPr>
              <a:t>  </a:t>
            </a:r>
            <a:r>
              <a:rPr lang="zh-CN" altLang="zh-CN" sz="2400" b="1" dirty="0">
                <a:latin typeface="宋体" panose="02010600030101010101" pitchFamily="2" charset="-122"/>
                <a:ea typeface="宋体" panose="02010600030101010101" pitchFamily="2" charset="-122"/>
                <a:cs typeface="+mn-cs"/>
              </a:rPr>
              <a:t>外部环境</a:t>
            </a:r>
            <a:r>
              <a:rPr lang="en-US" altLang="zh-CN" sz="2400" b="1" dirty="0">
                <a:latin typeface="宋体" panose="02010600030101010101" pitchFamily="2" charset="-122"/>
                <a:ea typeface="宋体" panose="02010600030101010101" pitchFamily="2" charset="-122"/>
                <a:cs typeface="+mn-cs"/>
              </a:rPr>
              <a:t>(External environment)</a:t>
            </a:r>
            <a:r>
              <a:rPr lang="zh-CN" altLang="zh-CN" sz="2400" b="1" dirty="0">
                <a:latin typeface="宋体" panose="02010600030101010101" pitchFamily="2" charset="-122"/>
                <a:ea typeface="宋体" panose="02010600030101010101" pitchFamily="2" charset="-122"/>
                <a:cs typeface="+mn-cs"/>
              </a:rPr>
              <a:t>是组织之外的客观存在的各种影响因素的总和。根据影响因素对组织业绩影响程度不同，可分为宏观环境因素和微观环境因素。</a:t>
            </a:r>
            <a:endParaRPr lang="en-US" altLang="zh-CN" sz="24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en-US" altLang="zh-CN"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r>
              <a:rPr lang="en-US" altLang="zh-CN" dirty="0">
                <a:latin typeface="宋体" panose="02010600030101010101" pitchFamily="2" charset="-122"/>
                <a:ea typeface="宋体" panose="02010600030101010101" pitchFamily="2" charset="-122"/>
                <a:cs typeface="+mn-cs"/>
              </a:rPr>
              <a:t>  </a:t>
            </a:r>
            <a:endParaRPr lang="zh-CN" altLang="en-US"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endParaRPr lang="en-US"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3.1 </a:t>
            </a:r>
            <a:r>
              <a:rPr lang="zh-CN" altLang="zh-CN" sz="4000" dirty="0">
                <a:latin typeface="微软雅黑" panose="020B0503020204020204" charset="-122"/>
                <a:ea typeface="微软雅黑" panose="020B0503020204020204" charset="-122"/>
                <a:cs typeface="+mj-cs"/>
              </a:rPr>
              <a:t>环境分析的框架</a:t>
            </a:r>
            <a:endParaRPr lang="zh-CN" altLang="zh-CN" sz="4000" dirty="0">
              <a:latin typeface="微软雅黑" panose="020B0503020204020204" charset="-122"/>
              <a:ea typeface="微软雅黑" panose="020B0503020204020204" charset="-122"/>
              <a:cs typeface="+mj-cs"/>
            </a:endParaRPr>
          </a:p>
        </p:txBody>
      </p:sp>
      <p:sp>
        <p:nvSpPr>
          <p:cNvPr id="9219" name="内容占位符 2"/>
          <p:cNvSpPr>
            <a:spLocks noGrp="1"/>
          </p:cNvSpPr>
          <p:nvPr>
            <p:ph idx="1"/>
          </p:nvPr>
        </p:nvSpPr>
        <p:spPr>
          <a:xfrm>
            <a:off x="395288" y="1295400"/>
            <a:ext cx="8291512" cy="1196975"/>
          </a:xfrm>
        </p:spPr>
        <p:txBody>
          <a:bodyPr vert="horz" wrap="square" lIns="91440" tIns="45720" rIns="91440" bIns="45720" anchor="t"/>
          <a:p>
            <a:r>
              <a:rPr lang="en-US" altLang="zh-CN" b="1" dirty="0">
                <a:latin typeface="宋体" panose="02010600030101010101" pitchFamily="2" charset="-122"/>
                <a:ea typeface="宋体" panose="02010600030101010101" pitchFamily="2" charset="-122"/>
                <a:cs typeface="+mn-cs"/>
              </a:rPr>
              <a:t>3.1.2 </a:t>
            </a:r>
            <a:r>
              <a:rPr lang="zh-CN" altLang="zh-CN" b="1" dirty="0">
                <a:latin typeface="宋体" panose="02010600030101010101" pitchFamily="2" charset="-122"/>
                <a:ea typeface="宋体" panose="02010600030101010101" pitchFamily="2" charset="-122"/>
                <a:cs typeface="+mn-cs"/>
              </a:rPr>
              <a:t>管理环境的分类</a:t>
            </a:r>
            <a:endParaRPr lang="en-US" altLang="zh-CN" b="1" dirty="0">
              <a:latin typeface="宋体" panose="02010600030101010101" pitchFamily="2" charset="-122"/>
              <a:ea typeface="宋体" panose="02010600030101010101" pitchFamily="2" charset="-122"/>
              <a:cs typeface="+mn-cs"/>
            </a:endParaRPr>
          </a:p>
          <a:p>
            <a:pPr>
              <a:buFont typeface="Wingdings" panose="05000000000000000000" pitchFamily="2" charset="2"/>
            </a:pPr>
            <a:r>
              <a:rPr lang="en-US" altLang="zh-CN" sz="2800" b="1" dirty="0">
                <a:latin typeface="宋体" panose="02010600030101010101" pitchFamily="2" charset="-122"/>
                <a:ea typeface="宋体" panose="02010600030101010101" pitchFamily="2" charset="-122"/>
                <a:cs typeface="+mn-cs"/>
              </a:rPr>
              <a:t>2</a:t>
            </a:r>
            <a:r>
              <a:rPr lang="zh-CN" altLang="zh-CN" sz="2800" b="1" dirty="0">
                <a:latin typeface="宋体" panose="02010600030101010101" pitchFamily="2" charset="-122"/>
                <a:ea typeface="宋体" panose="02010600030101010101" pitchFamily="2" charset="-122"/>
                <a:cs typeface="+mn-cs"/>
              </a:rPr>
              <a:t>．内部环境</a:t>
            </a:r>
            <a:endParaRPr lang="zh-CN" altLang="zh-CN" sz="2800" b="1" dirty="0">
              <a:latin typeface="宋体" panose="02010600030101010101" pitchFamily="2" charset="-122"/>
              <a:ea typeface="宋体" panose="02010600030101010101" pitchFamily="2" charset="-122"/>
              <a:cs typeface="+mn-cs"/>
            </a:endParaRPr>
          </a:p>
          <a:p>
            <a:pPr>
              <a:lnSpc>
                <a:spcPct val="150000"/>
              </a:lnSpc>
              <a:buClr>
                <a:schemeClr val="folHlink"/>
              </a:buClr>
              <a:buFont typeface="Wingdings" panose="05000000000000000000" pitchFamily="2" charset="2"/>
              <a:buNone/>
            </a:pPr>
            <a:r>
              <a:rPr lang="en-US" altLang="zh-CN" dirty="0">
                <a:latin typeface="宋体" panose="02010600030101010101" pitchFamily="2" charset="-122"/>
                <a:ea typeface="宋体" panose="02010600030101010101" pitchFamily="2" charset="-122"/>
                <a:cs typeface="+mn-cs"/>
              </a:rPr>
              <a:t>  </a:t>
            </a:r>
            <a:r>
              <a:rPr lang="zh-CN" altLang="zh-CN" sz="2400" b="1" dirty="0">
                <a:latin typeface="宋体" panose="02010600030101010101" pitchFamily="2" charset="-122"/>
                <a:ea typeface="宋体" panose="02010600030101010101" pitchFamily="2" charset="-122"/>
                <a:cs typeface="+mn-cs"/>
              </a:rPr>
              <a:t>内部环境</a:t>
            </a:r>
            <a:r>
              <a:rPr lang="en-US" altLang="zh-CN" sz="2400" b="1" dirty="0">
                <a:latin typeface="宋体" panose="02010600030101010101" pitchFamily="2" charset="-122"/>
                <a:ea typeface="宋体" panose="02010600030101010101" pitchFamily="2" charset="-122"/>
                <a:cs typeface="+mn-cs"/>
              </a:rPr>
              <a:t>(Internal environment)</a:t>
            </a:r>
            <a:r>
              <a:rPr lang="zh-CN" altLang="zh-CN" sz="2400" b="1" dirty="0">
                <a:latin typeface="宋体" panose="02010600030101010101" pitchFamily="2" charset="-122"/>
                <a:ea typeface="宋体" panose="02010600030101010101" pitchFamily="2" charset="-122"/>
                <a:cs typeface="+mn-cs"/>
              </a:rPr>
              <a:t>是指组织内部的各种影响因素的总和。它是随组织产生而产生的，在一定条件下内部环境是可以控制和调节的，包括组织文化</a:t>
            </a:r>
            <a:r>
              <a:rPr lang="en-US" altLang="zh-CN" sz="2400" b="1" dirty="0">
                <a:latin typeface="宋体" panose="02010600030101010101" pitchFamily="2" charset="-122"/>
                <a:ea typeface="宋体" panose="02010600030101010101" pitchFamily="2" charset="-122"/>
                <a:cs typeface="+mn-cs"/>
              </a:rPr>
              <a:t>(</a:t>
            </a:r>
            <a:r>
              <a:rPr lang="zh-CN" altLang="zh-CN" sz="2400" b="1" dirty="0">
                <a:latin typeface="宋体" panose="02010600030101010101" pitchFamily="2" charset="-122"/>
                <a:ea typeface="宋体" panose="02010600030101010101" pitchFamily="2" charset="-122"/>
                <a:cs typeface="+mn-cs"/>
              </a:rPr>
              <a:t>组织内部气氛</a:t>
            </a:r>
            <a:r>
              <a:rPr lang="en-US" altLang="zh-CN" sz="2400" b="1" dirty="0">
                <a:latin typeface="宋体" panose="02010600030101010101" pitchFamily="2" charset="-122"/>
                <a:ea typeface="宋体" panose="02010600030101010101" pitchFamily="2" charset="-122"/>
                <a:cs typeface="+mn-cs"/>
              </a:rPr>
              <a:t>)</a:t>
            </a:r>
            <a:r>
              <a:rPr lang="zh-CN" altLang="zh-CN" sz="2400" b="1" dirty="0">
                <a:latin typeface="宋体" panose="02010600030101010101" pitchFamily="2" charset="-122"/>
                <a:ea typeface="宋体" panose="02010600030101010101" pitchFamily="2" charset="-122"/>
                <a:cs typeface="+mn-cs"/>
              </a:rPr>
              <a:t>和组织经营条件</a:t>
            </a:r>
            <a:r>
              <a:rPr lang="en-US" altLang="zh-CN" sz="2400" b="1" dirty="0">
                <a:latin typeface="宋体" panose="02010600030101010101" pitchFamily="2" charset="-122"/>
                <a:ea typeface="宋体" panose="02010600030101010101" pitchFamily="2" charset="-122"/>
                <a:cs typeface="+mn-cs"/>
              </a:rPr>
              <a:t>(</a:t>
            </a:r>
            <a:r>
              <a:rPr lang="zh-CN" altLang="zh-CN" sz="2400" b="1" dirty="0">
                <a:latin typeface="宋体" panose="02010600030101010101" pitchFamily="2" charset="-122"/>
                <a:ea typeface="宋体" panose="02010600030101010101" pitchFamily="2" charset="-122"/>
                <a:cs typeface="+mn-cs"/>
              </a:rPr>
              <a:t>组织实力</a:t>
            </a:r>
            <a:r>
              <a:rPr lang="en-US" altLang="zh-CN" sz="2400" b="1" dirty="0">
                <a:latin typeface="宋体" panose="02010600030101010101" pitchFamily="2" charset="-122"/>
                <a:ea typeface="宋体" panose="02010600030101010101" pitchFamily="2" charset="-122"/>
                <a:cs typeface="+mn-cs"/>
              </a:rPr>
              <a:t>)</a:t>
            </a:r>
            <a:r>
              <a:rPr lang="zh-CN" altLang="zh-CN" sz="2400" b="1" dirty="0">
                <a:latin typeface="宋体" panose="02010600030101010101" pitchFamily="2" charset="-122"/>
                <a:ea typeface="宋体" panose="02010600030101010101" pitchFamily="2" charset="-122"/>
                <a:cs typeface="+mn-cs"/>
              </a:rPr>
              <a:t>两大部分。</a:t>
            </a:r>
            <a:endParaRPr lang="zh-CN" altLang="zh-CN" sz="24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en-US" altLang="zh-CN"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r>
              <a:rPr lang="en-US" altLang="zh-CN" dirty="0">
                <a:latin typeface="宋体" panose="02010600030101010101" pitchFamily="2" charset="-122"/>
                <a:ea typeface="宋体" panose="02010600030101010101" pitchFamily="2" charset="-122"/>
                <a:cs typeface="+mn-cs"/>
              </a:rPr>
              <a:t>  </a:t>
            </a:r>
            <a:endParaRPr lang="zh-CN" altLang="en-US"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endParaRPr lang="en-US"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ctr"/>
          <a:p>
            <a:endParaRPr lang="zh-CN" altLang="en-US" dirty="0">
              <a:latin typeface="微软雅黑" panose="020B0503020204020204" charset="-122"/>
              <a:ea typeface="微软雅黑" panose="020B0503020204020204" charset="-122"/>
              <a:cs typeface="+mj-cs"/>
            </a:endParaRPr>
          </a:p>
        </p:txBody>
      </p:sp>
      <p:graphicFrame>
        <p:nvGraphicFramePr>
          <p:cNvPr id="4" name="内容占位符 3"/>
          <p:cNvGraphicFramePr>
            <a:graphicFrameLocks noGrp="1"/>
          </p:cNvGraphicFramePr>
          <p:nvPr>
            <p:ph idx="1"/>
          </p:nvPr>
        </p:nvGraphicFramePr>
        <p:xfrm>
          <a:off x="457200" y="1295400"/>
          <a:ext cx="8229600" cy="50292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3.2 </a:t>
            </a:r>
            <a:r>
              <a:rPr lang="zh-CN" altLang="zh-CN" sz="4000" dirty="0">
                <a:latin typeface="微软雅黑" panose="020B0503020204020204" charset="-122"/>
                <a:ea typeface="微软雅黑" panose="020B0503020204020204" charset="-122"/>
                <a:cs typeface="+mj-cs"/>
              </a:rPr>
              <a:t>宏观环境</a:t>
            </a:r>
            <a:endParaRPr lang="zh-CN" altLang="zh-CN" sz="4000" dirty="0">
              <a:latin typeface="微软雅黑" panose="020B0503020204020204" charset="-122"/>
              <a:ea typeface="微软雅黑" panose="020B0503020204020204" charset="-122"/>
              <a:cs typeface="+mj-cs"/>
            </a:endParaRPr>
          </a:p>
        </p:txBody>
      </p:sp>
      <p:sp>
        <p:nvSpPr>
          <p:cNvPr id="13315" name="内容占位符 3"/>
          <p:cNvSpPr>
            <a:spLocks noGrp="1"/>
          </p:cNvSpPr>
          <p:nvPr>
            <p:ph idx="1"/>
          </p:nvPr>
        </p:nvSpPr>
        <p:spPr/>
        <p:txBody>
          <a:bodyPr vert="horz" wrap="square" lIns="91440" tIns="45720" rIns="91440" bIns="45720" anchor="t"/>
          <a:p>
            <a:pPr>
              <a:lnSpc>
                <a:spcPct val="150000"/>
              </a:lnSpc>
            </a:pPr>
            <a:r>
              <a:rPr lang="zh-CN" altLang="zh-CN" sz="2400" b="1" dirty="0">
                <a:latin typeface="宋体" panose="02010600030101010101" pitchFamily="2" charset="-122"/>
                <a:ea typeface="宋体" panose="02010600030101010101" pitchFamily="2" charset="-122"/>
                <a:cs typeface="+mn-cs"/>
              </a:rPr>
              <a:t>外部宏观环境，又称一般环境，是在一定时空内存在于社会中的各类组织均会面对的环境，其内容庞杂，大致可归纳为政治法律环境、经济环境、社会文化环境、技术环境、自然环境和国际环境等六方面。</a:t>
            </a:r>
            <a:endParaRPr lang="zh-CN" altLang="en-US"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91440" tIns="45720" rIns="91440" bIns="45720" anchor="ctr"/>
          <a:p>
            <a:r>
              <a:rPr lang="en-US" altLang="zh-CN" sz="4000" dirty="0">
                <a:latin typeface="微软雅黑" panose="020B0503020204020204" charset="-122"/>
                <a:ea typeface="微软雅黑" panose="020B0503020204020204" charset="-122"/>
                <a:cs typeface="+mj-cs"/>
              </a:rPr>
              <a:t>3.3</a:t>
            </a:r>
            <a:r>
              <a:rPr lang="zh-CN" altLang="zh-CN" sz="4000" dirty="0">
                <a:latin typeface="微软雅黑" panose="020B0503020204020204" charset="-122"/>
                <a:ea typeface="微软雅黑" panose="020B0503020204020204" charset="-122"/>
                <a:cs typeface="+mj-cs"/>
              </a:rPr>
              <a:t>微观环境</a:t>
            </a:r>
            <a:endParaRPr lang="zh-CN" altLang="zh-CN" sz="4000" dirty="0">
              <a:latin typeface="微软雅黑" panose="020B0503020204020204" charset="-122"/>
              <a:ea typeface="微软雅黑" panose="020B0503020204020204" charset="-122"/>
              <a:cs typeface="+mj-cs"/>
            </a:endParaRPr>
          </a:p>
        </p:txBody>
      </p:sp>
      <p:sp>
        <p:nvSpPr>
          <p:cNvPr id="11267" name="内容占位符 2"/>
          <p:cNvSpPr>
            <a:spLocks noGrp="1"/>
          </p:cNvSpPr>
          <p:nvPr>
            <p:ph idx="1"/>
          </p:nvPr>
        </p:nvSpPr>
        <p:spPr/>
        <p:txBody>
          <a:bodyPr vert="horz" wrap="square" lIns="91440" tIns="45720" rIns="91440" bIns="45720" anchor="t"/>
          <a:p>
            <a:pPr>
              <a:lnSpc>
                <a:spcPct val="150000"/>
              </a:lnSpc>
            </a:pPr>
            <a:r>
              <a:rPr lang="zh-CN" altLang="zh-CN" sz="2400" b="1" dirty="0">
                <a:latin typeface="宋体" panose="02010600030101010101" pitchFamily="2" charset="-122"/>
                <a:ea typeface="宋体" panose="02010600030101010101" pitchFamily="2" charset="-122"/>
                <a:cs typeface="+mn-cs"/>
              </a:rPr>
              <a:t>微观环境因素，又称任务环境因素</a:t>
            </a:r>
            <a:r>
              <a:rPr lang="en-US" altLang="zh-CN" sz="2400" b="1" dirty="0">
                <a:latin typeface="宋体" panose="02010600030101010101" pitchFamily="2" charset="-122"/>
                <a:ea typeface="宋体" panose="02010600030101010101" pitchFamily="2" charset="-122"/>
                <a:cs typeface="+mn-cs"/>
              </a:rPr>
              <a:t>(Task environment)</a:t>
            </a:r>
            <a:r>
              <a:rPr lang="zh-CN" altLang="zh-CN" sz="2400" b="1" dirty="0">
                <a:latin typeface="宋体" panose="02010600030101010101" pitchFamily="2" charset="-122"/>
                <a:ea typeface="宋体" panose="02010600030101010101" pitchFamily="2" charset="-122"/>
                <a:cs typeface="+mn-cs"/>
              </a:rPr>
              <a:t>或特殊环境因素</a:t>
            </a:r>
            <a:r>
              <a:rPr lang="en-US" altLang="zh-CN" sz="2400" b="1" dirty="0">
                <a:latin typeface="宋体" panose="02010600030101010101" pitchFamily="2" charset="-122"/>
                <a:ea typeface="宋体" panose="02010600030101010101" pitchFamily="2" charset="-122"/>
                <a:cs typeface="+mn-cs"/>
              </a:rPr>
              <a:t>(Specific environment)</a:t>
            </a:r>
            <a:r>
              <a:rPr lang="zh-CN" altLang="zh-CN" sz="2400" b="1" dirty="0">
                <a:latin typeface="宋体" panose="02010600030101010101" pitchFamily="2" charset="-122"/>
                <a:ea typeface="宋体" panose="02010600030101010101" pitchFamily="2" charset="-122"/>
                <a:cs typeface="+mn-cs"/>
              </a:rPr>
              <a:t>，是指对组织目标的实现有直接影响的那些外部因素，包括资源供应者、服务对象（顾客</a:t>
            </a:r>
            <a:r>
              <a:rPr lang="en-US" altLang="zh-CN" sz="2400" b="1" dirty="0">
                <a:latin typeface="宋体" panose="02010600030101010101" pitchFamily="2" charset="-122"/>
                <a:ea typeface="宋体" panose="02010600030101010101" pitchFamily="2" charset="-122"/>
                <a:cs typeface="+mn-cs"/>
              </a:rPr>
              <a:t>)</a:t>
            </a:r>
            <a:r>
              <a:rPr lang="zh-CN" altLang="zh-CN" sz="2400" b="1" dirty="0">
                <a:latin typeface="宋体" panose="02010600030101010101" pitchFamily="2" charset="-122"/>
                <a:ea typeface="宋体" panose="02010600030101010101" pitchFamily="2" charset="-122"/>
                <a:cs typeface="+mn-cs"/>
              </a:rPr>
              <a:t>、竞争者、战略合作伙伴、政府管理部门及社会特殊利益代表组织。如表</a:t>
            </a:r>
            <a:r>
              <a:rPr lang="en-US" altLang="zh-CN" sz="2400" b="1" dirty="0">
                <a:latin typeface="宋体" panose="02010600030101010101" pitchFamily="2" charset="-122"/>
                <a:ea typeface="宋体" panose="02010600030101010101" pitchFamily="2" charset="-122"/>
                <a:cs typeface="+mn-cs"/>
              </a:rPr>
              <a:t>3-1</a:t>
            </a:r>
            <a:r>
              <a:rPr lang="zh-CN" altLang="zh-CN" sz="2400" b="1" dirty="0">
                <a:latin typeface="宋体" panose="02010600030101010101" pitchFamily="2" charset="-122"/>
                <a:ea typeface="宋体" panose="02010600030101010101" pitchFamily="2" charset="-122"/>
                <a:cs typeface="+mn-cs"/>
              </a:rPr>
              <a:t>所示。</a:t>
            </a:r>
            <a:endParaRPr lang="en-US" altLang="zh-CN" sz="2400" b="1" dirty="0">
              <a:latin typeface="宋体" panose="02010600030101010101" pitchFamily="2" charset="-122"/>
              <a:ea typeface="宋体" panose="02010600030101010101" pitchFamily="2" charset="-122"/>
              <a:cs typeface="+mn-cs"/>
            </a:endParaRPr>
          </a:p>
          <a:p>
            <a:pPr>
              <a:buClr>
                <a:schemeClr val="folHlink"/>
              </a:buClr>
              <a:buFont typeface="Wingdings" panose="05000000000000000000" pitchFamily="2" charset="2"/>
              <a:buNone/>
            </a:pPr>
            <a:endParaRPr lang="zh-CN" altLang="zh-CN" b="1" dirty="0">
              <a:latin typeface="宋体" panose="02010600030101010101" pitchFamily="2" charset="-122"/>
              <a:ea typeface="宋体" panose="02010600030101010101" pitchFamily="2" charset="-122"/>
              <a:cs typeface="+mn-cs"/>
            </a:endParaRPr>
          </a:p>
          <a:p>
            <a:pPr>
              <a:lnSpc>
                <a:spcPts val="4000"/>
              </a:lnSpc>
              <a:spcBef>
                <a:spcPct val="0"/>
              </a:spcBef>
            </a:pPr>
            <a:endParaRPr lang="en-US" altLang="zh-CN" b="1" dirty="0">
              <a:latin typeface="宋体" panose="02010600030101010101" pitchFamily="2" charset="-122"/>
              <a:ea typeface="宋体" panose="02010600030101010101" pitchFamily="2" charset="-122"/>
              <a:cs typeface="+mn-cs"/>
            </a:endParaRPr>
          </a:p>
          <a:p>
            <a:pPr>
              <a:lnSpc>
                <a:spcPts val="4000"/>
              </a:lnSpc>
              <a:spcBef>
                <a:spcPct val="0"/>
              </a:spcBef>
              <a:buClr>
                <a:schemeClr val="folHlink"/>
              </a:buClr>
              <a:buFont typeface="Wingdings" panose="05000000000000000000" pitchFamily="2" charset="2"/>
              <a:buNone/>
            </a:pPr>
            <a:r>
              <a:rPr lang="en-US" altLang="zh-CN" sz="2800" dirty="0">
                <a:latin typeface="宋体" panose="02010600030101010101" pitchFamily="2" charset="-122"/>
                <a:ea typeface="宋体" panose="02010600030101010101" pitchFamily="2" charset="-122"/>
                <a:cs typeface="+mn-cs"/>
              </a:rPr>
              <a:t>  </a:t>
            </a:r>
            <a:endParaRPr lang="en-US" altLang="zh-CN" sz="2400" b="1" dirty="0">
              <a:latin typeface="宋体" panose="02010600030101010101" pitchFamily="2" charset="-122"/>
              <a:ea typeface="宋体" panose="02010600030101010101" pitchFamily="2" charset="-122"/>
              <a:cs typeface="+mn-cs"/>
            </a:endParaRPr>
          </a:p>
        </p:txBody>
      </p:sp>
    </p:spTree>
  </p:cSld>
  <p:clrMapOvr>
    <a:masterClrMapping/>
  </p:clrMapOvr>
  <p:transition/>
</p:sld>
</file>

<file path=ppt/theme/theme1.xml><?xml version="1.0" encoding="utf-8"?>
<a:theme xmlns:a="http://schemas.openxmlformats.org/drawingml/2006/main" name="576TGp_report_light">
  <a:themeElements>
    <a:clrScheme name="Default Design 1">
      <a:dk1>
        <a:srgbClr val="000000"/>
      </a:dk1>
      <a:lt1>
        <a:srgbClr val="B4E3EE"/>
      </a:lt1>
      <a:dk2>
        <a:srgbClr val="189180"/>
      </a:dk2>
      <a:lt2>
        <a:srgbClr val="808080"/>
      </a:lt2>
      <a:accent1>
        <a:srgbClr val="FF7F00"/>
      </a:accent1>
      <a:accent2>
        <a:srgbClr val="B3DC27"/>
      </a:accent2>
      <a:accent3>
        <a:srgbClr val="D6EFF5"/>
      </a:accent3>
      <a:accent4>
        <a:srgbClr val="000000"/>
      </a:accent4>
      <a:accent5>
        <a:srgbClr val="FFC0AA"/>
      </a:accent5>
      <a:accent6>
        <a:srgbClr val="A2C722"/>
      </a:accent6>
      <a:hlink>
        <a:srgbClr val="6FB9D7"/>
      </a:hlink>
      <a:folHlink>
        <a:srgbClr val="F93D17"/>
      </a:folHlink>
    </a:clrScheme>
    <a:fontScheme name="Default Design">
      <a:majorFont>
        <a:latin typeface="Arial"/>
        <a:ea typeface="宋体"/>
        <a:cs typeface=""/>
      </a:majorFont>
      <a:minorFont>
        <a:latin typeface="Arial"/>
        <a:ea typeface="宋体"/>
        <a:cs typeface=""/>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Design 1">
        <a:dk1>
          <a:srgbClr val="000000"/>
        </a:dk1>
        <a:lt1>
          <a:srgbClr val="B4E3EE"/>
        </a:lt1>
        <a:dk2>
          <a:srgbClr val="189180"/>
        </a:dk2>
        <a:lt2>
          <a:srgbClr val="808080"/>
        </a:lt2>
        <a:accent1>
          <a:srgbClr val="FF7F00"/>
        </a:accent1>
        <a:accent2>
          <a:srgbClr val="B3DC27"/>
        </a:accent2>
        <a:accent3>
          <a:srgbClr val="D6EFF5"/>
        </a:accent3>
        <a:accent4>
          <a:srgbClr val="000000"/>
        </a:accent4>
        <a:accent5>
          <a:srgbClr val="FFC0AA"/>
        </a:accent5>
        <a:accent6>
          <a:srgbClr val="A2C722"/>
        </a:accent6>
        <a:hlink>
          <a:srgbClr val="6FB9D7"/>
        </a:hlink>
        <a:folHlink>
          <a:srgbClr val="F93D17"/>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EE384"/>
        </a:lt1>
        <a:dk2>
          <a:srgbClr val="FD8334"/>
        </a:dk2>
        <a:lt2>
          <a:srgbClr val="808080"/>
        </a:lt2>
        <a:accent1>
          <a:srgbClr val="F98EB2"/>
        </a:accent1>
        <a:accent2>
          <a:srgbClr val="FCB43E"/>
        </a:accent2>
        <a:accent3>
          <a:srgbClr val="FEEFC2"/>
        </a:accent3>
        <a:accent4>
          <a:srgbClr val="000000"/>
        </a:accent4>
        <a:accent5>
          <a:srgbClr val="FBC6D5"/>
        </a:accent5>
        <a:accent6>
          <a:srgbClr val="E4A337"/>
        </a:accent6>
        <a:hlink>
          <a:srgbClr val="FA6D73"/>
        </a:hlink>
        <a:folHlink>
          <a:srgbClr val="D264C5"/>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4E1EE"/>
        </a:lt1>
        <a:dk2>
          <a:srgbClr val="2F84AF"/>
        </a:dk2>
        <a:lt2>
          <a:srgbClr val="808080"/>
        </a:lt2>
        <a:accent1>
          <a:srgbClr val="9899C1"/>
        </a:accent1>
        <a:accent2>
          <a:srgbClr val="4BBAC3"/>
        </a:accent2>
        <a:accent3>
          <a:srgbClr val="E6EEF5"/>
        </a:accent3>
        <a:accent4>
          <a:srgbClr val="000000"/>
        </a:accent4>
        <a:accent5>
          <a:srgbClr val="CACADD"/>
        </a:accent5>
        <a:accent6>
          <a:srgbClr val="43A8B0"/>
        </a:accent6>
        <a:hlink>
          <a:srgbClr val="7AC5B9"/>
        </a:hlink>
        <a:folHlink>
          <a:srgbClr val="719FC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576TGp_report_light.pot</Template>
  <TotalTime>0</TotalTime>
  <Words>2225</Words>
  <Application>WPS 演示</Application>
  <PresentationFormat>全屏显示(4:3)</PresentationFormat>
  <Paragraphs>307</Paragraphs>
  <Slides>36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Arial</vt:lpstr>
      <vt:lpstr>宋体</vt:lpstr>
      <vt:lpstr>Wingdings</vt:lpstr>
      <vt:lpstr>微软雅黑</vt:lpstr>
      <vt:lpstr>Wingdings</vt:lpstr>
      <vt:lpstr>Times New Roman</vt:lpstr>
      <vt:lpstr>Calibri</vt:lpstr>
      <vt:lpstr>Tahoma</vt:lpstr>
      <vt:lpstr>Arial</vt:lpstr>
      <vt:lpstr>Calibri</vt:lpstr>
      <vt:lpstr>Times New Roman</vt:lpstr>
      <vt:lpstr>黑体</vt:lpstr>
      <vt:lpstr>576TGp_report_light</vt:lpstr>
      <vt:lpstr>Word.Document.8</vt:lpstr>
      <vt:lpstr>              第十章 激励</vt:lpstr>
      <vt:lpstr>本章学习重点</vt:lpstr>
      <vt:lpstr>3.1 环境分析的框架</vt:lpstr>
      <vt:lpstr>3.1 环境分析的框架</vt:lpstr>
      <vt:lpstr>3.1 环境分析的框架</vt:lpstr>
      <vt:lpstr>3.1 环境分析的框架</vt:lpstr>
      <vt:lpstr>PowerPoint 演示文稿</vt:lpstr>
      <vt:lpstr>3.3 宏观环境</vt:lpstr>
      <vt:lpstr>3.2 微观环境</vt:lpstr>
      <vt:lpstr>表3-1  微观环境因素</vt:lpstr>
      <vt:lpstr>组织的内部环境</vt:lpstr>
      <vt:lpstr>3.4 环境管理</vt:lpstr>
      <vt:lpstr>3.4 环境管理</vt:lpstr>
      <vt:lpstr>3.4 环境管理</vt:lpstr>
      <vt:lpstr>PowerPoint 演示文稿</vt:lpstr>
      <vt:lpstr>PowerPoint 演示文稿</vt:lpstr>
      <vt:lpstr>图4.1: 管理伦理</vt:lpstr>
      <vt:lpstr>管理伦理</vt:lpstr>
      <vt:lpstr>组织如何对待员工</vt:lpstr>
      <vt:lpstr>员工如何对待组织</vt:lpstr>
      <vt:lpstr>组织和员工如何对待其他经济机构</vt:lpstr>
      <vt:lpstr>图4.2: 伦理决策指南</vt:lpstr>
      <vt:lpstr>3.6.2社会责任</vt:lpstr>
      <vt:lpstr>社会责任</vt:lpstr>
      <vt:lpstr>图4.3: 组织利益相关者</vt:lpstr>
      <vt:lpstr>关于社会责任的两个对立观点</vt:lpstr>
      <vt:lpstr>Figure 4.4:社会责任两面观</vt:lpstr>
      <vt:lpstr>组织承担社会责任的方式</vt:lpstr>
      <vt:lpstr>Figure 4.5:组织承担社会责任的方式</vt:lpstr>
      <vt:lpstr>3.5 全球化与管理</vt:lpstr>
      <vt:lpstr>图3-2 全球化的主要方面 </vt:lpstr>
      <vt:lpstr>表3-3  三种全球观的主要内容 </vt:lpstr>
      <vt:lpstr> 企业国际化各种方法的利弊</vt:lpstr>
      <vt:lpstr>3.5 全球化与管理</vt:lpstr>
      <vt:lpstr>3.5 全球化与管理</vt:lpstr>
      <vt:lpstr>Thank You!</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kmji</cp:lastModifiedBy>
  <cp:revision>41</cp:revision>
  <dcterms:created xsi:type="dcterms:W3CDTF">2008-03-07T03:21:00Z</dcterms:created>
  <dcterms:modified xsi:type="dcterms:W3CDTF">2017-01-19T08:44:09Z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