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333" r:id="rId3"/>
    <p:sldId id="334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  <p:sldId id="358" r:id="rId28"/>
    <p:sldId id="359" r:id="rId29"/>
    <p:sldId id="360" r:id="rId30"/>
    <p:sldId id="361" r:id="rId31"/>
    <p:sldId id="362" r:id="rId32"/>
    <p:sldId id="363" r:id="rId33"/>
    <p:sldId id="364" r:id="rId34"/>
    <p:sldId id="365" r:id="rId35"/>
    <p:sldId id="366" r:id="rId36"/>
    <p:sldId id="367" r:id="rId37"/>
    <p:sldId id="368" r:id="rId38"/>
    <p:sldId id="369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B9D7"/>
    <a:srgbClr val="808080"/>
    <a:srgbClr val="969696"/>
    <a:srgbClr val="FF7F00"/>
    <a:srgbClr val="000000"/>
    <a:srgbClr val="333333"/>
    <a:srgbClr val="EC2C06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60"/>
  </p:normalViewPr>
  <p:slideViewPr>
    <p:cSldViewPr>
      <p:cViewPr>
        <p:scale>
          <a:sx n="68" d="100"/>
          <a:sy n="68" d="100"/>
        </p:scale>
        <p:origin x="-1602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74E565-3364-2F4D-B26E-9DCC6BA179A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5570763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>
              <a:gd name="T0" fmla="*/ 0 w 1406"/>
              <a:gd name="T1" fmla="*/ 1678 h 1678"/>
              <a:gd name="T2" fmla="*/ 0 w 1406"/>
              <a:gd name="T3" fmla="*/ 1134 h 1678"/>
              <a:gd name="T4" fmla="*/ 1406 w 1406"/>
              <a:gd name="T5" fmla="*/ 0 h 1678"/>
              <a:gd name="T6" fmla="*/ 1406 w 1406"/>
              <a:gd name="T7" fmla="*/ 91 h 1678"/>
              <a:gd name="T8" fmla="*/ 0 w 1406"/>
              <a:gd name="T9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>
              <a:gd name="T0" fmla="*/ 0 w 1124"/>
              <a:gd name="T1" fmla="*/ 0 h 4343"/>
              <a:gd name="T2" fmla="*/ 490 w 1124"/>
              <a:gd name="T3" fmla="*/ 2 h 4343"/>
              <a:gd name="T4" fmla="*/ 1124 w 1124"/>
              <a:gd name="T5" fmla="*/ 1373 h 4343"/>
              <a:gd name="T6" fmla="*/ 1124 w 1124"/>
              <a:gd name="T7" fmla="*/ 2036 h 4343"/>
              <a:gd name="T8" fmla="*/ 889 w 1124"/>
              <a:gd name="T9" fmla="*/ 4343 h 4343"/>
              <a:gd name="T10" fmla="*/ 526 w 1124"/>
              <a:gd name="T11" fmla="*/ 4343 h 4343"/>
              <a:gd name="T12" fmla="*/ 1079 w 1124"/>
              <a:gd name="T13" fmla="*/ 2031 h 4343"/>
              <a:gd name="T14" fmla="*/ 1079 w 1124"/>
              <a:gd name="T15" fmla="*/ 1383 h 4343"/>
              <a:gd name="T16" fmla="*/ 0 w 1124"/>
              <a:gd name="T17" fmla="*/ 0 h 4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>
              <a:gd name="T0" fmla="*/ 181 w 1507"/>
              <a:gd name="T1" fmla="*/ 0 h 4334"/>
              <a:gd name="T2" fmla="*/ 1507 w 1507"/>
              <a:gd name="T3" fmla="*/ 1379 h 4334"/>
              <a:gd name="T4" fmla="*/ 1507 w 1507"/>
              <a:gd name="T5" fmla="*/ 2036 h 4334"/>
              <a:gd name="T6" fmla="*/ 727 w 1507"/>
              <a:gd name="T7" fmla="*/ 4334 h 4334"/>
              <a:gd name="T8" fmla="*/ 2 w 1507"/>
              <a:gd name="T9" fmla="*/ 4334 h 4334"/>
              <a:gd name="T10" fmla="*/ 2 w 1507"/>
              <a:gd name="T11" fmla="*/ 4162 h 4334"/>
              <a:gd name="T12" fmla="*/ 1441 w 1507"/>
              <a:gd name="T13" fmla="*/ 1936 h 4334"/>
              <a:gd name="T14" fmla="*/ 1441 w 1507"/>
              <a:gd name="T15" fmla="*/ 1447 h 4334"/>
              <a:gd name="T16" fmla="*/ 8 w 1507"/>
              <a:gd name="T17" fmla="*/ 434 h 4334"/>
              <a:gd name="T18" fmla="*/ 0 w 1507"/>
              <a:gd name="T19" fmla="*/ 6 h 4334"/>
              <a:gd name="T20" fmla="*/ 181 w 1507"/>
              <a:gd name="T21" fmla="*/ 0 h 4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>
              <a:gd name="T0" fmla="*/ 1904 w 1904"/>
              <a:gd name="T1" fmla="*/ 0 h 4354"/>
              <a:gd name="T2" fmla="*/ 1178 w 1904"/>
              <a:gd name="T3" fmla="*/ 0 h 4354"/>
              <a:gd name="T4" fmla="*/ 0 w 1904"/>
              <a:gd name="T5" fmla="*/ 1342 h 4354"/>
              <a:gd name="T6" fmla="*/ 0 w 1904"/>
              <a:gd name="T7" fmla="*/ 1950 h 4354"/>
              <a:gd name="T8" fmla="*/ 498 w 1904"/>
              <a:gd name="T9" fmla="*/ 4354 h 4354"/>
              <a:gd name="T10" fmla="*/ 1088 w 1904"/>
              <a:gd name="T11" fmla="*/ 4354 h 4354"/>
              <a:gd name="T12" fmla="*/ 44 w 1904"/>
              <a:gd name="T13" fmla="*/ 1985 h 4354"/>
              <a:gd name="T14" fmla="*/ 44 w 1904"/>
              <a:gd name="T15" fmla="*/ 1361 h 4354"/>
              <a:gd name="T16" fmla="*/ 1904 w 1904"/>
              <a:gd name="T17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>
              <a:gd name="T0" fmla="*/ 1708 w 1708"/>
              <a:gd name="T1" fmla="*/ 1 h 1189"/>
              <a:gd name="T2" fmla="*/ 1379 w 1708"/>
              <a:gd name="T3" fmla="*/ 0 h 1189"/>
              <a:gd name="T4" fmla="*/ 0 w 1708"/>
              <a:gd name="T5" fmla="*/ 1189 h 1189"/>
              <a:gd name="T6" fmla="*/ 1708 w 1708"/>
              <a:gd name="T7" fmla="*/ 1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>
              <a:gd name="T0" fmla="*/ 3665 w 3846"/>
              <a:gd name="T1" fmla="*/ 0 h 4354"/>
              <a:gd name="T2" fmla="*/ 2122 w 3846"/>
              <a:gd name="T3" fmla="*/ 0 h 4354"/>
              <a:gd name="T4" fmla="*/ 0 w 3846"/>
              <a:gd name="T5" fmla="*/ 1339 h 4354"/>
              <a:gd name="T6" fmla="*/ 0 w 3846"/>
              <a:gd name="T7" fmla="*/ 1950 h 4354"/>
              <a:gd name="T8" fmla="*/ 1215 w 3846"/>
              <a:gd name="T9" fmla="*/ 4354 h 4354"/>
              <a:gd name="T10" fmla="*/ 1941 w 3846"/>
              <a:gd name="T11" fmla="*/ 4354 h 4354"/>
              <a:gd name="T12" fmla="*/ 72 w 3846"/>
              <a:gd name="T13" fmla="*/ 1877 h 4354"/>
              <a:gd name="T14" fmla="*/ 72 w 3846"/>
              <a:gd name="T15" fmla="*/ 1361 h 4354"/>
              <a:gd name="T16" fmla="*/ 3846 w 3846"/>
              <a:gd name="T17" fmla="*/ 0 h 4354"/>
              <a:gd name="T18" fmla="*/ 2122 w 3846"/>
              <a:gd name="T19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>
              <a:gd name="T0" fmla="*/ 0 w 1415"/>
              <a:gd name="T1" fmla="*/ 0 h 3770"/>
              <a:gd name="T2" fmla="*/ 1415 w 1415"/>
              <a:gd name="T3" fmla="*/ 1197 h 3770"/>
              <a:gd name="T4" fmla="*/ 1415 w 1415"/>
              <a:gd name="T5" fmla="*/ 1862 h 3770"/>
              <a:gd name="T6" fmla="*/ 0 w 1415"/>
              <a:gd name="T7" fmla="*/ 3770 h 3770"/>
              <a:gd name="T8" fmla="*/ 0 w 1415"/>
              <a:gd name="T9" fmla="*/ 3272 h 3770"/>
              <a:gd name="T10" fmla="*/ 1376 w 1415"/>
              <a:gd name="T11" fmla="*/ 1801 h 3770"/>
              <a:gd name="T12" fmla="*/ 1376 w 1415"/>
              <a:gd name="T13" fmla="*/ 1272 h 3770"/>
              <a:gd name="T14" fmla="*/ 6 w 1415"/>
              <a:gd name="T15" fmla="*/ 962 h 3770"/>
              <a:gd name="T16" fmla="*/ 0 w 1415"/>
              <a:gd name="T17" fmla="*/ 0 h 3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>
              <a:gd name="T0" fmla="*/ 4115 w 4120"/>
              <a:gd name="T1" fmla="*/ 0 h 3915"/>
              <a:gd name="T2" fmla="*/ 4120 w 4120"/>
              <a:gd name="T3" fmla="*/ 500 h 3915"/>
              <a:gd name="T4" fmla="*/ 61 w 4120"/>
              <a:gd name="T5" fmla="*/ 1059 h 3915"/>
              <a:gd name="T6" fmla="*/ 61 w 4120"/>
              <a:gd name="T7" fmla="*/ 1466 h 3915"/>
              <a:gd name="T8" fmla="*/ 2419 w 4120"/>
              <a:gd name="T9" fmla="*/ 3915 h 3915"/>
              <a:gd name="T10" fmla="*/ 1830 w 4120"/>
              <a:gd name="T11" fmla="*/ 3915 h 3915"/>
              <a:gd name="T12" fmla="*/ 0 w 4120"/>
              <a:gd name="T13" fmla="*/ 1449 h 3915"/>
              <a:gd name="T14" fmla="*/ 0 w 4120"/>
              <a:gd name="T15" fmla="*/ 967 h 3915"/>
              <a:gd name="T16" fmla="*/ 4115 w 4120"/>
              <a:gd name="T17" fmla="*/ 0 h 3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>
              <a:gd name="T0" fmla="*/ 4131 w 4131"/>
              <a:gd name="T1" fmla="*/ 0 h 4348"/>
              <a:gd name="T2" fmla="*/ 4126 w 4131"/>
              <a:gd name="T3" fmla="*/ 494 h 4348"/>
              <a:gd name="T4" fmla="*/ 55 w 4131"/>
              <a:gd name="T5" fmla="*/ 1404 h 4348"/>
              <a:gd name="T6" fmla="*/ 55 w 4131"/>
              <a:gd name="T7" fmla="*/ 1853 h 4348"/>
              <a:gd name="T8" fmla="*/ 3156 w 4131"/>
              <a:gd name="T9" fmla="*/ 4348 h 4348"/>
              <a:gd name="T10" fmla="*/ 2067 w 4131"/>
              <a:gd name="T11" fmla="*/ 4348 h 4348"/>
              <a:gd name="T12" fmla="*/ 0 w 4131"/>
              <a:gd name="T13" fmla="*/ 1882 h 4348"/>
              <a:gd name="T14" fmla="*/ 0 w 4131"/>
              <a:gd name="T15" fmla="*/ 1355 h 4348"/>
              <a:gd name="T16" fmla="*/ 3615 w 4131"/>
              <a:gd name="T17" fmla="*/ 0 h 4348"/>
              <a:gd name="T18" fmla="*/ 4131 w 4131"/>
              <a:gd name="T19" fmla="*/ 0 h 4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>
              <a:gd name="T0" fmla="*/ 0 w 3629"/>
              <a:gd name="T1" fmla="*/ 1315 h 1315"/>
              <a:gd name="T2" fmla="*/ 2858 w 3629"/>
              <a:gd name="T3" fmla="*/ 0 h 1315"/>
              <a:gd name="T4" fmla="*/ 3629 w 3629"/>
              <a:gd name="T5" fmla="*/ 0 h 1315"/>
              <a:gd name="T6" fmla="*/ 0 w 3629"/>
              <a:gd name="T7" fmla="*/ 1315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>
              <a:gd name="T0" fmla="*/ 0 w 2132"/>
              <a:gd name="T1" fmla="*/ 0 h 2495"/>
              <a:gd name="T2" fmla="*/ 2132 w 2132"/>
              <a:gd name="T3" fmla="*/ 2495 h 2495"/>
              <a:gd name="T4" fmla="*/ 1814 w 2132"/>
              <a:gd name="T5" fmla="*/ 2495 h 2495"/>
              <a:gd name="T6" fmla="*/ 0 w 2132"/>
              <a:gd name="T7" fmla="*/ 0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>
              <a:gd name="T0" fmla="*/ 1425 w 1425"/>
              <a:gd name="T1" fmla="*/ 1206 h 1206"/>
              <a:gd name="T2" fmla="*/ 0 w 1425"/>
              <a:gd name="T3" fmla="*/ 0 h 1206"/>
              <a:gd name="T4" fmla="*/ 0 w 1425"/>
              <a:gd name="T5" fmla="*/ 186 h 1206"/>
              <a:gd name="T6" fmla="*/ 1425 w 1425"/>
              <a:gd name="T7" fmla="*/ 1206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>
              <a:gd name="T0" fmla="*/ 0 w 1466"/>
              <a:gd name="T1" fmla="*/ 2248 h 2370"/>
              <a:gd name="T2" fmla="*/ 1466 w 1466"/>
              <a:gd name="T3" fmla="*/ 0 h 2370"/>
              <a:gd name="T4" fmla="*/ 194 w 1466"/>
              <a:gd name="T5" fmla="*/ 2370 h 2370"/>
              <a:gd name="T6" fmla="*/ 4 w 1466"/>
              <a:gd name="T7" fmla="*/ 2364 h 2370"/>
              <a:gd name="T8" fmla="*/ 0 w 1466"/>
              <a:gd name="T9" fmla="*/ 2248 h 2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>
              <a:gd name="T0" fmla="*/ 6 w 1460"/>
              <a:gd name="T1" fmla="*/ 0 h 3317"/>
              <a:gd name="T2" fmla="*/ 6 w 1460"/>
              <a:gd name="T3" fmla="*/ 643 h 3317"/>
              <a:gd name="T4" fmla="*/ 1410 w 1460"/>
              <a:gd name="T5" fmla="*/ 564 h 3317"/>
              <a:gd name="T6" fmla="*/ 1410 w 1460"/>
              <a:gd name="T7" fmla="*/ 1049 h 3317"/>
              <a:gd name="T8" fmla="*/ 0 w 1460"/>
              <a:gd name="T9" fmla="*/ 2852 h 3317"/>
              <a:gd name="T10" fmla="*/ 0 w 1460"/>
              <a:gd name="T11" fmla="*/ 3317 h 3317"/>
              <a:gd name="T12" fmla="*/ 1460 w 1460"/>
              <a:gd name="T13" fmla="*/ 1062 h 3317"/>
              <a:gd name="T14" fmla="*/ 1460 w 1460"/>
              <a:gd name="T15" fmla="*/ 505 h 3317"/>
              <a:gd name="T16" fmla="*/ 6 w 1460"/>
              <a:gd name="T17" fmla="*/ 0 h 3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B4415D-A346-7345-A86A-237197B27E0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" name="图片 2" descr="管理学院Logo（宋体）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99954"/>
            <a:ext cx="3200400" cy="5818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E28F-FFEC-C04C-B749-301934A8CA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0278663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8181B-F63A-144A-81B6-52FAC94C7E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849389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zh-CN" altLang="en-US" smtClean="0"/>
              <a:t>单击图标添加图表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812B6D76-3AEC-3D4B-9CC6-501B4ED7B67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981745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41463-ED3E-2C47-900A-82B773FE61CD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9" name="图片 8" descr="管理学院Logo（宋体）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48435"/>
            <a:ext cx="2514600" cy="4571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10944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E47F8-5909-3948-BD69-B436ED247E0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9822978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0F198-8545-B943-BD3D-AC486460BBA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776726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A2B60-AFAA-4348-9AF4-AAC199865F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49385674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F7D4C-44A0-1A43-AF0B-1EA66610B5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12596538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9311C-DF9A-984D-94F6-B6709135A07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71434268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CC305-CDD8-2544-BBBA-267745F2714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84709657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8D09B-0A6C-2345-B583-35536CB6115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92423253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>
              <a:gd name="T0" fmla="*/ 312 w 696"/>
              <a:gd name="T1" fmla="*/ 0 h 4314"/>
              <a:gd name="T2" fmla="*/ 528 w 696"/>
              <a:gd name="T3" fmla="*/ 444 h 4314"/>
              <a:gd name="T4" fmla="*/ 696 w 696"/>
              <a:gd name="T5" fmla="*/ 960 h 4314"/>
              <a:gd name="T6" fmla="*/ 426 w 696"/>
              <a:gd name="T7" fmla="*/ 4314 h 4314"/>
              <a:gd name="T8" fmla="*/ 108 w 696"/>
              <a:gd name="T9" fmla="*/ 4314 h 4314"/>
              <a:gd name="T10" fmla="*/ 648 w 696"/>
              <a:gd name="T11" fmla="*/ 960 h 4314"/>
              <a:gd name="T12" fmla="*/ 456 w 696"/>
              <a:gd name="T13" fmla="*/ 432 h 4314"/>
              <a:gd name="T14" fmla="*/ 0 w 696"/>
              <a:gd name="T15" fmla="*/ 0 h 4314"/>
              <a:gd name="T16" fmla="*/ 312 w 696"/>
              <a:gd name="T17" fmla="*/ 0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>
              <a:gd name="T0" fmla="*/ 0 w 4752"/>
              <a:gd name="T1" fmla="*/ 0 h 4320"/>
              <a:gd name="T2" fmla="*/ 1536 w 4752"/>
              <a:gd name="T3" fmla="*/ 0 h 4320"/>
              <a:gd name="T4" fmla="*/ 4590 w 4752"/>
              <a:gd name="T5" fmla="*/ 450 h 4320"/>
              <a:gd name="T6" fmla="*/ 4752 w 4752"/>
              <a:gd name="T7" fmla="*/ 972 h 4320"/>
              <a:gd name="T8" fmla="*/ 3600 w 4752"/>
              <a:gd name="T9" fmla="*/ 4320 h 4320"/>
              <a:gd name="T10" fmla="*/ 3312 w 4752"/>
              <a:gd name="T11" fmla="*/ 4320 h 4320"/>
              <a:gd name="T12" fmla="*/ 4712 w 4752"/>
              <a:gd name="T13" fmla="*/ 994 h 4320"/>
              <a:gd name="T14" fmla="*/ 4518 w 4752"/>
              <a:gd name="T15" fmla="*/ 524 h 4320"/>
              <a:gd name="T16" fmla="*/ 0 w 4752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>
              <a:gd name="T0" fmla="*/ 384 w 1884"/>
              <a:gd name="T1" fmla="*/ 3276 h 3276"/>
              <a:gd name="T2" fmla="*/ 1884 w 1884"/>
              <a:gd name="T3" fmla="*/ 0 h 3276"/>
              <a:gd name="T4" fmla="*/ 0 w 1884"/>
              <a:gd name="T5" fmla="*/ 3276 h 3276"/>
              <a:gd name="T6" fmla="*/ 384 w 1884"/>
              <a:gd name="T7" fmla="*/ 3276 h 3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>
              <a:gd name="T0" fmla="*/ 0 w 3258"/>
              <a:gd name="T1" fmla="*/ 0 h 4320"/>
              <a:gd name="T2" fmla="*/ 3082 w 3258"/>
              <a:gd name="T3" fmla="*/ 475 h 4320"/>
              <a:gd name="T4" fmla="*/ 3210 w 3258"/>
              <a:gd name="T5" fmla="*/ 936 h 4320"/>
              <a:gd name="T6" fmla="*/ 1728 w 3258"/>
              <a:gd name="T7" fmla="*/ 4320 h 4320"/>
              <a:gd name="T8" fmla="*/ 1872 w 3258"/>
              <a:gd name="T9" fmla="*/ 4320 h 4320"/>
              <a:gd name="T10" fmla="*/ 3258 w 3258"/>
              <a:gd name="T11" fmla="*/ 912 h 4320"/>
              <a:gd name="T12" fmla="*/ 3120 w 3258"/>
              <a:gd name="T13" fmla="*/ 432 h 4320"/>
              <a:gd name="T14" fmla="*/ 1296 w 3258"/>
              <a:gd name="T15" fmla="*/ 0 h 4320"/>
              <a:gd name="T16" fmla="*/ 0 w 3258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>
              <a:gd name="T0" fmla="*/ 48 w 480"/>
              <a:gd name="T1" fmla="*/ 0 h 720"/>
              <a:gd name="T2" fmla="*/ 0 w 480"/>
              <a:gd name="T3" fmla="*/ 96 h 720"/>
              <a:gd name="T4" fmla="*/ 354 w 480"/>
              <a:gd name="T5" fmla="*/ 690 h 720"/>
              <a:gd name="T6" fmla="*/ 480 w 480"/>
              <a:gd name="T7" fmla="*/ 720 h 720"/>
              <a:gd name="T8" fmla="*/ 480 w 480"/>
              <a:gd name="T9" fmla="*/ 576 h 720"/>
              <a:gd name="T10" fmla="*/ 48 w 480"/>
              <a:gd name="T11" fmla="*/ 96 h 720"/>
              <a:gd name="T12" fmla="*/ 89 w 480"/>
              <a:gd name="T13" fmla="*/ 0 h 720"/>
              <a:gd name="T14" fmla="*/ 48 w 480"/>
              <a:gd name="T15" fmla="*/ 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>
              <a:gd name="T0" fmla="*/ 336 w 336"/>
              <a:gd name="T1" fmla="*/ 336 h 336"/>
              <a:gd name="T2" fmla="*/ 0 w 336"/>
              <a:gd name="T3" fmla="*/ 0 h 336"/>
              <a:gd name="T4" fmla="*/ 336 w 336"/>
              <a:gd name="T5" fmla="*/ 240 h 336"/>
              <a:gd name="T6" fmla="*/ 336 w 336"/>
              <a:gd name="T7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>
                <a:gd name="T0" fmla="*/ 0 w 2058"/>
                <a:gd name="T1" fmla="*/ 0 h 4320"/>
                <a:gd name="T2" fmla="*/ 1056 w 2058"/>
                <a:gd name="T3" fmla="*/ 0 h 4320"/>
                <a:gd name="T4" fmla="*/ 1854 w 2058"/>
                <a:gd name="T5" fmla="*/ 402 h 4320"/>
                <a:gd name="T6" fmla="*/ 2058 w 2058"/>
                <a:gd name="T7" fmla="*/ 972 h 4320"/>
                <a:gd name="T8" fmla="*/ 1296 w 2058"/>
                <a:gd name="T9" fmla="*/ 4320 h 4320"/>
                <a:gd name="T10" fmla="*/ 720 w 2058"/>
                <a:gd name="T11" fmla="*/ 4320 h 4320"/>
                <a:gd name="T12" fmla="*/ 1920 w 2058"/>
                <a:gd name="T13" fmla="*/ 912 h 4320"/>
                <a:gd name="T14" fmla="*/ 1776 w 2058"/>
                <a:gd name="T15" fmla="*/ 432 h 4320"/>
                <a:gd name="T16" fmla="*/ 0 w 2058"/>
                <a:gd name="T17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>
                <a:gd name="T0" fmla="*/ 0 w 1152"/>
                <a:gd name="T1" fmla="*/ 3264 h 3264"/>
                <a:gd name="T2" fmla="*/ 1152 w 1152"/>
                <a:gd name="T3" fmla="*/ 0 h 3264"/>
                <a:gd name="T4" fmla="*/ 96 w 1152"/>
                <a:gd name="T5" fmla="*/ 3264 h 3264"/>
                <a:gd name="T6" fmla="*/ 0 w 1152"/>
                <a:gd name="T7" fmla="*/ 3264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32BE39-7FD0-BC4C-9960-3B5CDFF62EF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3786190"/>
            <a:ext cx="7772400" cy="885825"/>
          </a:xfrm>
        </p:spPr>
        <p:txBody>
          <a:bodyPr/>
          <a:lstStyle/>
          <a:p>
            <a:pPr algn="ctr"/>
            <a:r>
              <a:rPr lang="zh-CN" altLang="en-US" dirty="0" smtClean="0"/>
              <a:t>              第一章 导论</a:t>
            </a:r>
            <a:endParaRPr lang="en-US" altLang="zh-CN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管理学原理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dirty="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95400"/>
            <a:ext cx="8229600" cy="53022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该定义主要包含以下几层含义：</a:t>
            </a:r>
          </a:p>
          <a:p>
            <a:pPr>
              <a:buFont typeface="Wingdings" pitchFamily="2" charset="2"/>
              <a:buNone/>
            </a:pPr>
            <a:endParaRPr lang="zh-CN" altLang="en-US" sz="2400" dirty="0" smtClean="0">
              <a:solidFill>
                <a:srgbClr val="000000"/>
              </a:solidFill>
              <a:latin typeface="Calibri" pitchFamily="34" charset="0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1</a:t>
            </a: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）管理的主体，即管理者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2</a:t>
            </a: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）管理的客体，即管理对象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3</a:t>
            </a: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）管理活动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4</a:t>
            </a: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）管理的目标，即效率与效能的统一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5</a:t>
            </a: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）管理的环境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6</a:t>
            </a: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）管理的载体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7</a:t>
            </a: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）管理的核心问题是协调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8</a:t>
            </a:r>
            <a:r>
              <a:rPr lang="zh-CN" altLang="en-US" sz="2400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）管理发展的主要动力是变革与创新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83" name="Rectangle 190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295400"/>
            <a:ext cx="8218488" cy="5029200"/>
          </a:xfrm>
        </p:spPr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1.2.2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管理的职能</a:t>
            </a:r>
          </a:p>
          <a:p>
            <a:pPr algn="just"/>
            <a:endParaRPr lang="zh-CN" altLang="en-US" b="1" dirty="0" smtClean="0">
              <a:latin typeface="宋体" charset="-122"/>
              <a:ea typeface="宋体" charset="-122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不同学派的观点 （见表</a:t>
            </a:r>
            <a:r>
              <a:rPr lang="en-US" altLang="zh-CN" sz="2800" b="1" dirty="0" smtClean="0">
                <a:latin typeface="宋体" charset="-122"/>
                <a:ea typeface="宋体" charset="-122"/>
              </a:rPr>
              <a:t>1-2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：管理职能划分的主要观点）</a:t>
            </a:r>
          </a:p>
          <a:p>
            <a:endParaRPr lang="zh-CN" altLang="en-US" sz="2800" dirty="0" smtClean="0">
              <a:latin typeface="仿宋" pitchFamily="49" charset="-122"/>
              <a:ea typeface="仿宋" pitchFamily="49" charset="-122"/>
            </a:endParaRPr>
          </a:p>
          <a:p>
            <a:endParaRPr lang="zh-CN" alt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56324" name="Picture 4" descr="Z$}W11YC$D2ZQ60@GH]72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0"/>
            <a:ext cx="4972050" cy="6257925"/>
          </a:xfrm>
          <a:prstGeom prst="rect">
            <a:avLst/>
          </a:prstGeom>
          <a:noFill/>
        </p:spPr>
      </p:pic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2627313" y="6197600"/>
            <a:ext cx="4105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ctr" eaLnBrk="0" hangingPunct="0"/>
            <a:r>
              <a:rPr lang="zh-CN" altLang="en-US">
                <a:ea typeface="宋体" charset="-122"/>
              </a:rPr>
              <a:t>表</a:t>
            </a:r>
            <a:r>
              <a:rPr lang="en-US" altLang="zh-CN">
                <a:ea typeface="宋体" charset="-122"/>
              </a:rPr>
              <a:t>1-2  </a:t>
            </a:r>
            <a:r>
              <a:rPr lang="zh-CN" altLang="en-US">
                <a:ea typeface="宋体" charset="-122"/>
              </a:rPr>
              <a:t>管理职能划分的主要观点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本书对管理职能的界定</a:t>
            </a:r>
          </a:p>
          <a:p>
            <a:pPr>
              <a:buFont typeface="Wingdings" pitchFamily="2" charset="2"/>
              <a:buNone/>
            </a:pPr>
            <a:endParaRPr lang="zh-CN" altLang="en-US" sz="28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）计划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）组织 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3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）领导 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4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）控制</a:t>
            </a:r>
          </a:p>
        </p:txBody>
      </p:sp>
      <p:pic>
        <p:nvPicPr>
          <p:cNvPr id="57349" name="对象 8"/>
          <p:cNvPicPr>
            <a:picLocks noChangeArrowheads="1"/>
          </p:cNvPicPr>
          <p:nvPr/>
        </p:nvPicPr>
        <p:blipFill>
          <a:blip r:embed="rId2"/>
          <a:srcRect l="-169" t="-220" r="-288" b="-505"/>
          <a:stretch>
            <a:fillRect/>
          </a:stretch>
        </p:blipFill>
        <p:spPr bwMode="auto">
          <a:xfrm>
            <a:off x="4286248" y="2285992"/>
            <a:ext cx="4286280" cy="3286147"/>
          </a:xfrm>
          <a:prstGeom prst="rect">
            <a:avLst/>
          </a:prstGeom>
          <a:noFill/>
        </p:spPr>
      </p:pic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5643570" y="5643578"/>
            <a:ext cx="1785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 dirty="0">
                <a:latin typeface="Calibri" pitchFamily="34" charset="0"/>
                <a:ea typeface="宋体" charset="-122"/>
              </a:rPr>
              <a:t>图</a:t>
            </a:r>
            <a:r>
              <a:rPr lang="en-US" altLang="zh-CN" dirty="0">
                <a:latin typeface="Calibri" pitchFamily="34" charset="0"/>
                <a:ea typeface="宋体" charset="-122"/>
              </a:rPr>
              <a:t>1-6   </a:t>
            </a:r>
            <a:r>
              <a:rPr lang="zh-CN" altLang="en-US" dirty="0">
                <a:latin typeface="Calibri" pitchFamily="34" charset="0"/>
                <a:ea typeface="宋体" charset="-122"/>
              </a:rPr>
              <a:t>管理职能</a:t>
            </a:r>
            <a:endParaRPr lang="zh-CN" altLang="en-US" dirty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3.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管理职能的关系</a:t>
            </a:r>
          </a:p>
          <a:p>
            <a:pPr>
              <a:buFont typeface="Wingdings" pitchFamily="2" charset="2"/>
              <a:buChar char="Ø"/>
            </a:pPr>
            <a:endParaRPr lang="zh-CN" alt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800" b="1" dirty="0" smtClean="0">
                <a:latin typeface="宋体" charset="-122"/>
                <a:ea typeface="宋体" charset="-122"/>
              </a:rPr>
              <a:t>  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管理者在从事实际工作时常常会发现，上述四项管理职能并不是独立存在的，职能间常常是你中有我、我中有你，既彼此包含，又相互推动，因此，将管理者所履行的职能描述为一种过程的观点更为符合实际情况。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193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1.2.3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管理的科学性与艺术性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首先，管理是一门科学。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其次，管理又是一门艺术。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总之，管理的科学性与艺术性应是和谐的统一。管理的科学性使管理者在处理问题时有理可依，有据可循。而管理的艺术性则使管理者能够灵活应变，而不至于被管理理论的条条框框所束缚。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z="4000" dirty="0" smtClean="0">
                <a:latin typeface="微软雅黑" pitchFamily="34" charset="-122"/>
                <a:ea typeface="微软雅黑" pitchFamily="34" charset="-122"/>
              </a:rPr>
              <a:t>1.3 </a:t>
            </a:r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管理者工作的内涵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1.3.1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谁是管理者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管理者</a:t>
            </a:r>
          </a:p>
          <a:p>
            <a:pPr>
              <a:buFont typeface="Wingdings" pitchFamily="2" charset="2"/>
              <a:buNone/>
            </a:pPr>
            <a:endParaRPr lang="zh-CN" altLang="en-US" sz="28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800" b="1" dirty="0" smtClean="0">
                <a:latin typeface="宋体" charset="-122"/>
                <a:ea typeface="宋体" charset="-122"/>
              </a:rPr>
              <a:t> 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）管理者（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Managers ) 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，以执行管理过程为主要职责的人。 </a:t>
            </a:r>
          </a:p>
          <a:p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）操作者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( Operatives) 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，直接从事某项工作或任务的人员 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管理职业化</a:t>
            </a:r>
          </a:p>
          <a:p>
            <a:pPr>
              <a:buFont typeface="Wingdings" pitchFamily="2" charset="2"/>
              <a:buNone/>
            </a:pPr>
            <a:r>
              <a:rPr lang="zh-CN" altLang="en-US" sz="2800" dirty="0" smtClean="0">
                <a:latin typeface="宋体" charset="-122"/>
                <a:ea typeface="宋体" charset="-122"/>
              </a:rPr>
              <a:t> 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）职业经理人的出现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  （</a:t>
            </a:r>
            <a:r>
              <a:rPr lang="en-US" altLang="zh-CN" sz="2400" b="1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2</a:t>
            </a:r>
            <a:r>
              <a:rPr lang="zh-CN" altLang="en-US" sz="2400" b="1" dirty="0" smtClean="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t>）管理职业化</a:t>
            </a: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219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1444" name="对象 1"/>
          <p:cNvPicPr>
            <a:picLocks noChangeArrowheads="1"/>
          </p:cNvPicPr>
          <p:nvPr/>
        </p:nvPicPr>
        <p:blipFill>
          <a:blip r:embed="rId2"/>
          <a:srcRect l="-1521" t="-2574" b="-479"/>
          <a:stretch>
            <a:fillRect/>
          </a:stretch>
        </p:blipFill>
        <p:spPr bwMode="auto">
          <a:xfrm>
            <a:off x="2195513" y="2563814"/>
            <a:ext cx="5019693" cy="2794012"/>
          </a:xfrm>
          <a:prstGeom prst="rect">
            <a:avLst/>
          </a:prstGeom>
          <a:noFill/>
        </p:spPr>
      </p:pic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3203575" y="5307028"/>
            <a:ext cx="285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ctr" eaLnBrk="0" hangingPunct="0"/>
            <a:r>
              <a:rPr lang="zh-CN" altLang="en-US" sz="1600" dirty="0">
                <a:latin typeface="Calibri" pitchFamily="34" charset="0"/>
                <a:ea typeface="宋体" charset="-122"/>
              </a:rPr>
              <a:t>图</a:t>
            </a:r>
            <a:r>
              <a:rPr lang="en-US" altLang="zh-CN" sz="1600" dirty="0">
                <a:latin typeface="Calibri" pitchFamily="34" charset="0"/>
                <a:ea typeface="宋体" charset="-122"/>
              </a:rPr>
              <a:t>1-7   </a:t>
            </a:r>
            <a:r>
              <a:rPr lang="zh-CN" altLang="en-US" sz="1600" dirty="0">
                <a:latin typeface="Calibri" pitchFamily="34" charset="0"/>
                <a:ea typeface="宋体" charset="-122"/>
              </a:rPr>
              <a:t>从两权合一到两权分离</a:t>
            </a:r>
            <a:endParaRPr lang="zh-CN" altLang="en-US" sz="1600" dirty="0">
              <a:ea typeface="宋体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1.3.2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管理者的类型</a:t>
            </a:r>
          </a:p>
          <a:p>
            <a:pPr algn="just"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按照管理者在组织中的层次分类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）高层管理者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）中层管理者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3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）基层管理者</a:t>
            </a:r>
            <a:r>
              <a:rPr lang="zh-CN" altLang="en-US" dirty="0" smtClean="0"/>
              <a:t> </a:t>
            </a:r>
            <a:endParaRPr lang="zh-CN" altLang="en-US" b="1" dirty="0" smtClean="0">
              <a:latin typeface="宋体" charset="-122"/>
              <a:ea typeface="宋体" charset="-122"/>
            </a:endParaRPr>
          </a:p>
          <a:p>
            <a:pPr algn="just"/>
            <a:endParaRPr lang="zh-CN" altLang="en-US" b="1" dirty="0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graphicFrame>
        <p:nvGraphicFramePr>
          <p:cNvPr id="63598" name="Group 110"/>
          <p:cNvGraphicFramePr>
            <a:graphicFrameLocks noGrp="1"/>
          </p:cNvGraphicFramePr>
          <p:nvPr/>
        </p:nvGraphicFramePr>
        <p:xfrm>
          <a:off x="857224" y="1643050"/>
          <a:ext cx="7715304" cy="4572033"/>
        </p:xfrm>
        <a:graphic>
          <a:graphicData uri="http://schemas.openxmlformats.org/drawingml/2006/table">
            <a:tbl>
              <a:tblPr/>
              <a:tblGrid>
                <a:gridCol w="1202069"/>
                <a:gridCol w="1837690"/>
                <a:gridCol w="4675545"/>
              </a:tblGrid>
              <a:tr h="43871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层次类别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实例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主要职责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1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高层管理者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学校的校长，医院的院长，行政首脑，公司总经理等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对组织负有全面责任。主要侧重于决定组织的大政方针和沟通组织与外界的交往联系，为组织创造良好的内外部环境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9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中层管理者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工厂里的车间主任，学校里的系主任，机关里的处长等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正确理解高层的指示精神，创造性地结合本部门的实际情况，贯彻落实高层所确定的大政方针，指挥基层管理者开展工作。他们的主要管理对象是基层管理者</a:t>
                      </a:r>
                      <a:endParaRPr kumimoji="0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1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基层管理者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工厂里的班组长，运动队里的教练，学校里的教研室主任，机关里的科长等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直接指挥和监督现场作业人员，保证完成上级下达的各项计划和指令</a:t>
                      </a:r>
                      <a:endParaRPr kumimoji="0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599" name="Rectangle 111"/>
          <p:cNvSpPr>
            <a:spLocks noChangeArrowheads="1"/>
          </p:cNvSpPr>
          <p:nvPr/>
        </p:nvSpPr>
        <p:spPr bwMode="auto">
          <a:xfrm>
            <a:off x="2987675" y="1214422"/>
            <a:ext cx="315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dirty="0">
                <a:ea typeface="宋体" charset="-122"/>
              </a:rPr>
              <a:t>表</a:t>
            </a:r>
            <a:r>
              <a:rPr lang="en-US" altLang="zh-CN" dirty="0">
                <a:ea typeface="宋体" charset="-122"/>
              </a:rPr>
              <a:t>1-3  </a:t>
            </a:r>
            <a:r>
              <a:rPr lang="zh-CN" altLang="en-US" dirty="0">
                <a:ea typeface="宋体" charset="-122"/>
              </a:rPr>
              <a:t>不同层次管理者的职责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本章学习重点</a:t>
            </a: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313372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了解管理的由来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掌握组织的特征与组织资源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理解管理的定义与内涵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掌握管理的职能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理解管理的科学性与艺术性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掌握管理者的类型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理解管理者的角色与技能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认识管理学的特点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	熟悉管理学的研究内容、研究对象及研究方法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28670"/>
            <a:ext cx="8229600" cy="505461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按作用分类</a:t>
            </a:r>
          </a:p>
          <a:p>
            <a:endParaRPr lang="en-US" altLang="zh-CN" sz="2800" b="1" dirty="0" smtClean="0">
              <a:latin typeface="宋体" charset="-122"/>
              <a:ea typeface="宋体" charset="-122"/>
            </a:endParaRPr>
          </a:p>
        </p:txBody>
      </p:sp>
      <p:graphicFrame>
        <p:nvGraphicFramePr>
          <p:cNvPr id="64593" name="Group 81"/>
          <p:cNvGraphicFramePr>
            <a:graphicFrameLocks noGrp="1"/>
          </p:cNvGraphicFramePr>
          <p:nvPr/>
        </p:nvGraphicFramePr>
        <p:xfrm>
          <a:off x="1071538" y="1714486"/>
          <a:ext cx="7429551" cy="4684415"/>
        </p:xfrm>
        <a:graphic>
          <a:graphicData uri="http://schemas.openxmlformats.org/drawingml/2006/table">
            <a:tbl>
              <a:tblPr/>
              <a:tblGrid>
                <a:gridCol w="1302901"/>
                <a:gridCol w="6126650"/>
              </a:tblGrid>
              <a:tr h="5761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运营管理者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负责创造呵管理提供组织产品与服务的工作。运营经理的典型工作包括生产控制、库存控制、质量控制、工厂规划和选址等。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4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财务管理者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任何一个组织的运转都离不开资金的有效运作，财务管理者主要从事与资金的筹措、运算、核算和投资、使用等有关活动的管理，并对此承担责任 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4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营销管理者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负责同营销职能有关的工作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——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吸引消费者呵顾客购买组织的产品或服务。这些领域的工作包括新产品开发、定价、推广与分销等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4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人力资源管理者 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主要从事人力资源管理，保证组织所需的各类人员和组织中人力资源的合理使用，负责员工招聘、选择、培训、使用、评估、奖惩等的管理工作 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4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行政管理者 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主要负责后勤保障工作。任何组织都少不了行政管理人员和行政工作人员，没有他们，其他专业管理人员和操作者就难以专心致志地工作 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4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其他管理者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由于各组织的目标、任务相差甚远，很难按管理者的作用统一分类。除了上述几类管理者外，不同的组织中还有其他各种管理者，均归入此类。如技术管理者、公共关系管理者、信息管理者等 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594" name="Rectangle 82"/>
          <p:cNvSpPr>
            <a:spLocks noChangeArrowheads="1"/>
          </p:cNvSpPr>
          <p:nvPr/>
        </p:nvSpPr>
        <p:spPr bwMode="auto">
          <a:xfrm>
            <a:off x="2555875" y="1357298"/>
            <a:ext cx="407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dirty="0">
                <a:ea typeface="宋体" charset="-122"/>
              </a:rPr>
              <a:t>表</a:t>
            </a:r>
            <a:r>
              <a:rPr lang="en-US" altLang="zh-CN" dirty="0">
                <a:ea typeface="宋体" charset="-122"/>
              </a:rPr>
              <a:t>1-4  </a:t>
            </a:r>
            <a:r>
              <a:rPr lang="zh-CN" altLang="en-US" dirty="0">
                <a:ea typeface="宋体" charset="-122"/>
              </a:rPr>
              <a:t>按作用划分的不同管理者的职责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1.3.3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管理者的角色</a:t>
            </a:r>
          </a:p>
          <a:p>
            <a:pPr algn="just"/>
            <a:endParaRPr lang="zh-CN" altLang="en-US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人际角色 </a:t>
            </a:r>
          </a:p>
          <a:p>
            <a:pPr>
              <a:buFont typeface="Wingdings" pitchFamily="2" charset="2"/>
              <a:buNone/>
            </a:pPr>
            <a:endParaRPr lang="zh-CN" altLang="en-US" sz="2400" dirty="0" smtClean="0"/>
          </a:p>
          <a:p>
            <a:pPr>
              <a:buFont typeface="Wingdings" pitchFamily="2" charset="2"/>
              <a:buNone/>
            </a:pPr>
            <a:r>
              <a:rPr lang="zh-CN" altLang="en-US" sz="2400" dirty="0" smtClean="0"/>
              <a:t>  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）精神领袖角色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）领导者角色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3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）联系人者角色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信息角色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）跟踪者角色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）传播者角色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3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）发言人角色</a:t>
            </a:r>
          </a:p>
          <a:p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3.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决策角色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）企业家角色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）扰动处理者角色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3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）资源分配者角色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4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）谈判者角色</a:t>
            </a:r>
          </a:p>
          <a:p>
            <a:endParaRPr lang="zh-CN" altLang="en-US" sz="2400" b="1" dirty="0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837" name="Group 253"/>
          <p:cNvGraphicFramePr>
            <a:graphicFrameLocks noGrp="1"/>
          </p:cNvGraphicFramePr>
          <p:nvPr/>
        </p:nvGraphicFramePr>
        <p:xfrm>
          <a:off x="395288" y="831850"/>
          <a:ext cx="8280400" cy="5496243"/>
        </p:xfrm>
        <a:graphic>
          <a:graphicData uri="http://schemas.openxmlformats.org/drawingml/2006/table">
            <a:tbl>
              <a:tblPr/>
              <a:tblGrid>
                <a:gridCol w="1479550"/>
                <a:gridCol w="3997325"/>
                <a:gridCol w="2803525"/>
              </a:tblGrid>
              <a:tr h="258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角色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描述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特征活动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人际角色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）精神领袖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精神领袖，象征性的首脑，须履行许多法律性的或者社会性的例行义务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迎接来访者，签署法律文件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2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）领导者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负责激励和动员下属，负责人员配备、培训和交往的职责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实际上从事所有的有下级参与的活动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3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）联系人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在组织中要与其他部门协调，还要与外部组织，如供应商和顾客协调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从事外部活动，企业间项目合作沟通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信息角色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4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）跟踪者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寻求和获取各种特定的即时信息，以便透彻地了解组织与环境，作为组织内部和外部信息的神经中枢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阅读期刊和报告，保持私人接触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5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）传播者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将从外部和下级得到的信息传递给组织的其他成员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—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有些是关于事实的信息，有些是解释和综合组织的有影响力的人物的各种价值观点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举行信息交流会，用各种信息沟通形式传达信息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6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）发言人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向外界发布有关组织的计划、政策、行动、结果等信息，作为组织所在产业方面的专家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举行董事会议，向媒体发布信息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决策角色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7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）企业家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寻求组织和环境中的机会，制定改进方案以发起变革，监督某些方案的策划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制定战略，检查会议执行情况，开发新项目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8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）扰动处理者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当组织面临重大的，意外的动乱时，负责采取补救行为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检查陷入混乱和危机的时期，解决下属部门间的冲突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9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）资源分配者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负责分配组织的各种资源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—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事实上是批准所有重要的组织决策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调度、询问、授权、从事涉及预算的各种活动和安排下级的工作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（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10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）谈判者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在主要的谈判中作为组织的代表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参与工会进行合同谈判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838" name="Rectangle 254"/>
          <p:cNvSpPr>
            <a:spLocks noChangeArrowheads="1"/>
          </p:cNvSpPr>
          <p:nvPr/>
        </p:nvSpPr>
        <p:spPr bwMode="auto">
          <a:xfrm>
            <a:off x="2627313" y="476250"/>
            <a:ext cx="361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>
                <a:ea typeface="宋体" charset="-122"/>
              </a:rPr>
              <a:t>表</a:t>
            </a:r>
            <a:r>
              <a:rPr lang="en-US" altLang="zh-CN">
                <a:ea typeface="宋体" charset="-122"/>
              </a:rPr>
              <a:t>1-5  </a:t>
            </a:r>
            <a:r>
              <a:rPr lang="zh-CN" altLang="en-US">
                <a:ea typeface="宋体" charset="-122"/>
              </a:rPr>
              <a:t>明茨伯格的管理者角色理论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1.3.4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管理者技能</a:t>
            </a:r>
          </a:p>
          <a:p>
            <a:pPr algn="just"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技术技能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技术技能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(technical skills)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是指“运用管理者所监督的专业领域中的过程、惯例、技术和工具的能力”（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Plunkett and </a:t>
            </a:r>
            <a:r>
              <a:rPr lang="en-US" altLang="zh-CN" sz="2400" b="1" dirty="0" err="1" smtClean="0">
                <a:latin typeface="宋体" charset="-122"/>
                <a:ea typeface="宋体" charset="-122"/>
              </a:rPr>
              <a:t>Attner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，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1997)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。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人际技能</a:t>
            </a:r>
          </a:p>
          <a:p>
            <a:pPr algn="just"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人际技能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(human skills) (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人际关系技能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)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是指“成功地与别人打交道并与别人沟通的能力”（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Plunkett and </a:t>
            </a:r>
            <a:r>
              <a:rPr lang="en-US" altLang="zh-CN" sz="2400" b="1" dirty="0" err="1" smtClean="0">
                <a:latin typeface="宋体" charset="-122"/>
                <a:ea typeface="宋体" charset="-122"/>
              </a:rPr>
              <a:t>Attner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，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1997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）。 </a:t>
            </a:r>
          </a:p>
          <a:p>
            <a:endParaRPr lang="zh-CN" altLang="en-US" sz="2400" b="1" dirty="0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3.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概念技能</a:t>
            </a:r>
            <a:r>
              <a:rPr lang="zh-CN" altLang="en-US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概念技能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(conceptual skills)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是指“把观点设想出来并加以处理以及将关系抽象化的精神能力”（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Plunkett and </a:t>
            </a:r>
            <a:r>
              <a:rPr lang="en-US" altLang="zh-CN" sz="2400" b="1" dirty="0" err="1" smtClean="0">
                <a:latin typeface="宋体" charset="-122"/>
                <a:ea typeface="宋体" charset="-122"/>
              </a:rPr>
              <a:t>Attner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, 1997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）。</a:t>
            </a:r>
            <a:r>
              <a:rPr lang="zh-CN" altLang="en-US" dirty="0" smtClean="0"/>
              <a:t> </a:t>
            </a:r>
          </a:p>
        </p:txBody>
      </p:sp>
      <p:pic>
        <p:nvPicPr>
          <p:cNvPr id="69636" name="Picture 4"/>
          <p:cNvPicPr>
            <a:picLocks noChangeArrowheads="1"/>
          </p:cNvPicPr>
          <p:nvPr/>
        </p:nvPicPr>
        <p:blipFill>
          <a:blip r:embed="rId2"/>
          <a:srcRect l="-3589" t="-6082" r="-44" b="-3172"/>
          <a:stretch>
            <a:fillRect/>
          </a:stretch>
        </p:blipFill>
        <p:spPr bwMode="auto">
          <a:xfrm>
            <a:off x="1928795" y="3143248"/>
            <a:ext cx="471490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2276475" y="5776932"/>
            <a:ext cx="437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 dirty="0">
                <a:ea typeface="宋体" charset="-122"/>
              </a:rPr>
              <a:t>图</a:t>
            </a:r>
            <a:r>
              <a:rPr lang="en-US" altLang="zh-CN" dirty="0">
                <a:ea typeface="宋体" charset="-122"/>
              </a:rPr>
              <a:t>1-8  </a:t>
            </a:r>
            <a:r>
              <a:rPr lang="zh-CN" altLang="en-US" dirty="0">
                <a:ea typeface="宋体" charset="-122"/>
              </a:rPr>
              <a:t>管理者层次与管理者技能的关系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1.3.5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学习做一个正直的管理者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有效管理者与成功管理者</a:t>
            </a:r>
            <a:r>
              <a:rPr lang="zh-CN" alt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zh-CN" altLang="en-US" dirty="0" smtClean="0"/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研究表明，通常管理人员约有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32%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的时间用于传统的管理活动，沟通为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29%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，人力资源活动占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20%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，而网络联系则为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19%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。但是，不同的管理人员在这四项活动上所花的时间与努力差异很大。</a:t>
            </a:r>
            <a:r>
              <a:rPr lang="zh-CN" alt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3132138" y="1714488"/>
            <a:ext cx="2981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dirty="0">
                <a:latin typeface="Calibri" pitchFamily="34" charset="0"/>
                <a:ea typeface="宋体" charset="-122"/>
              </a:rPr>
              <a:t>表</a:t>
            </a:r>
            <a:r>
              <a:rPr lang="en-US" altLang="zh-CN" dirty="0">
                <a:latin typeface="Calibri" pitchFamily="34" charset="0"/>
                <a:ea typeface="宋体" charset="-122"/>
              </a:rPr>
              <a:t>1-6    </a:t>
            </a:r>
            <a:r>
              <a:rPr lang="zh-CN" altLang="en-US" dirty="0">
                <a:latin typeface="Calibri" pitchFamily="34" charset="0"/>
                <a:ea typeface="宋体" charset="-122"/>
              </a:rPr>
              <a:t>管理活动的时间分布</a:t>
            </a:r>
            <a:endParaRPr lang="zh-CN" altLang="en-US" dirty="0">
              <a:ea typeface="宋体" charset="-122"/>
            </a:endParaRPr>
          </a:p>
        </p:txBody>
      </p:sp>
      <p:graphicFrame>
        <p:nvGraphicFramePr>
          <p:cNvPr id="71818" name="Group 138"/>
          <p:cNvGraphicFramePr>
            <a:graphicFrameLocks noGrp="1"/>
          </p:cNvGraphicFramePr>
          <p:nvPr/>
        </p:nvGraphicFramePr>
        <p:xfrm>
          <a:off x="714348" y="2357432"/>
          <a:ext cx="8001056" cy="2928955"/>
        </p:xfrm>
        <a:graphic>
          <a:graphicData uri="http://schemas.openxmlformats.org/drawingml/2006/table">
            <a:tbl>
              <a:tblPr/>
              <a:tblGrid>
                <a:gridCol w="1998967"/>
                <a:gridCol w="2002425"/>
                <a:gridCol w="2000697"/>
                <a:gridCol w="1998967"/>
              </a:tblGrid>
              <a:tr h="62081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活动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一般管理人员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成功的管理人员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有效的管理人员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6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传统管理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32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13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19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6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沟通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29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28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44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533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人力资源管理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20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11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26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6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网络联系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19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48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11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管理者的个性特征</a:t>
            </a:r>
            <a:r>
              <a:rPr lang="zh-CN" altLang="en-US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德鲁克认为，管理人员的管理对象涉及人，而人是一种独一无二的特殊资源，它要求使用它的人有特殊的品质。 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管理人员还需要一种基本品质，即要求管理人员有正直的品格。</a:t>
            </a:r>
            <a:r>
              <a:rPr lang="zh-CN" altLang="en-US" dirty="0" smtClean="0"/>
              <a:t>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3288" y="198438"/>
            <a:ext cx="7954992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pitchFamily="34" charset="-122"/>
                <a:ea typeface="微软雅黑" pitchFamily="34" charset="-122"/>
              </a:rPr>
              <a:t>1.4 </a:t>
            </a:r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管理学的研究对象与研究方法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1.4.1 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何谓管理学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管理学</a:t>
            </a:r>
          </a:p>
          <a:p>
            <a:pPr>
              <a:buFont typeface="Wingdings" pitchFamily="2" charset="2"/>
              <a:buNone/>
            </a:pPr>
            <a:r>
              <a:rPr lang="zh-CN" altLang="en-US" sz="2800" b="1" dirty="0" smtClean="0">
                <a:latin typeface="宋体" charset="-122"/>
                <a:ea typeface="宋体" charset="-122"/>
              </a:rPr>
              <a:t>  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管理学是研究各类管理活动的产生、发展的普遍规律、基本原理和一般方法的科学；管理学是一门基础学科，是各类专门管理学科的理论基础。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管理活动是普遍存在的，但是不同性质的组织有其独特的内涵，管理的内容不同，方法也不尽相同，在此基础上进行科学的总结和概括可以形成各具特色、专门性强的各种管理科学。</a:t>
            </a:r>
            <a:r>
              <a:rPr lang="zh-CN" altLang="en-US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 smtClean="0">
                <a:latin typeface="微软雅黑" pitchFamily="34" charset="-122"/>
                <a:ea typeface="微软雅黑" pitchFamily="34" charset="-122"/>
              </a:rPr>
              <a:t>1.1 </a:t>
            </a:r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管理的由来</a:t>
            </a: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>
          <a:xfrm>
            <a:off x="501650" y="1196975"/>
            <a:ext cx="8642350" cy="5029200"/>
          </a:xfrm>
        </p:spPr>
        <p:txBody>
          <a:bodyPr/>
          <a:lstStyle/>
          <a:p>
            <a:pPr>
              <a:lnSpc>
                <a:spcPts val="4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-122"/>
                <a:ea typeface="宋体" charset="-122"/>
              </a:rPr>
              <a:t>1.1.1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管理的由来和意义</a:t>
            </a:r>
            <a:endParaRPr lang="en-US" altLang="zh-CN" b="1" dirty="0" smtClean="0">
              <a:latin typeface="宋体" charset="-122"/>
              <a:ea typeface="宋体" charset="-122"/>
            </a:endParaRPr>
          </a:p>
          <a:p>
            <a:pPr>
              <a:lnSpc>
                <a:spcPts val="4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zh-CN" sz="2800" b="1" dirty="0" smtClean="0">
                <a:latin typeface="宋体" charset="-122"/>
                <a:ea typeface="宋体" charset="-122"/>
              </a:rPr>
              <a:t>1.管理的由来</a:t>
            </a:r>
            <a:endParaRPr lang="zh-CN" altLang="en-US" sz="2800" b="1" dirty="0" smtClean="0">
              <a:latin typeface="宋体" charset="-122"/>
              <a:ea typeface="宋体" charset="-122"/>
            </a:endParaRPr>
          </a:p>
          <a:p>
            <a:pPr>
              <a:lnSpc>
                <a:spcPts val="4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）对于管理产生的原因，人们通常认为是共同劳动产生管理。</a:t>
            </a:r>
          </a:p>
          <a:p>
            <a:pPr>
              <a:lnSpc>
                <a:spcPts val="4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）今天，有学者从另一角度去思考管理的产生原由。管理是为解决资源的有限性与人们需求多样性矛盾的产物。  </a:t>
            </a:r>
          </a:p>
          <a:p>
            <a:pPr>
              <a:lnSpc>
                <a:spcPts val="4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zh-CN" sz="2400" b="1" dirty="0" smtClean="0">
              <a:latin typeface="宋体" charset="-122"/>
              <a:ea typeface="宋体" charset="-122"/>
            </a:endParaRPr>
          </a:p>
          <a:p>
            <a:pPr>
              <a:lnSpc>
                <a:spcPts val="4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学习管理的意义</a:t>
            </a:r>
          </a:p>
          <a:p>
            <a:pPr>
              <a:lnSpc>
                <a:spcPts val="4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）管理对于个人的意义</a:t>
            </a:r>
          </a:p>
          <a:p>
            <a:pPr>
              <a:lnSpc>
                <a:spcPts val="4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）管理对于组织的意义</a:t>
            </a:r>
            <a:endParaRPr lang="en-US" altLang="zh-CN" sz="2400" b="1" dirty="0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 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管理学的特点</a:t>
            </a:r>
            <a:endParaRPr lang="zh-CN" altLang="en-US" dirty="0" smtClean="0"/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）管理学是一门具有很强的实践性特点的应用科学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）管理学是一门具有很强的综合性特点的交叉学科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3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）管理学是一门具有很强的动态性特点的发展中学科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4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）管理学是一门具有很强的双重性特点的软科学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3.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管理学的研究对象与内容</a:t>
            </a:r>
          </a:p>
          <a:p>
            <a:endParaRPr lang="zh-CN" altLang="en-US" sz="28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）管理学的研究对象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 </a:t>
            </a:r>
          </a:p>
          <a:p>
            <a:pPr>
              <a:buFont typeface="Arial" pitchFamily="34" charset="0"/>
              <a:buChar char="•"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 人</a:t>
            </a:r>
          </a:p>
          <a:p>
            <a:pPr>
              <a:buFont typeface="Arial" pitchFamily="34" charset="0"/>
              <a:buChar char="•"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 环境</a:t>
            </a:r>
          </a:p>
          <a:p>
            <a:pPr>
              <a:buFont typeface="Arial" pitchFamily="34" charset="0"/>
              <a:buChar char="•"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 任务</a:t>
            </a:r>
          </a:p>
          <a:p>
            <a:pPr>
              <a:buFont typeface="Arial" pitchFamily="34" charset="0"/>
              <a:buChar char="•"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 方法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）管理学的研究内容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r>
              <a:rPr lang="zh-CN" altLang="en-US" sz="2400" b="1" dirty="0" smtClean="0">
                <a:latin typeface="宋体" charset="-122"/>
                <a:ea typeface="宋体" charset="-122"/>
              </a:rPr>
              <a:t>  管理理论的产生和发展</a:t>
            </a:r>
          </a:p>
          <a:p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r>
              <a:rPr lang="zh-CN" altLang="en-US" sz="2400" b="1" dirty="0" smtClean="0">
                <a:latin typeface="宋体" charset="-122"/>
                <a:ea typeface="宋体" charset="-122"/>
              </a:rPr>
              <a:t>  现代管理的一般原理、制度</a:t>
            </a:r>
          </a:p>
          <a:p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r>
              <a:rPr lang="zh-CN" altLang="en-US" sz="2400" b="1" dirty="0" smtClean="0">
                <a:latin typeface="宋体" charset="-122"/>
                <a:ea typeface="宋体" charset="-122"/>
              </a:rPr>
              <a:t>  管理过程以及相应的职能</a:t>
            </a:r>
          </a:p>
          <a:p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r>
              <a:rPr lang="zh-CN" altLang="en-US" sz="2400" b="1" dirty="0" smtClean="0">
                <a:latin typeface="宋体" charset="-122"/>
                <a:ea typeface="宋体" charset="-122"/>
              </a:rPr>
              <a:t>  管理者及其行为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1.4.2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管理学的研究方法</a:t>
            </a:r>
          </a:p>
          <a:p>
            <a:pPr algn="just"/>
            <a:endParaRPr lang="zh-CN" altLang="en-US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历史研究法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历史研究法就是按照管理学历史发展的自然进程，分析和揭示其本质及其运动规律的方法。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 </a:t>
            </a:r>
            <a:endParaRPr lang="zh-CN" altLang="en-US" sz="28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比较研究法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比较研究法就是对国内外有某种联系的管理现象加以对比，确定研究对象之间异同的方法。</a:t>
            </a:r>
            <a:r>
              <a:rPr lang="zh-CN" altLang="en-US" dirty="0" smtClean="0"/>
              <a:t> </a:t>
            </a:r>
          </a:p>
          <a:p>
            <a:pPr>
              <a:buFont typeface="Wingdings" pitchFamily="2" charset="2"/>
              <a:buNone/>
            </a:pPr>
            <a:endParaRPr lang="zh-CN" altLang="en-US" sz="2800" b="1" dirty="0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8586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3.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抽象研究法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抽象研究法是指在研究某一对象的过程中，有意识、有目的地撇开某些具体或次 要的方面、因素或属性，将其本质的关系、属性抽取出来进行研究的方法。</a:t>
            </a:r>
            <a:r>
              <a:rPr lang="zh-CN" altLang="en-US" dirty="0" smtClean="0"/>
              <a:t> </a:t>
            </a:r>
          </a:p>
          <a:p>
            <a:pPr>
              <a:buFont typeface="Wingdings" pitchFamily="2" charset="2"/>
              <a:buNone/>
            </a:pPr>
            <a:endParaRPr lang="en-US" altLang="zh-CN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4.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调查研究法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调查研究法是指人们在科学方法论的指导下，运用一定的科学手段和方法，对管理活动进行有目的、有系统的考察，搜集大量的调查数据和调查资料，在此基础上对搜集到的研究资料进行分析与研究，以达到了解事物内部结构及其相互关系和发展变化趋势的目的。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smtClean="0">
                <a:latin typeface="宋体" charset="-122"/>
                <a:ea typeface="宋体" charset="-122"/>
              </a:rPr>
              <a:t>5.</a:t>
            </a:r>
            <a:r>
              <a:rPr lang="zh-CN" altLang="en-US" sz="2800" b="1" smtClean="0">
                <a:latin typeface="宋体" charset="-122"/>
                <a:ea typeface="宋体" charset="-122"/>
              </a:rPr>
              <a:t>案例分析法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smtClean="0">
                <a:latin typeface="宋体" charset="-122"/>
                <a:ea typeface="宋体" charset="-122"/>
              </a:rPr>
              <a:t>  案例分析法就是对已发生的真实而典型的事例展开研究</a:t>
            </a:r>
            <a:r>
              <a:rPr lang="en-US" altLang="zh-CN" sz="2400" b="1" smtClean="0">
                <a:latin typeface="宋体" charset="-122"/>
                <a:ea typeface="宋体" charset="-122"/>
              </a:rPr>
              <a:t>,</a:t>
            </a:r>
            <a:r>
              <a:rPr lang="zh-CN" altLang="en-US" sz="2400" b="1" smtClean="0">
                <a:latin typeface="宋体" charset="-122"/>
                <a:ea typeface="宋体" charset="-122"/>
              </a:rPr>
              <a:t>从中总结出管理的原则、规律。</a:t>
            </a:r>
            <a:r>
              <a:rPr lang="zh-CN" altLang="en-US" smtClean="0"/>
              <a:t> </a:t>
            </a:r>
            <a:endParaRPr lang="zh-CN" altLang="en-US" sz="2800" b="1" smtClean="0"/>
          </a:p>
          <a:p>
            <a:pPr>
              <a:buFont typeface="Wingdings" pitchFamily="2" charset="2"/>
              <a:buChar char="Ø"/>
            </a:pPr>
            <a:endParaRPr lang="en-US" altLang="zh-CN" sz="2800" b="1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smtClean="0">
                <a:latin typeface="宋体" charset="-122"/>
                <a:ea typeface="宋体" charset="-122"/>
              </a:rPr>
              <a:t>6.</a:t>
            </a:r>
            <a:r>
              <a:rPr lang="zh-CN" altLang="en-US" sz="2800" b="1" smtClean="0">
                <a:latin typeface="宋体" charset="-122"/>
                <a:ea typeface="宋体" charset="-122"/>
              </a:rPr>
              <a:t>定量分析法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smtClean="0">
                <a:latin typeface="宋体" charset="-122"/>
                <a:ea typeface="宋体" charset="-122"/>
              </a:rPr>
              <a:t>  定量分析法是通过对事物的观察和测量，考察事物存在的规模、运动的规律和发 展的速度，并定量地展示分析结果的方法。</a:t>
            </a:r>
            <a:r>
              <a:rPr lang="zh-CN" altLang="en-US" smtClean="0"/>
              <a:t> 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2286000" y="2833688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endParaRPr lang="zh-CN" altLang="en-US" b="1">
              <a:ea typeface="宋体" charset="-122"/>
            </a:endParaRPr>
          </a:p>
          <a:p>
            <a:endParaRPr lang="zh-CN" altLang="en-US">
              <a:ea typeface="宋体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 b="1" dirty="0" smtClean="0">
                <a:latin typeface="宋体" charset="-122"/>
                <a:ea typeface="宋体" charset="-122"/>
              </a:rPr>
              <a:t>1.4.3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学习管理学的方法</a:t>
            </a:r>
          </a:p>
          <a:p>
            <a:endParaRPr lang="zh-CN" altLang="en-US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教育的作用</a:t>
            </a:r>
          </a:p>
          <a:p>
            <a:pPr>
              <a:buFont typeface="Wingdings" pitchFamily="2" charset="2"/>
              <a:buChar char="Ø"/>
            </a:pPr>
            <a:endParaRPr lang="zh-CN" altLang="en-US" sz="28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经验的作用</a:t>
            </a: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3311525" y="2989263"/>
            <a:ext cx="18415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tIns="165048" bIns="165048" anchor="ctr">
            <a:spAutoFit/>
          </a:bodyPr>
          <a:lstStyle/>
          <a:p>
            <a:pPr eaLnBrk="0" hangingPunct="0"/>
            <a:endParaRPr lang="zh-CN" altLang="en-US" b="1">
              <a:ea typeface="宋体" charset="-122"/>
            </a:endParaRPr>
          </a:p>
          <a:p>
            <a:pPr eaLnBrk="0" hangingPunct="0"/>
            <a:endParaRPr lang="zh-CN" altLang="en-US">
              <a:ea typeface="宋体" charset="-122"/>
            </a:endParaRPr>
          </a:p>
        </p:txBody>
      </p:sp>
      <p:pic>
        <p:nvPicPr>
          <p:cNvPr id="83973" name="Picture 5"/>
          <p:cNvPicPr>
            <a:picLocks noChangeArrowheads="1"/>
          </p:cNvPicPr>
          <p:nvPr/>
        </p:nvPicPr>
        <p:blipFill>
          <a:blip r:embed="rId2"/>
          <a:srcRect r="-87" b="-484"/>
          <a:stretch>
            <a:fillRect/>
          </a:stretch>
        </p:blipFill>
        <p:spPr bwMode="auto">
          <a:xfrm>
            <a:off x="3857620" y="2251084"/>
            <a:ext cx="4500593" cy="310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5214942" y="5572140"/>
            <a:ext cx="240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 dirty="0">
                <a:ea typeface="宋体" charset="-122"/>
              </a:rPr>
              <a:t>图</a:t>
            </a:r>
            <a:r>
              <a:rPr lang="en-US" altLang="zh-CN" dirty="0">
                <a:ea typeface="宋体" charset="-122"/>
              </a:rPr>
              <a:t>1-9 </a:t>
            </a:r>
            <a:r>
              <a:rPr lang="zh-CN" altLang="en-US" dirty="0">
                <a:ea typeface="宋体" charset="-122"/>
              </a:rPr>
              <a:t>管理技能的来源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24" y="1600200"/>
            <a:ext cx="7829576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学习中常用的方法如下：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24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案例分析</a:t>
            </a:r>
          </a:p>
          <a:p>
            <a:pPr>
              <a:buFont typeface="Wingdings" pitchFamily="2" charset="2"/>
              <a:buNone/>
            </a:pPr>
            <a:r>
              <a:rPr lang="en-US" altLang="zh-CN" sz="24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角色扮演</a:t>
            </a:r>
          </a:p>
          <a:p>
            <a:pPr>
              <a:buFont typeface="Wingdings" pitchFamily="2" charset="2"/>
              <a:buNone/>
            </a:pPr>
            <a:r>
              <a:rPr lang="en-US" altLang="zh-CN" sz="2400" b="1" dirty="0" smtClean="0">
                <a:latin typeface="宋体" charset="-122"/>
                <a:ea typeface="宋体" charset="-122"/>
              </a:rPr>
              <a:t>3.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情景剧</a:t>
            </a:r>
          </a:p>
          <a:p>
            <a:pPr>
              <a:buFont typeface="Wingdings" pitchFamily="2" charset="2"/>
              <a:buNone/>
            </a:pPr>
            <a:r>
              <a:rPr lang="en-US" altLang="zh-CN" sz="2400" b="1" dirty="0" smtClean="0">
                <a:latin typeface="宋体" charset="-122"/>
                <a:ea typeface="宋体" charset="-122"/>
              </a:rPr>
              <a:t>4.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调查与访问</a:t>
            </a:r>
          </a:p>
          <a:p>
            <a:pPr>
              <a:buFont typeface="Wingdings" pitchFamily="2" charset="2"/>
              <a:buNone/>
            </a:pPr>
            <a:r>
              <a:rPr lang="en-US" altLang="zh-CN" sz="2400" b="1" dirty="0" smtClean="0">
                <a:latin typeface="宋体" charset="-122"/>
                <a:ea typeface="宋体" charset="-122"/>
              </a:rPr>
              <a:t>5.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网络冲浪</a:t>
            </a:r>
          </a:p>
          <a:p>
            <a:pPr>
              <a:buFont typeface="Wingdings" pitchFamily="2" charset="2"/>
              <a:buNone/>
            </a:pPr>
            <a:r>
              <a:rPr lang="en-US" altLang="zh-CN" sz="2400" b="1" dirty="0" smtClean="0">
                <a:latin typeface="宋体" charset="-122"/>
                <a:ea typeface="宋体" charset="-122"/>
              </a:rPr>
              <a:t>6.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校园体验</a:t>
            </a:r>
          </a:p>
          <a:p>
            <a:pPr>
              <a:buFont typeface="Wingdings" pitchFamily="2" charset="2"/>
              <a:buNone/>
            </a:pPr>
            <a:r>
              <a:rPr lang="en-US" altLang="zh-CN" sz="2400" b="1" dirty="0" smtClean="0">
                <a:latin typeface="宋体" charset="-122"/>
                <a:ea typeface="宋体" charset="-122"/>
              </a:rPr>
              <a:t>7.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管理沙龙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/>
          <p:cNvSpPr>
            <a:spLocks noChangeArrowheads="1" noChangeShapeType="1" noTextEdit="1"/>
          </p:cNvSpPr>
          <p:nvPr/>
        </p:nvSpPr>
        <p:spPr bwMode="gray">
          <a:xfrm>
            <a:off x="3286116" y="3000372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Thank You !</a:t>
            </a:r>
            <a:endParaRPr lang="zh-CN" altLang="en-US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1.1.2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组织的定义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组织的定义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组织就是以结构化和协作形式共同工作来实现一系列目标的群体。</a:t>
            </a:r>
            <a:r>
              <a:rPr lang="zh-CN" altLang="en-US" dirty="0" smtClean="0"/>
              <a:t> </a:t>
            </a:r>
          </a:p>
          <a:p>
            <a:pPr>
              <a:buFont typeface="Wingdings" pitchFamily="2" charset="2"/>
              <a:buNone/>
            </a:pPr>
            <a:endParaRPr lang="zh-CN" altLang="en-US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组织的特征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首先，每个组织都是由两个以上的人员组成的。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其次，每个组织都有一个明确的目的。 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最后，每个组织都具有系统性的结构，用以规范和限制成员的行为。</a:t>
            </a:r>
            <a:r>
              <a:rPr lang="zh-CN" altLang="en-US" dirty="0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3.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组织资源</a:t>
            </a:r>
          </a:p>
          <a:p>
            <a:pPr>
              <a:buFont typeface="Wingdings" pitchFamily="2" charset="2"/>
              <a:buChar char="Ø"/>
            </a:pPr>
            <a:endParaRPr lang="zh-CN" altLang="en-US" sz="28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1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）人力资源 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2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）物力资源 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3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）财力资源 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（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4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）信息资源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graphicFrame>
        <p:nvGraphicFramePr>
          <p:cNvPr id="41128" name="Group 168"/>
          <p:cNvGraphicFramePr>
            <a:graphicFrameLocks noGrp="1"/>
          </p:cNvGraphicFramePr>
          <p:nvPr/>
        </p:nvGraphicFramePr>
        <p:xfrm>
          <a:off x="642908" y="1357295"/>
          <a:ext cx="7858181" cy="4786348"/>
        </p:xfrm>
        <a:graphic>
          <a:graphicData uri="http://schemas.openxmlformats.org/drawingml/2006/table">
            <a:tbl>
              <a:tblPr/>
              <a:tblGrid>
                <a:gridCol w="1044039"/>
                <a:gridCol w="1703536"/>
                <a:gridCol w="1703535"/>
                <a:gridCol w="1703536"/>
                <a:gridCol w="1703535"/>
              </a:tblGrid>
              <a:tr h="64837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组织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人力资源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财务资源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物质资源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信息资源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2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中石化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管理人员、化工技术人员、专业工人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国有资本、股东投资、银行贷款、公司债券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办公楼、炼油厂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OPEC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产油情况、地质和化学研究进展、经济形势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57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麦当劳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管理人员、营养专家和服务人员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股东投资、银行贷款、公司债券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门店、生产设备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食品口味、健康偏好、收入信息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2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国航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管理人员、飞行员、航空技术人员和服务人员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国有资本、股东投资、银行贷款、公司债券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飞机和维修设备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燃料供给、经济形势、安全统计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57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个人花店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服务人员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个人资本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店面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社区居民收入和消费偏好、顾客流量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27" name="Rectangle 167"/>
          <p:cNvSpPr>
            <a:spLocks noChangeArrowheads="1"/>
          </p:cNvSpPr>
          <p:nvPr/>
        </p:nvSpPr>
        <p:spPr bwMode="auto">
          <a:xfrm>
            <a:off x="3286116" y="928670"/>
            <a:ext cx="263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ea typeface="宋体" charset="-122"/>
              </a:rPr>
              <a:t>表 </a:t>
            </a:r>
            <a:r>
              <a:rPr lang="en-US" altLang="zh-CN" dirty="0">
                <a:ea typeface="宋体" charset="-122"/>
              </a:rPr>
              <a:t>1-1</a:t>
            </a:r>
            <a:r>
              <a:rPr lang="zh-CN" altLang="en-US" dirty="0">
                <a:ea typeface="宋体" charset="-122"/>
              </a:rPr>
              <a:t>组织对资源的利用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4.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组织的类型</a:t>
            </a:r>
          </a:p>
          <a:p>
            <a:pPr>
              <a:buFont typeface="Wingdings" pitchFamily="2" charset="2"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营利组织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(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如工商企业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)</a:t>
            </a:r>
          </a:p>
          <a:p>
            <a:pPr>
              <a:buFont typeface="Wingdings" pitchFamily="2" charset="2"/>
              <a:buChar char="Ø"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非营利组织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(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如学校、医院、公共事业单位、政府机构</a:t>
            </a:r>
            <a:r>
              <a:rPr lang="en-US" altLang="zh-CN" sz="2400" b="1" dirty="0" smtClean="0">
                <a:latin typeface="宋体" charset="-122"/>
                <a:ea typeface="宋体" charset="-122"/>
              </a:rPr>
              <a:t>)</a:t>
            </a:r>
            <a:r>
              <a:rPr lang="zh-CN" altLang="en-US" sz="2400" b="1" dirty="0" smtClean="0">
                <a:latin typeface="宋体" charset="-122"/>
                <a:ea typeface="宋体" charset="-122"/>
              </a:rPr>
              <a:t>。 </a:t>
            </a:r>
          </a:p>
          <a:p>
            <a:endParaRPr lang="zh-CN" altLang="en-US" sz="2400" b="1" dirty="0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z="4000" dirty="0" smtClean="0">
                <a:latin typeface="微软雅黑" pitchFamily="34" charset="-122"/>
                <a:ea typeface="微软雅黑" pitchFamily="34" charset="-122"/>
              </a:rPr>
              <a:t>1.2 </a:t>
            </a:r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管理的定义与职能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zh-CN" b="1" dirty="0" smtClean="0">
                <a:latin typeface="宋体" charset="-122"/>
                <a:ea typeface="宋体" charset="-122"/>
              </a:rPr>
              <a:t>1.2.1</a:t>
            </a:r>
            <a:r>
              <a:rPr lang="zh-CN" altLang="en-US" b="1" dirty="0" smtClean="0">
                <a:latin typeface="宋体" charset="-122"/>
                <a:ea typeface="宋体" charset="-122"/>
              </a:rPr>
              <a:t>管理的定义</a:t>
            </a:r>
          </a:p>
          <a:p>
            <a:pPr>
              <a:buFont typeface="Wingdings" pitchFamily="2" charset="2"/>
              <a:buChar char="Ø"/>
            </a:pPr>
            <a:endParaRPr lang="en-US" altLang="zh-CN" sz="2800" b="1" dirty="0" smtClean="0">
              <a:latin typeface="宋体" charset="-122"/>
              <a:ea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1.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国外学者代表观点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2.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国内学者代表观点</a:t>
            </a:r>
          </a:p>
        </p:txBody>
      </p:sp>
      <p:pic>
        <p:nvPicPr>
          <p:cNvPr id="43012" name="对象 3"/>
          <p:cNvPicPr>
            <a:picLocks noChangeArrowheads="1"/>
          </p:cNvPicPr>
          <p:nvPr/>
        </p:nvPicPr>
        <p:blipFill>
          <a:blip r:embed="rId2"/>
          <a:srcRect l="-3235" t="-3897" r="-5080" b="-2339"/>
          <a:stretch>
            <a:fillRect/>
          </a:stretch>
        </p:blipFill>
        <p:spPr bwMode="auto">
          <a:xfrm>
            <a:off x="2700338" y="3716338"/>
            <a:ext cx="346710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2924175" y="5949950"/>
            <a:ext cx="292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>
                <a:ea typeface="宋体" charset="-122"/>
              </a:rPr>
              <a:t>图</a:t>
            </a:r>
            <a:r>
              <a:rPr lang="en-US" altLang="zh-CN">
                <a:ea typeface="宋体" charset="-122"/>
              </a:rPr>
              <a:t>1-2  </a:t>
            </a:r>
            <a:r>
              <a:rPr lang="zh-CN" altLang="en-US">
                <a:ea typeface="宋体" charset="-122"/>
              </a:rPr>
              <a:t>管理究竟是什么职能</a:t>
            </a:r>
            <a:endParaRPr lang="en-US" altLang="zh-CN">
              <a:ea typeface="宋体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800" b="1" dirty="0" smtClean="0">
                <a:latin typeface="宋体" charset="-122"/>
                <a:ea typeface="宋体" charset="-122"/>
              </a:rPr>
              <a:t>3.</a:t>
            </a:r>
            <a:r>
              <a:rPr lang="zh-CN" altLang="en-US" sz="2800" b="1" dirty="0" smtClean="0">
                <a:latin typeface="宋体" charset="-122"/>
                <a:ea typeface="宋体" charset="-122"/>
              </a:rPr>
              <a:t>本书定义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  综合各家之说我们认为，管理是指：管理者在特定环境下，对组织所拥有的资源（人力、物力、财力、信息）进行计划、组织、领导和控制，创造性地以有效率和有效能的方式来实现组织的目标的过程。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 b="1" dirty="0" smtClean="0">
              <a:latin typeface="宋体" charset="-122"/>
              <a:ea typeface="宋体" charset="-122"/>
            </a:endParaRPr>
          </a:p>
          <a:p>
            <a:endParaRPr lang="zh-CN" altLang="en-US" dirty="0" smtClean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857356" y="3500438"/>
            <a:ext cx="4926032" cy="2500330"/>
            <a:chOff x="1111" y="2115"/>
            <a:chExt cx="2981" cy="1304"/>
          </a:xfrm>
        </p:grpSpPr>
        <p:pic>
          <p:nvPicPr>
            <p:cNvPr id="44037" name="Picture 5"/>
            <p:cNvPicPr>
              <a:picLocks noChangeArrowheads="1"/>
            </p:cNvPicPr>
            <p:nvPr/>
          </p:nvPicPr>
          <p:blipFill>
            <a:blip r:embed="rId2"/>
            <a:srcRect t="-2959" b="-539"/>
            <a:stretch>
              <a:fillRect/>
            </a:stretch>
          </p:blipFill>
          <p:spPr bwMode="auto">
            <a:xfrm>
              <a:off x="1111" y="2115"/>
              <a:ext cx="2981" cy="1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38" name="Picture 6" descr="4XYO]07LD7MSZTLFP`)PF$S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72" y="2341"/>
              <a:ext cx="221" cy="248"/>
            </a:xfrm>
            <a:prstGeom prst="rect">
              <a:avLst/>
            </a:prstGeom>
            <a:noFill/>
          </p:spPr>
        </p:pic>
      </p:grp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3214678" y="6143644"/>
            <a:ext cx="231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 dirty="0">
                <a:ea typeface="宋体" charset="-122"/>
              </a:rPr>
              <a:t>图</a:t>
            </a:r>
            <a:r>
              <a:rPr lang="en-US" altLang="zh-CN" dirty="0">
                <a:ea typeface="宋体" charset="-122"/>
              </a:rPr>
              <a:t>1-3  </a:t>
            </a:r>
            <a:r>
              <a:rPr lang="zh-CN" altLang="en-US" dirty="0">
                <a:ea typeface="宋体" charset="-122"/>
              </a:rPr>
              <a:t>管理的定义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76TGp_report_light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576TGp_report_light.pot</Template>
  <TotalTime>4413</TotalTime>
  <Words>2589</Words>
  <Application>Microsoft Macintosh PowerPoint</Application>
  <PresentationFormat>全屏显示(4:3)</PresentationFormat>
  <Paragraphs>325</Paragraphs>
  <Slides>38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39" baseType="lpstr">
      <vt:lpstr>576TGp_report_light</vt:lpstr>
      <vt:lpstr>              第一章 导论</vt:lpstr>
      <vt:lpstr>本章学习重点</vt:lpstr>
      <vt:lpstr>1.1 管理的由来</vt:lpstr>
      <vt:lpstr>幻灯片 4</vt:lpstr>
      <vt:lpstr>幻灯片 5</vt:lpstr>
      <vt:lpstr>幻灯片 6</vt:lpstr>
      <vt:lpstr>幻灯片 7</vt:lpstr>
      <vt:lpstr>1.2 管理的定义与职能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1.3 管理者工作的内涵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1.4 管理学的研究对象与研究方法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</vt:vector>
  </TitlesOfParts>
  <Company>Guild Design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SWIMNB</cp:lastModifiedBy>
  <cp:revision>56</cp:revision>
  <dcterms:created xsi:type="dcterms:W3CDTF">2008-03-07T03:21:22Z</dcterms:created>
  <dcterms:modified xsi:type="dcterms:W3CDTF">2017-02-07T08:26:49Z</dcterms:modified>
</cp:coreProperties>
</file>