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95" r:id="rId3"/>
    <p:sldId id="296" r:id="rId4"/>
    <p:sldId id="332" r:id="rId5"/>
    <p:sldId id="333" r:id="rId6"/>
    <p:sldId id="343" r:id="rId7"/>
    <p:sldId id="335" r:id="rId8"/>
    <p:sldId id="336" r:id="rId9"/>
    <p:sldId id="337" r:id="rId10"/>
    <p:sldId id="338" r:id="rId11"/>
    <p:sldId id="340" r:id="rId12"/>
    <p:sldId id="341" r:id="rId13"/>
    <p:sldId id="342" r:id="rId14"/>
    <p:sldId id="344" r:id="rId15"/>
    <p:sldId id="345" r:id="rId16"/>
    <p:sldId id="346" r:id="rId17"/>
    <p:sldId id="347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B9D7"/>
    <a:srgbClr val="808080"/>
    <a:srgbClr val="969696"/>
    <a:srgbClr val="FF7F00"/>
    <a:srgbClr val="000000"/>
    <a:srgbClr val="333333"/>
    <a:srgbClr val="EC2C0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70" d="100"/>
          <a:sy n="70" d="100"/>
        </p:scale>
        <p:origin x="13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633532-0053-4AB3-87FD-AA1CA6C8E02B}" type="doc">
      <dgm:prSet loTypeId="urn:microsoft.com/office/officeart/2005/8/layout/matrix2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D1FA094-1071-4CB1-AA0C-BE621D12FDAF}">
      <dgm:prSet phldrT="[文本]" custT="1"/>
      <dgm:spPr/>
      <dgm:t>
        <a:bodyPr/>
        <a:lstStyle/>
        <a:p>
          <a:r>
            <a:rPr lang="zh-TW" altLang="en-US" sz="2400" b="1" dirty="0" smtClean="0"/>
            <a:t>不确定性</a:t>
          </a:r>
          <a:endParaRPr lang="zh-CN" altLang="en-US" sz="2400" b="1" dirty="0"/>
        </a:p>
      </dgm:t>
    </dgm:pt>
    <dgm:pt modelId="{2C8ED16E-4702-4CB8-9C5C-B5CF4F9AC2D7}" type="parTrans" cxnId="{30E77B1D-B07A-41CD-82E2-CF9F43B39437}">
      <dgm:prSet/>
      <dgm:spPr/>
      <dgm:t>
        <a:bodyPr/>
        <a:lstStyle/>
        <a:p>
          <a:endParaRPr lang="zh-CN" altLang="en-US" b="1"/>
        </a:p>
      </dgm:t>
    </dgm:pt>
    <dgm:pt modelId="{ADBCE0F4-1D98-4D55-B385-F98D5833360D}" type="sibTrans" cxnId="{30E77B1D-B07A-41CD-82E2-CF9F43B39437}">
      <dgm:prSet/>
      <dgm:spPr/>
      <dgm:t>
        <a:bodyPr/>
        <a:lstStyle/>
        <a:p>
          <a:endParaRPr lang="zh-CN" altLang="en-US" b="1"/>
        </a:p>
      </dgm:t>
    </dgm:pt>
    <dgm:pt modelId="{0C10B1BE-2834-4DD2-BCA4-DBB14FC6BF40}">
      <dgm:prSet phldrT="[文本]" custT="1"/>
      <dgm:spPr/>
      <dgm:t>
        <a:bodyPr/>
        <a:lstStyle/>
        <a:p>
          <a:r>
            <a:rPr lang="zh-TW" altLang="en-US" sz="2400" b="1" dirty="0" smtClean="0"/>
            <a:t>习惯</a:t>
          </a:r>
          <a:endParaRPr lang="zh-CN" altLang="en-US" sz="2400" b="1" dirty="0"/>
        </a:p>
      </dgm:t>
    </dgm:pt>
    <dgm:pt modelId="{663A95F8-2E59-42B1-9B83-5E6D170CCD31}" type="parTrans" cxnId="{1F3A44E0-6C44-4647-971A-A6D420517703}">
      <dgm:prSet/>
      <dgm:spPr/>
      <dgm:t>
        <a:bodyPr/>
        <a:lstStyle/>
        <a:p>
          <a:endParaRPr lang="zh-CN" altLang="en-US" b="1"/>
        </a:p>
      </dgm:t>
    </dgm:pt>
    <dgm:pt modelId="{7D0D5425-736E-4AE3-9434-C83DA954D40E}" type="sibTrans" cxnId="{1F3A44E0-6C44-4647-971A-A6D420517703}">
      <dgm:prSet/>
      <dgm:spPr/>
      <dgm:t>
        <a:bodyPr/>
        <a:lstStyle/>
        <a:p>
          <a:endParaRPr lang="zh-CN" altLang="en-US" b="1"/>
        </a:p>
      </dgm:t>
    </dgm:pt>
    <dgm:pt modelId="{AC070CF9-79DB-4906-9E89-DC7B37731272}">
      <dgm:prSet phldrT="[文本]" custT="1"/>
      <dgm:spPr/>
      <dgm:t>
        <a:bodyPr/>
        <a:lstStyle/>
        <a:p>
          <a:r>
            <a:rPr lang="zh-TW" altLang="en-US" sz="2400" b="1" dirty="0" smtClean="0"/>
            <a:t>关心个人的损失</a:t>
          </a:r>
          <a:endParaRPr lang="zh-CN" altLang="en-US" sz="2400" b="1" dirty="0"/>
        </a:p>
      </dgm:t>
    </dgm:pt>
    <dgm:pt modelId="{FE29EB9F-1EA5-480F-989D-3F3023950B58}" type="parTrans" cxnId="{131BEADF-080F-4287-ACF3-93B42A7E25F9}">
      <dgm:prSet/>
      <dgm:spPr/>
      <dgm:t>
        <a:bodyPr/>
        <a:lstStyle/>
        <a:p>
          <a:endParaRPr lang="zh-CN" altLang="en-US" b="1"/>
        </a:p>
      </dgm:t>
    </dgm:pt>
    <dgm:pt modelId="{060FA50F-38DA-42FB-A5D1-FA16F80B787D}" type="sibTrans" cxnId="{131BEADF-080F-4287-ACF3-93B42A7E25F9}">
      <dgm:prSet/>
      <dgm:spPr/>
      <dgm:t>
        <a:bodyPr/>
        <a:lstStyle/>
        <a:p>
          <a:endParaRPr lang="zh-CN" altLang="en-US" b="1"/>
        </a:p>
      </dgm:t>
    </dgm:pt>
    <dgm:pt modelId="{D6524056-07DA-4C7B-A2C0-E560F426B86A}">
      <dgm:prSet phldrT="[文本]" custT="1"/>
      <dgm:spPr/>
      <dgm:t>
        <a:bodyPr/>
        <a:lstStyle/>
        <a:p>
          <a:r>
            <a:rPr lang="zh-TW" altLang="en-US" sz="2400" b="1" dirty="0" smtClean="0"/>
            <a:t>立场与想法不同</a:t>
          </a:r>
          <a:endParaRPr lang="zh-CN" altLang="en-US" sz="2400" b="1" dirty="0"/>
        </a:p>
      </dgm:t>
    </dgm:pt>
    <dgm:pt modelId="{10735B50-E43F-45BC-8922-1C5661E8C603}" type="parTrans" cxnId="{3AF20E5C-9C43-42CF-85BF-08FE4A46F142}">
      <dgm:prSet/>
      <dgm:spPr/>
      <dgm:t>
        <a:bodyPr/>
        <a:lstStyle/>
        <a:p>
          <a:endParaRPr lang="zh-CN" altLang="en-US" b="1"/>
        </a:p>
      </dgm:t>
    </dgm:pt>
    <dgm:pt modelId="{7B78E928-7025-46E1-8CB9-633FEB829E5B}" type="sibTrans" cxnId="{3AF20E5C-9C43-42CF-85BF-08FE4A46F142}">
      <dgm:prSet/>
      <dgm:spPr/>
      <dgm:t>
        <a:bodyPr/>
        <a:lstStyle/>
        <a:p>
          <a:endParaRPr lang="zh-CN" altLang="en-US" b="1"/>
        </a:p>
      </dgm:t>
    </dgm:pt>
    <dgm:pt modelId="{E5288794-A2E8-4915-BB2D-EF80984432DE}" type="pres">
      <dgm:prSet presAssocID="{0E633532-0053-4AB3-87FD-AA1CA6C8E02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0EE14D1-A6B8-4405-85E3-F06531776BDC}" type="pres">
      <dgm:prSet presAssocID="{0E633532-0053-4AB3-87FD-AA1CA6C8E02B}" presName="axisShape" presStyleLbl="bgShp" presStyleIdx="0" presStyleCnt="1" custScaleX="125000"/>
      <dgm:spPr/>
      <dgm:t>
        <a:bodyPr/>
        <a:lstStyle/>
        <a:p>
          <a:endParaRPr lang="zh-CN" altLang="en-US"/>
        </a:p>
      </dgm:t>
    </dgm:pt>
    <dgm:pt modelId="{D52A13D1-CCBC-4F2F-97CD-FB1449380AE3}" type="pres">
      <dgm:prSet presAssocID="{0E633532-0053-4AB3-87FD-AA1CA6C8E02B}" presName="rect1" presStyleLbl="node1" presStyleIdx="0" presStyleCnt="4" custScaleX="122083" custLinFactNeighborX="-15625" custLinFactNeighborY="-6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ADD3B88-5FE6-4A85-8BB7-43A68E4966A7}" type="pres">
      <dgm:prSet presAssocID="{0E633532-0053-4AB3-87FD-AA1CA6C8E02B}" presName="rect2" presStyleLbl="node1" presStyleIdx="1" presStyleCnt="4" custScaleX="122083" custLinFactNeighborX="17917" custLinFactNeighborY="-6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71F1ECD-CB04-4767-BBE6-25EFFE8D169F}" type="pres">
      <dgm:prSet presAssocID="{0E633532-0053-4AB3-87FD-AA1CA6C8E02B}" presName="rect3" presStyleLbl="node1" presStyleIdx="2" presStyleCnt="4" custScaleX="122083" custLinFactNeighborX="-15625" custLinFactNeighborY="16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02E286-3AA0-4CDF-8C10-BD7A73755ABE}" type="pres">
      <dgm:prSet presAssocID="{0E633532-0053-4AB3-87FD-AA1CA6C8E02B}" presName="rect4" presStyleLbl="node1" presStyleIdx="3" presStyleCnt="4" custScaleX="122083" custLinFactNeighborX="17917" custLinFactNeighborY="16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0E77B1D-B07A-41CD-82E2-CF9F43B39437}" srcId="{0E633532-0053-4AB3-87FD-AA1CA6C8E02B}" destId="{0D1FA094-1071-4CB1-AA0C-BE621D12FDAF}" srcOrd="0" destOrd="0" parTransId="{2C8ED16E-4702-4CB8-9C5C-B5CF4F9AC2D7}" sibTransId="{ADBCE0F4-1D98-4D55-B385-F98D5833360D}"/>
    <dgm:cxn modelId="{418A13A5-091E-4BB7-8956-C4D8F3EB7B82}" type="presOf" srcId="{0E633532-0053-4AB3-87FD-AA1CA6C8E02B}" destId="{E5288794-A2E8-4915-BB2D-EF80984432DE}" srcOrd="0" destOrd="0" presId="urn:microsoft.com/office/officeart/2005/8/layout/matrix2"/>
    <dgm:cxn modelId="{0EA670C4-4AE2-4134-AEAE-9DB4C5CD08BC}" type="presOf" srcId="{D6524056-07DA-4C7B-A2C0-E560F426B86A}" destId="{2102E286-3AA0-4CDF-8C10-BD7A73755ABE}" srcOrd="0" destOrd="0" presId="urn:microsoft.com/office/officeart/2005/8/layout/matrix2"/>
    <dgm:cxn modelId="{34415C7A-C332-4A50-A4EE-DA979BE1E7E7}" type="presOf" srcId="{AC070CF9-79DB-4906-9E89-DC7B37731272}" destId="{071F1ECD-CB04-4767-BBE6-25EFFE8D169F}" srcOrd="0" destOrd="0" presId="urn:microsoft.com/office/officeart/2005/8/layout/matrix2"/>
    <dgm:cxn modelId="{3AF20E5C-9C43-42CF-85BF-08FE4A46F142}" srcId="{0E633532-0053-4AB3-87FD-AA1CA6C8E02B}" destId="{D6524056-07DA-4C7B-A2C0-E560F426B86A}" srcOrd="3" destOrd="0" parTransId="{10735B50-E43F-45BC-8922-1C5661E8C603}" sibTransId="{7B78E928-7025-46E1-8CB9-633FEB829E5B}"/>
    <dgm:cxn modelId="{1F3A44E0-6C44-4647-971A-A6D420517703}" srcId="{0E633532-0053-4AB3-87FD-AA1CA6C8E02B}" destId="{0C10B1BE-2834-4DD2-BCA4-DBB14FC6BF40}" srcOrd="1" destOrd="0" parTransId="{663A95F8-2E59-42B1-9B83-5E6D170CCD31}" sibTransId="{7D0D5425-736E-4AE3-9434-C83DA954D40E}"/>
    <dgm:cxn modelId="{22E486DE-83DF-48D5-9751-EEB0D6A6DD05}" type="presOf" srcId="{0C10B1BE-2834-4DD2-BCA4-DBB14FC6BF40}" destId="{EADD3B88-5FE6-4A85-8BB7-43A68E4966A7}" srcOrd="0" destOrd="0" presId="urn:microsoft.com/office/officeart/2005/8/layout/matrix2"/>
    <dgm:cxn modelId="{131BEADF-080F-4287-ACF3-93B42A7E25F9}" srcId="{0E633532-0053-4AB3-87FD-AA1CA6C8E02B}" destId="{AC070CF9-79DB-4906-9E89-DC7B37731272}" srcOrd="2" destOrd="0" parTransId="{FE29EB9F-1EA5-480F-989D-3F3023950B58}" sibTransId="{060FA50F-38DA-42FB-A5D1-FA16F80B787D}"/>
    <dgm:cxn modelId="{2C55F04F-3275-4F66-B6A9-BAED2437E0C3}" type="presOf" srcId="{0D1FA094-1071-4CB1-AA0C-BE621D12FDAF}" destId="{D52A13D1-CCBC-4F2F-97CD-FB1449380AE3}" srcOrd="0" destOrd="0" presId="urn:microsoft.com/office/officeart/2005/8/layout/matrix2"/>
    <dgm:cxn modelId="{FFAD43B2-189E-4EDC-B989-F447763CB849}" type="presParOf" srcId="{E5288794-A2E8-4915-BB2D-EF80984432DE}" destId="{20EE14D1-A6B8-4405-85E3-F06531776BDC}" srcOrd="0" destOrd="0" presId="urn:microsoft.com/office/officeart/2005/8/layout/matrix2"/>
    <dgm:cxn modelId="{676B7BAB-F032-49AE-B4DB-CD290293AB99}" type="presParOf" srcId="{E5288794-A2E8-4915-BB2D-EF80984432DE}" destId="{D52A13D1-CCBC-4F2F-97CD-FB1449380AE3}" srcOrd="1" destOrd="0" presId="urn:microsoft.com/office/officeart/2005/8/layout/matrix2"/>
    <dgm:cxn modelId="{6D27CC6E-4CD4-488B-8EF5-44C04518E73A}" type="presParOf" srcId="{E5288794-A2E8-4915-BB2D-EF80984432DE}" destId="{EADD3B88-5FE6-4A85-8BB7-43A68E4966A7}" srcOrd="2" destOrd="0" presId="urn:microsoft.com/office/officeart/2005/8/layout/matrix2"/>
    <dgm:cxn modelId="{0DB4652C-E079-4B5A-B4DB-AF1842880210}" type="presParOf" srcId="{E5288794-A2E8-4915-BB2D-EF80984432DE}" destId="{071F1ECD-CB04-4767-BBE6-25EFFE8D169F}" srcOrd="3" destOrd="0" presId="urn:microsoft.com/office/officeart/2005/8/layout/matrix2"/>
    <dgm:cxn modelId="{BCAEEA48-F8C5-4114-815A-4E30795E96D0}" type="presParOf" srcId="{E5288794-A2E8-4915-BB2D-EF80984432DE}" destId="{2102E286-3AA0-4CDF-8C10-BD7A73755ABE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EE14D1-A6B8-4405-85E3-F06531776BDC}">
      <dsp:nvSpPr>
        <dsp:cNvPr id="0" name=""/>
        <dsp:cNvSpPr/>
      </dsp:nvSpPr>
      <dsp:spPr>
        <a:xfrm>
          <a:off x="762000" y="0"/>
          <a:ext cx="4572000" cy="36576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52A13D1-CCBC-4F2F-97CD-FB1449380AE3}">
      <dsp:nvSpPr>
        <dsp:cNvPr id="0" name=""/>
        <dsp:cNvSpPr/>
      </dsp:nvSpPr>
      <dsp:spPr>
        <a:xfrm>
          <a:off x="1066802" y="228600"/>
          <a:ext cx="1786123" cy="1463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/>
            <a:t>不确定性</a:t>
          </a:r>
          <a:endParaRPr lang="zh-CN" altLang="en-US" sz="2400" b="1" kern="1200" dirty="0"/>
        </a:p>
      </dsp:txBody>
      <dsp:txXfrm>
        <a:off x="1138222" y="300020"/>
        <a:ext cx="1643283" cy="1320200"/>
      </dsp:txXfrm>
    </dsp:sp>
    <dsp:sp modelId="{EADD3B88-5FE6-4A85-8BB7-43A68E4966A7}">
      <dsp:nvSpPr>
        <dsp:cNvPr id="0" name=""/>
        <dsp:cNvSpPr/>
      </dsp:nvSpPr>
      <dsp:spPr>
        <a:xfrm>
          <a:off x="3276607" y="228600"/>
          <a:ext cx="1786123" cy="1463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/>
            <a:t>习惯</a:t>
          </a:r>
          <a:endParaRPr lang="zh-CN" altLang="en-US" sz="2400" b="1" kern="1200" dirty="0"/>
        </a:p>
      </dsp:txBody>
      <dsp:txXfrm>
        <a:off x="3348027" y="300020"/>
        <a:ext cx="1643283" cy="1320200"/>
      </dsp:txXfrm>
    </dsp:sp>
    <dsp:sp modelId="{071F1ECD-CB04-4767-BBE6-25EFFE8D169F}">
      <dsp:nvSpPr>
        <dsp:cNvPr id="0" name=""/>
        <dsp:cNvSpPr/>
      </dsp:nvSpPr>
      <dsp:spPr>
        <a:xfrm>
          <a:off x="1066802" y="1981204"/>
          <a:ext cx="1786123" cy="1463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/>
            <a:t>关心个人的损失</a:t>
          </a:r>
          <a:endParaRPr lang="zh-CN" altLang="en-US" sz="2400" b="1" kern="1200" dirty="0"/>
        </a:p>
      </dsp:txBody>
      <dsp:txXfrm>
        <a:off x="1138222" y="2052624"/>
        <a:ext cx="1643283" cy="1320200"/>
      </dsp:txXfrm>
    </dsp:sp>
    <dsp:sp modelId="{2102E286-3AA0-4CDF-8C10-BD7A73755ABE}">
      <dsp:nvSpPr>
        <dsp:cNvPr id="0" name=""/>
        <dsp:cNvSpPr/>
      </dsp:nvSpPr>
      <dsp:spPr>
        <a:xfrm>
          <a:off x="3276607" y="1981204"/>
          <a:ext cx="1786123" cy="1463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/>
            <a:t>立场与想法不同</a:t>
          </a:r>
          <a:endParaRPr lang="zh-CN" altLang="en-US" sz="2400" b="1" kern="1200" dirty="0"/>
        </a:p>
      </dsp:txBody>
      <dsp:txXfrm>
        <a:off x="3348027" y="2052624"/>
        <a:ext cx="1643283" cy="1320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74E565-3364-2F4D-B26E-9DCC6BA179A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70763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 12"/>
          <p:cNvSpPr>
            <a:spLocks/>
          </p:cNvSpPr>
          <p:nvPr/>
        </p:nvSpPr>
        <p:spPr bwMode="gray">
          <a:xfrm>
            <a:off x="-9525" y="2997200"/>
            <a:ext cx="2205038" cy="2663825"/>
          </a:xfrm>
          <a:custGeom>
            <a:avLst/>
            <a:gdLst>
              <a:gd name="T0" fmla="*/ 0 w 1406"/>
              <a:gd name="T1" fmla="*/ 1678 h 1678"/>
              <a:gd name="T2" fmla="*/ 0 w 1406"/>
              <a:gd name="T3" fmla="*/ 1134 h 1678"/>
              <a:gd name="T4" fmla="*/ 1406 w 1406"/>
              <a:gd name="T5" fmla="*/ 0 h 1678"/>
              <a:gd name="T6" fmla="*/ 1406 w 1406"/>
              <a:gd name="T7" fmla="*/ 91 h 1678"/>
              <a:gd name="T8" fmla="*/ 0 w 1406"/>
              <a:gd name="T9" fmla="*/ 1678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103" name="Picture 7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447800" y="1782763"/>
            <a:ext cx="7359650" cy="1609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Freeform 8"/>
          <p:cNvSpPr>
            <a:spLocks/>
          </p:cNvSpPr>
          <p:nvPr/>
        </p:nvSpPr>
        <p:spPr bwMode="gray">
          <a:xfrm>
            <a:off x="568325" y="-9525"/>
            <a:ext cx="1784350" cy="6875463"/>
          </a:xfrm>
          <a:custGeom>
            <a:avLst/>
            <a:gdLst>
              <a:gd name="T0" fmla="*/ 0 w 1124"/>
              <a:gd name="T1" fmla="*/ 0 h 4343"/>
              <a:gd name="T2" fmla="*/ 490 w 1124"/>
              <a:gd name="T3" fmla="*/ 2 h 4343"/>
              <a:gd name="T4" fmla="*/ 1124 w 1124"/>
              <a:gd name="T5" fmla="*/ 1373 h 4343"/>
              <a:gd name="T6" fmla="*/ 1124 w 1124"/>
              <a:gd name="T7" fmla="*/ 2036 h 4343"/>
              <a:gd name="T8" fmla="*/ 889 w 1124"/>
              <a:gd name="T9" fmla="*/ 4343 h 4343"/>
              <a:gd name="T10" fmla="*/ 526 w 1124"/>
              <a:gd name="T11" fmla="*/ 4343 h 4343"/>
              <a:gd name="T12" fmla="*/ 1079 w 1124"/>
              <a:gd name="T13" fmla="*/ 2031 h 4343"/>
              <a:gd name="T14" fmla="*/ 1079 w 1124"/>
              <a:gd name="T15" fmla="*/ 1383 h 4343"/>
              <a:gd name="T16" fmla="*/ 0 w 1124"/>
              <a:gd name="T17" fmla="*/ 0 h 4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Freeform 9"/>
          <p:cNvSpPr>
            <a:spLocks/>
          </p:cNvSpPr>
          <p:nvPr/>
        </p:nvSpPr>
        <p:spPr bwMode="gray">
          <a:xfrm>
            <a:off x="-12700" y="-9525"/>
            <a:ext cx="2392363" cy="6880225"/>
          </a:xfrm>
          <a:custGeom>
            <a:avLst/>
            <a:gdLst>
              <a:gd name="T0" fmla="*/ 181 w 1507"/>
              <a:gd name="T1" fmla="*/ 0 h 4334"/>
              <a:gd name="T2" fmla="*/ 1507 w 1507"/>
              <a:gd name="T3" fmla="*/ 1379 h 4334"/>
              <a:gd name="T4" fmla="*/ 1507 w 1507"/>
              <a:gd name="T5" fmla="*/ 2036 h 4334"/>
              <a:gd name="T6" fmla="*/ 727 w 1507"/>
              <a:gd name="T7" fmla="*/ 4334 h 4334"/>
              <a:gd name="T8" fmla="*/ 2 w 1507"/>
              <a:gd name="T9" fmla="*/ 4334 h 4334"/>
              <a:gd name="T10" fmla="*/ 2 w 1507"/>
              <a:gd name="T11" fmla="*/ 4162 h 4334"/>
              <a:gd name="T12" fmla="*/ 1441 w 1507"/>
              <a:gd name="T13" fmla="*/ 1936 h 4334"/>
              <a:gd name="T14" fmla="*/ 1441 w 1507"/>
              <a:gd name="T15" fmla="*/ 1447 h 4334"/>
              <a:gd name="T16" fmla="*/ 8 w 1507"/>
              <a:gd name="T17" fmla="*/ 434 h 4334"/>
              <a:gd name="T18" fmla="*/ 0 w 1507"/>
              <a:gd name="T19" fmla="*/ 6 h 4334"/>
              <a:gd name="T20" fmla="*/ 181 w 1507"/>
              <a:gd name="T21" fmla="*/ 0 h 4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Freeform 10"/>
          <p:cNvSpPr>
            <a:spLocks/>
          </p:cNvSpPr>
          <p:nvPr/>
        </p:nvSpPr>
        <p:spPr bwMode="gray">
          <a:xfrm>
            <a:off x="2557463" y="0"/>
            <a:ext cx="3022600" cy="6858000"/>
          </a:xfrm>
          <a:custGeom>
            <a:avLst/>
            <a:gdLst>
              <a:gd name="T0" fmla="*/ 1904 w 1904"/>
              <a:gd name="T1" fmla="*/ 0 h 4354"/>
              <a:gd name="T2" fmla="*/ 1178 w 1904"/>
              <a:gd name="T3" fmla="*/ 0 h 4354"/>
              <a:gd name="T4" fmla="*/ 0 w 1904"/>
              <a:gd name="T5" fmla="*/ 1342 h 4354"/>
              <a:gd name="T6" fmla="*/ 0 w 1904"/>
              <a:gd name="T7" fmla="*/ 1950 h 4354"/>
              <a:gd name="T8" fmla="*/ 498 w 1904"/>
              <a:gd name="T9" fmla="*/ 4354 h 4354"/>
              <a:gd name="T10" fmla="*/ 1088 w 1904"/>
              <a:gd name="T11" fmla="*/ 4354 h 4354"/>
              <a:gd name="T12" fmla="*/ 44 w 1904"/>
              <a:gd name="T13" fmla="*/ 1985 h 4354"/>
              <a:gd name="T14" fmla="*/ 44 w 1904"/>
              <a:gd name="T15" fmla="*/ 1361 h 4354"/>
              <a:gd name="T16" fmla="*/ 1904 w 1904"/>
              <a:gd name="T17" fmla="*/ 0 h 4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Freeform 11"/>
          <p:cNvSpPr>
            <a:spLocks/>
          </p:cNvSpPr>
          <p:nvPr/>
        </p:nvSpPr>
        <p:spPr bwMode="gray">
          <a:xfrm>
            <a:off x="2959100" y="-14288"/>
            <a:ext cx="2711450" cy="1887538"/>
          </a:xfrm>
          <a:custGeom>
            <a:avLst/>
            <a:gdLst>
              <a:gd name="T0" fmla="*/ 1708 w 1708"/>
              <a:gd name="T1" fmla="*/ 1 h 1189"/>
              <a:gd name="T2" fmla="*/ 1379 w 1708"/>
              <a:gd name="T3" fmla="*/ 0 h 1189"/>
              <a:gd name="T4" fmla="*/ 0 w 1708"/>
              <a:gd name="T5" fmla="*/ 1189 h 1189"/>
              <a:gd name="T6" fmla="*/ 1708 w 1708"/>
              <a:gd name="T7" fmla="*/ 1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Freeform 13"/>
          <p:cNvSpPr>
            <a:spLocks/>
          </p:cNvSpPr>
          <p:nvPr/>
        </p:nvSpPr>
        <p:spPr bwMode="gray">
          <a:xfrm>
            <a:off x="2498725" y="-9525"/>
            <a:ext cx="6105525" cy="6867525"/>
          </a:xfrm>
          <a:custGeom>
            <a:avLst/>
            <a:gdLst>
              <a:gd name="T0" fmla="*/ 3665 w 3846"/>
              <a:gd name="T1" fmla="*/ 0 h 4354"/>
              <a:gd name="T2" fmla="*/ 2122 w 3846"/>
              <a:gd name="T3" fmla="*/ 0 h 4354"/>
              <a:gd name="T4" fmla="*/ 0 w 3846"/>
              <a:gd name="T5" fmla="*/ 1339 h 4354"/>
              <a:gd name="T6" fmla="*/ 0 w 3846"/>
              <a:gd name="T7" fmla="*/ 1950 h 4354"/>
              <a:gd name="T8" fmla="*/ 1215 w 3846"/>
              <a:gd name="T9" fmla="*/ 4354 h 4354"/>
              <a:gd name="T10" fmla="*/ 1941 w 3846"/>
              <a:gd name="T11" fmla="*/ 4354 h 4354"/>
              <a:gd name="T12" fmla="*/ 72 w 3846"/>
              <a:gd name="T13" fmla="*/ 1877 h 4354"/>
              <a:gd name="T14" fmla="*/ 72 w 3846"/>
              <a:gd name="T15" fmla="*/ 1361 h 4354"/>
              <a:gd name="T16" fmla="*/ 3846 w 3846"/>
              <a:gd name="T17" fmla="*/ 0 h 4354"/>
              <a:gd name="T18" fmla="*/ 2122 w 3846"/>
              <a:gd name="T19" fmla="*/ 0 h 4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0" name="Freeform 14"/>
          <p:cNvSpPr>
            <a:spLocks/>
          </p:cNvSpPr>
          <p:nvPr/>
        </p:nvSpPr>
        <p:spPr bwMode="gray">
          <a:xfrm>
            <a:off x="-9525" y="185738"/>
            <a:ext cx="2246313" cy="5984875"/>
          </a:xfrm>
          <a:custGeom>
            <a:avLst/>
            <a:gdLst>
              <a:gd name="T0" fmla="*/ 0 w 1415"/>
              <a:gd name="T1" fmla="*/ 0 h 3770"/>
              <a:gd name="T2" fmla="*/ 1415 w 1415"/>
              <a:gd name="T3" fmla="*/ 1197 h 3770"/>
              <a:gd name="T4" fmla="*/ 1415 w 1415"/>
              <a:gd name="T5" fmla="*/ 1862 h 3770"/>
              <a:gd name="T6" fmla="*/ 0 w 1415"/>
              <a:gd name="T7" fmla="*/ 3770 h 3770"/>
              <a:gd name="T8" fmla="*/ 0 w 1415"/>
              <a:gd name="T9" fmla="*/ 3272 h 3770"/>
              <a:gd name="T10" fmla="*/ 1376 w 1415"/>
              <a:gd name="T11" fmla="*/ 1801 h 3770"/>
              <a:gd name="T12" fmla="*/ 1376 w 1415"/>
              <a:gd name="T13" fmla="*/ 1272 h 3770"/>
              <a:gd name="T14" fmla="*/ 6 w 1415"/>
              <a:gd name="T15" fmla="*/ 962 h 3770"/>
              <a:gd name="T16" fmla="*/ 0 w 1415"/>
              <a:gd name="T17" fmla="*/ 0 h 3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1" name="Freeform 15"/>
          <p:cNvSpPr>
            <a:spLocks/>
          </p:cNvSpPr>
          <p:nvPr/>
        </p:nvSpPr>
        <p:spPr bwMode="gray">
          <a:xfrm>
            <a:off x="2608263" y="642938"/>
            <a:ext cx="6540500" cy="6215062"/>
          </a:xfrm>
          <a:custGeom>
            <a:avLst/>
            <a:gdLst>
              <a:gd name="T0" fmla="*/ 4115 w 4120"/>
              <a:gd name="T1" fmla="*/ 0 h 3915"/>
              <a:gd name="T2" fmla="*/ 4120 w 4120"/>
              <a:gd name="T3" fmla="*/ 500 h 3915"/>
              <a:gd name="T4" fmla="*/ 61 w 4120"/>
              <a:gd name="T5" fmla="*/ 1059 h 3915"/>
              <a:gd name="T6" fmla="*/ 61 w 4120"/>
              <a:gd name="T7" fmla="*/ 1466 h 3915"/>
              <a:gd name="T8" fmla="*/ 2419 w 4120"/>
              <a:gd name="T9" fmla="*/ 3915 h 3915"/>
              <a:gd name="T10" fmla="*/ 1830 w 4120"/>
              <a:gd name="T11" fmla="*/ 3915 h 3915"/>
              <a:gd name="T12" fmla="*/ 0 w 4120"/>
              <a:gd name="T13" fmla="*/ 1449 h 3915"/>
              <a:gd name="T14" fmla="*/ 0 w 4120"/>
              <a:gd name="T15" fmla="*/ 967 h 3915"/>
              <a:gd name="T16" fmla="*/ 4115 w 4120"/>
              <a:gd name="T17" fmla="*/ 0 h 3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2" name="Freeform 16"/>
          <p:cNvSpPr>
            <a:spLocks/>
          </p:cNvSpPr>
          <p:nvPr/>
        </p:nvSpPr>
        <p:spPr bwMode="gray">
          <a:xfrm>
            <a:off x="2586038" y="-17463"/>
            <a:ext cx="6557962" cy="6875463"/>
          </a:xfrm>
          <a:custGeom>
            <a:avLst/>
            <a:gdLst>
              <a:gd name="T0" fmla="*/ 4131 w 4131"/>
              <a:gd name="T1" fmla="*/ 0 h 4348"/>
              <a:gd name="T2" fmla="*/ 4126 w 4131"/>
              <a:gd name="T3" fmla="*/ 494 h 4348"/>
              <a:gd name="T4" fmla="*/ 55 w 4131"/>
              <a:gd name="T5" fmla="*/ 1404 h 4348"/>
              <a:gd name="T6" fmla="*/ 55 w 4131"/>
              <a:gd name="T7" fmla="*/ 1853 h 4348"/>
              <a:gd name="T8" fmla="*/ 3156 w 4131"/>
              <a:gd name="T9" fmla="*/ 4348 h 4348"/>
              <a:gd name="T10" fmla="*/ 2067 w 4131"/>
              <a:gd name="T11" fmla="*/ 4348 h 4348"/>
              <a:gd name="T12" fmla="*/ 0 w 4131"/>
              <a:gd name="T13" fmla="*/ 1882 h 4348"/>
              <a:gd name="T14" fmla="*/ 0 w 4131"/>
              <a:gd name="T15" fmla="*/ 1355 h 4348"/>
              <a:gd name="T16" fmla="*/ 3615 w 4131"/>
              <a:gd name="T17" fmla="*/ 0 h 4348"/>
              <a:gd name="T18" fmla="*/ 4131 w 4131"/>
              <a:gd name="T19" fmla="*/ 0 h 4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3" name="Freeform 17"/>
          <p:cNvSpPr>
            <a:spLocks/>
          </p:cNvSpPr>
          <p:nvPr/>
        </p:nvSpPr>
        <p:spPr bwMode="gray">
          <a:xfrm>
            <a:off x="2771775" y="-26988"/>
            <a:ext cx="5761038" cy="2087563"/>
          </a:xfrm>
          <a:custGeom>
            <a:avLst/>
            <a:gdLst>
              <a:gd name="T0" fmla="*/ 0 w 3629"/>
              <a:gd name="T1" fmla="*/ 1315 h 1315"/>
              <a:gd name="T2" fmla="*/ 2858 w 3629"/>
              <a:gd name="T3" fmla="*/ 0 h 1315"/>
              <a:gd name="T4" fmla="*/ 3629 w 3629"/>
              <a:gd name="T5" fmla="*/ 0 h 1315"/>
              <a:gd name="T6" fmla="*/ 0 w 3629"/>
              <a:gd name="T7" fmla="*/ 1315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4" name="Freeform 18"/>
          <p:cNvSpPr>
            <a:spLocks/>
          </p:cNvSpPr>
          <p:nvPr/>
        </p:nvSpPr>
        <p:spPr bwMode="gray">
          <a:xfrm>
            <a:off x="2555875" y="2924175"/>
            <a:ext cx="3384550" cy="3944938"/>
          </a:xfrm>
          <a:custGeom>
            <a:avLst/>
            <a:gdLst>
              <a:gd name="T0" fmla="*/ 0 w 2132"/>
              <a:gd name="T1" fmla="*/ 0 h 2495"/>
              <a:gd name="T2" fmla="*/ 2132 w 2132"/>
              <a:gd name="T3" fmla="*/ 2495 h 2495"/>
              <a:gd name="T4" fmla="*/ 1814 w 2132"/>
              <a:gd name="T5" fmla="*/ 2495 h 2495"/>
              <a:gd name="T6" fmla="*/ 0 w 2132"/>
              <a:gd name="T7" fmla="*/ 0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5001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0" name="Freeform 24"/>
          <p:cNvSpPr>
            <a:spLocks/>
          </p:cNvSpPr>
          <p:nvPr/>
        </p:nvSpPr>
        <p:spPr bwMode="gray">
          <a:xfrm>
            <a:off x="-19050" y="180975"/>
            <a:ext cx="2262188" cy="1914525"/>
          </a:xfrm>
          <a:custGeom>
            <a:avLst/>
            <a:gdLst>
              <a:gd name="T0" fmla="*/ 1425 w 1425"/>
              <a:gd name="T1" fmla="*/ 1206 h 1206"/>
              <a:gd name="T2" fmla="*/ 0 w 1425"/>
              <a:gd name="T3" fmla="*/ 0 h 1206"/>
              <a:gd name="T4" fmla="*/ 0 w 1425"/>
              <a:gd name="T5" fmla="*/ 186 h 1206"/>
              <a:gd name="T6" fmla="*/ 1425 w 1425"/>
              <a:gd name="T7" fmla="*/ 1206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1" name="Freeform 25"/>
          <p:cNvSpPr>
            <a:spLocks/>
          </p:cNvSpPr>
          <p:nvPr/>
        </p:nvSpPr>
        <p:spPr bwMode="gray">
          <a:xfrm>
            <a:off x="-12700" y="3105150"/>
            <a:ext cx="2327275" cy="3762375"/>
          </a:xfrm>
          <a:custGeom>
            <a:avLst/>
            <a:gdLst>
              <a:gd name="T0" fmla="*/ 0 w 1466"/>
              <a:gd name="T1" fmla="*/ 2248 h 2370"/>
              <a:gd name="T2" fmla="*/ 1466 w 1466"/>
              <a:gd name="T3" fmla="*/ 0 h 2370"/>
              <a:gd name="T4" fmla="*/ 194 w 1466"/>
              <a:gd name="T5" fmla="*/ 2370 h 2370"/>
              <a:gd name="T6" fmla="*/ 4 w 1466"/>
              <a:gd name="T7" fmla="*/ 2364 h 2370"/>
              <a:gd name="T8" fmla="*/ 0 w 1466"/>
              <a:gd name="T9" fmla="*/ 2248 h 2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2" name="Freeform 26"/>
          <p:cNvSpPr>
            <a:spLocks/>
          </p:cNvSpPr>
          <p:nvPr/>
        </p:nvSpPr>
        <p:spPr bwMode="gray">
          <a:xfrm>
            <a:off x="-9525" y="1403350"/>
            <a:ext cx="2317750" cy="5265738"/>
          </a:xfrm>
          <a:custGeom>
            <a:avLst/>
            <a:gdLst>
              <a:gd name="T0" fmla="*/ 6 w 1460"/>
              <a:gd name="T1" fmla="*/ 0 h 3317"/>
              <a:gd name="T2" fmla="*/ 6 w 1460"/>
              <a:gd name="T3" fmla="*/ 643 h 3317"/>
              <a:gd name="T4" fmla="*/ 1410 w 1460"/>
              <a:gd name="T5" fmla="*/ 564 h 3317"/>
              <a:gd name="T6" fmla="*/ 1410 w 1460"/>
              <a:gd name="T7" fmla="*/ 1049 h 3317"/>
              <a:gd name="T8" fmla="*/ 0 w 1460"/>
              <a:gd name="T9" fmla="*/ 2852 h 3317"/>
              <a:gd name="T10" fmla="*/ 0 w 1460"/>
              <a:gd name="T11" fmla="*/ 3317 h 3317"/>
              <a:gd name="T12" fmla="*/ 1460 w 1460"/>
              <a:gd name="T13" fmla="*/ 1062 h 3317"/>
              <a:gd name="T14" fmla="*/ 1460 w 1460"/>
              <a:gd name="T15" fmla="*/ 505 h 3317"/>
              <a:gd name="T16" fmla="*/ 6 w 1460"/>
              <a:gd name="T17" fmla="*/ 0 h 3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32" name="Group 36"/>
          <p:cNvGrpSpPr>
            <a:grpSpLocks/>
          </p:cNvGrpSpPr>
          <p:nvPr/>
        </p:nvGrpSpPr>
        <p:grpSpPr bwMode="auto">
          <a:xfrm>
            <a:off x="0" y="-19050"/>
            <a:ext cx="9153525" cy="6886575"/>
            <a:chOff x="0" y="0"/>
            <a:chExt cx="5760" cy="4326"/>
          </a:xfrm>
        </p:grpSpPr>
        <p:pic>
          <p:nvPicPr>
            <p:cNvPr id="4131" name="Picture 35" descr="11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0"/>
              <a:ext cx="5760" cy="432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23" name="Rectangle 27"/>
            <p:cNvSpPr>
              <a:spLocks noChangeArrowheads="1"/>
            </p:cNvSpPr>
            <p:nvPr userDrawn="1"/>
          </p:nvSpPr>
          <p:spPr bwMode="gray">
            <a:xfrm>
              <a:off x="212" y="462"/>
              <a:ext cx="5334" cy="3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4115" name="Picture 19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141788" y="4041775"/>
            <a:ext cx="415925" cy="415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3787775"/>
            <a:ext cx="7772400" cy="88582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29150" y="3505200"/>
            <a:ext cx="4129088" cy="457200"/>
          </a:xfrm>
        </p:spPr>
        <p:txBody>
          <a:bodyPr/>
          <a:lstStyle>
            <a:lvl1pPr marL="0" indent="0" algn="dist">
              <a:buFontTx/>
              <a:buNone/>
              <a:defRPr sz="2000" b="1">
                <a:solidFill>
                  <a:srgbClr val="777777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2B4415D-A346-7345-A86A-237197B27E0D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gray">
          <a:xfrm>
            <a:off x="341313" y="722313"/>
            <a:ext cx="8478837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" name="图片 2" descr="管理学院Logo（宋体）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199954"/>
            <a:ext cx="3200400" cy="58184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E28F-FFEC-C04C-B749-301934A8CA2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786630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8181B-F63A-144A-81B6-52FAC94C7E3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849389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zh-CN" altLang="en-US" smtClean="0"/>
              <a:t>单击图标添加图表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812B6D76-3AEC-3D4B-9CC6-501B4ED7B67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1745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41463-ED3E-2C47-900A-82B773FE61CD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9" name="图片 8" descr="管理学院Logo（宋体）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48435"/>
            <a:ext cx="2514600" cy="45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944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E47F8-5909-3948-BD69-B436ED247E0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229785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0F198-8545-B943-BD3D-AC486460BBA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76726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A2B60-AFAA-4348-9AF4-AAC199865F4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385674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F7D4C-44A0-1A43-AF0B-1EA66610B5C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596538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9311C-DF9A-984D-94F6-B6709135A07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1434268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CC305-CDD8-2544-BBBA-267745F2714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709657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8D09B-0A6C-2345-B583-35536CB6115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423253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9"/>
          <p:cNvSpPr>
            <a:spLocks/>
          </p:cNvSpPr>
          <p:nvPr/>
        </p:nvSpPr>
        <p:spPr bwMode="gray">
          <a:xfrm>
            <a:off x="7658100" y="0"/>
            <a:ext cx="1104900" cy="6848475"/>
          </a:xfrm>
          <a:custGeom>
            <a:avLst/>
            <a:gdLst>
              <a:gd name="T0" fmla="*/ 312 w 696"/>
              <a:gd name="T1" fmla="*/ 0 h 4314"/>
              <a:gd name="T2" fmla="*/ 528 w 696"/>
              <a:gd name="T3" fmla="*/ 444 h 4314"/>
              <a:gd name="T4" fmla="*/ 696 w 696"/>
              <a:gd name="T5" fmla="*/ 960 h 4314"/>
              <a:gd name="T6" fmla="*/ 426 w 696"/>
              <a:gd name="T7" fmla="*/ 4314 h 4314"/>
              <a:gd name="T8" fmla="*/ 108 w 696"/>
              <a:gd name="T9" fmla="*/ 4314 h 4314"/>
              <a:gd name="T10" fmla="*/ 648 w 696"/>
              <a:gd name="T11" fmla="*/ 960 h 4314"/>
              <a:gd name="T12" fmla="*/ 456 w 696"/>
              <a:gd name="T13" fmla="*/ 432 h 4314"/>
              <a:gd name="T14" fmla="*/ 0 w 696"/>
              <a:gd name="T15" fmla="*/ 0 h 4314"/>
              <a:gd name="T16" fmla="*/ 312 w 696"/>
              <a:gd name="T17" fmla="*/ 0 h 4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6" h="4314">
                <a:moveTo>
                  <a:pt x="312" y="0"/>
                </a:moveTo>
                <a:lnTo>
                  <a:pt x="528" y="444"/>
                </a:lnTo>
                <a:lnTo>
                  <a:pt x="696" y="960"/>
                </a:lnTo>
                <a:lnTo>
                  <a:pt x="426" y="4314"/>
                </a:lnTo>
                <a:lnTo>
                  <a:pt x="108" y="4314"/>
                </a:lnTo>
                <a:lnTo>
                  <a:pt x="648" y="960"/>
                </a:lnTo>
                <a:lnTo>
                  <a:pt x="456" y="432"/>
                </a:lnTo>
                <a:lnTo>
                  <a:pt x="0" y="0"/>
                </a:lnTo>
                <a:lnTo>
                  <a:pt x="312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1066800" y="0"/>
            <a:ext cx="7543800" cy="6858000"/>
          </a:xfrm>
          <a:custGeom>
            <a:avLst/>
            <a:gdLst>
              <a:gd name="T0" fmla="*/ 0 w 4752"/>
              <a:gd name="T1" fmla="*/ 0 h 4320"/>
              <a:gd name="T2" fmla="*/ 1536 w 4752"/>
              <a:gd name="T3" fmla="*/ 0 h 4320"/>
              <a:gd name="T4" fmla="*/ 4590 w 4752"/>
              <a:gd name="T5" fmla="*/ 450 h 4320"/>
              <a:gd name="T6" fmla="*/ 4752 w 4752"/>
              <a:gd name="T7" fmla="*/ 972 h 4320"/>
              <a:gd name="T8" fmla="*/ 3600 w 4752"/>
              <a:gd name="T9" fmla="*/ 4320 h 4320"/>
              <a:gd name="T10" fmla="*/ 3312 w 4752"/>
              <a:gd name="T11" fmla="*/ 4320 h 4320"/>
              <a:gd name="T12" fmla="*/ 4712 w 4752"/>
              <a:gd name="T13" fmla="*/ 994 h 4320"/>
              <a:gd name="T14" fmla="*/ 4518 w 4752"/>
              <a:gd name="T15" fmla="*/ 524 h 4320"/>
              <a:gd name="T16" fmla="*/ 0 w 4752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52" h="4320">
                <a:moveTo>
                  <a:pt x="0" y="0"/>
                </a:moveTo>
                <a:lnTo>
                  <a:pt x="1536" y="0"/>
                </a:lnTo>
                <a:lnTo>
                  <a:pt x="4590" y="450"/>
                </a:lnTo>
                <a:lnTo>
                  <a:pt x="4752" y="972"/>
                </a:lnTo>
                <a:lnTo>
                  <a:pt x="3600" y="4320"/>
                </a:lnTo>
                <a:lnTo>
                  <a:pt x="3312" y="4320"/>
                </a:lnTo>
                <a:lnTo>
                  <a:pt x="4712" y="994"/>
                </a:lnTo>
                <a:lnTo>
                  <a:pt x="451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5486400" y="1657350"/>
            <a:ext cx="2990850" cy="5200650"/>
          </a:xfrm>
          <a:custGeom>
            <a:avLst/>
            <a:gdLst>
              <a:gd name="T0" fmla="*/ 384 w 1884"/>
              <a:gd name="T1" fmla="*/ 3276 h 3276"/>
              <a:gd name="T2" fmla="*/ 1884 w 1884"/>
              <a:gd name="T3" fmla="*/ 0 h 3276"/>
              <a:gd name="T4" fmla="*/ 0 w 1884"/>
              <a:gd name="T5" fmla="*/ 3276 h 3276"/>
              <a:gd name="T6" fmla="*/ 384 w 1884"/>
              <a:gd name="T7" fmla="*/ 3276 h 3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84" h="3276">
                <a:moveTo>
                  <a:pt x="384" y="3276"/>
                </a:moveTo>
                <a:lnTo>
                  <a:pt x="1884" y="0"/>
                </a:lnTo>
                <a:lnTo>
                  <a:pt x="0" y="3276"/>
                </a:lnTo>
                <a:lnTo>
                  <a:pt x="384" y="3276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3429000" y="0"/>
            <a:ext cx="5172075" cy="6858000"/>
          </a:xfrm>
          <a:custGeom>
            <a:avLst/>
            <a:gdLst>
              <a:gd name="T0" fmla="*/ 0 w 3258"/>
              <a:gd name="T1" fmla="*/ 0 h 4320"/>
              <a:gd name="T2" fmla="*/ 3082 w 3258"/>
              <a:gd name="T3" fmla="*/ 475 h 4320"/>
              <a:gd name="T4" fmla="*/ 3210 w 3258"/>
              <a:gd name="T5" fmla="*/ 936 h 4320"/>
              <a:gd name="T6" fmla="*/ 1728 w 3258"/>
              <a:gd name="T7" fmla="*/ 4320 h 4320"/>
              <a:gd name="T8" fmla="*/ 1872 w 3258"/>
              <a:gd name="T9" fmla="*/ 4320 h 4320"/>
              <a:gd name="T10" fmla="*/ 3258 w 3258"/>
              <a:gd name="T11" fmla="*/ 912 h 4320"/>
              <a:gd name="T12" fmla="*/ 3120 w 3258"/>
              <a:gd name="T13" fmla="*/ 432 h 4320"/>
              <a:gd name="T14" fmla="*/ 1296 w 3258"/>
              <a:gd name="T15" fmla="*/ 0 h 4320"/>
              <a:gd name="T16" fmla="*/ 0 w 3258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58" h="4320">
                <a:moveTo>
                  <a:pt x="0" y="0"/>
                </a:moveTo>
                <a:lnTo>
                  <a:pt x="3082" y="475"/>
                </a:lnTo>
                <a:lnTo>
                  <a:pt x="3210" y="936"/>
                </a:lnTo>
                <a:lnTo>
                  <a:pt x="1728" y="4320"/>
                </a:lnTo>
                <a:lnTo>
                  <a:pt x="1872" y="4320"/>
                </a:lnTo>
                <a:lnTo>
                  <a:pt x="3258" y="912"/>
                </a:lnTo>
                <a:lnTo>
                  <a:pt x="3120" y="432"/>
                </a:lnTo>
                <a:lnTo>
                  <a:pt x="1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" name="Freeform 14"/>
          <p:cNvSpPr>
            <a:spLocks/>
          </p:cNvSpPr>
          <p:nvPr/>
        </p:nvSpPr>
        <p:spPr bwMode="gray">
          <a:xfrm>
            <a:off x="8382000" y="0"/>
            <a:ext cx="762000" cy="1143000"/>
          </a:xfrm>
          <a:custGeom>
            <a:avLst/>
            <a:gdLst>
              <a:gd name="T0" fmla="*/ 48 w 480"/>
              <a:gd name="T1" fmla="*/ 0 h 720"/>
              <a:gd name="T2" fmla="*/ 0 w 480"/>
              <a:gd name="T3" fmla="*/ 96 h 720"/>
              <a:gd name="T4" fmla="*/ 354 w 480"/>
              <a:gd name="T5" fmla="*/ 690 h 720"/>
              <a:gd name="T6" fmla="*/ 480 w 480"/>
              <a:gd name="T7" fmla="*/ 720 h 720"/>
              <a:gd name="T8" fmla="*/ 480 w 480"/>
              <a:gd name="T9" fmla="*/ 576 h 720"/>
              <a:gd name="T10" fmla="*/ 48 w 480"/>
              <a:gd name="T11" fmla="*/ 96 h 720"/>
              <a:gd name="T12" fmla="*/ 89 w 480"/>
              <a:gd name="T13" fmla="*/ 0 h 720"/>
              <a:gd name="T14" fmla="*/ 48 w 480"/>
              <a:gd name="T15" fmla="*/ 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720">
                <a:moveTo>
                  <a:pt x="48" y="0"/>
                </a:moveTo>
                <a:lnTo>
                  <a:pt x="0" y="96"/>
                </a:lnTo>
                <a:lnTo>
                  <a:pt x="354" y="690"/>
                </a:lnTo>
                <a:lnTo>
                  <a:pt x="480" y="720"/>
                </a:lnTo>
                <a:lnTo>
                  <a:pt x="480" y="576"/>
                </a:lnTo>
                <a:lnTo>
                  <a:pt x="48" y="96"/>
                </a:lnTo>
                <a:lnTo>
                  <a:pt x="89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" name="Freeform 15"/>
          <p:cNvSpPr>
            <a:spLocks/>
          </p:cNvSpPr>
          <p:nvPr/>
        </p:nvSpPr>
        <p:spPr bwMode="gray">
          <a:xfrm>
            <a:off x="8610600" y="228600"/>
            <a:ext cx="533400" cy="533400"/>
          </a:xfrm>
          <a:custGeom>
            <a:avLst/>
            <a:gdLst>
              <a:gd name="T0" fmla="*/ 336 w 336"/>
              <a:gd name="T1" fmla="*/ 336 h 336"/>
              <a:gd name="T2" fmla="*/ 0 w 336"/>
              <a:gd name="T3" fmla="*/ 0 h 336"/>
              <a:gd name="T4" fmla="*/ 336 w 336"/>
              <a:gd name="T5" fmla="*/ 240 h 336"/>
              <a:gd name="T6" fmla="*/ 336 w 336"/>
              <a:gd name="T7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" h="336">
                <a:moveTo>
                  <a:pt x="336" y="336"/>
                </a:moveTo>
                <a:lnTo>
                  <a:pt x="0" y="0"/>
                </a:lnTo>
                <a:lnTo>
                  <a:pt x="336" y="240"/>
                </a:lnTo>
                <a:lnTo>
                  <a:pt x="336" y="3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73" name="Group 49"/>
          <p:cNvGrpSpPr>
            <a:grpSpLocks/>
          </p:cNvGrpSpPr>
          <p:nvPr/>
        </p:nvGrpSpPr>
        <p:grpSpPr bwMode="auto">
          <a:xfrm>
            <a:off x="5562600" y="0"/>
            <a:ext cx="3267075" cy="6858000"/>
            <a:chOff x="3504" y="0"/>
            <a:chExt cx="2058" cy="4320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gray">
            <a:xfrm>
              <a:off x="3504" y="0"/>
              <a:ext cx="2058" cy="4320"/>
            </a:xfrm>
            <a:custGeom>
              <a:avLst/>
              <a:gdLst>
                <a:gd name="T0" fmla="*/ 0 w 2058"/>
                <a:gd name="T1" fmla="*/ 0 h 4320"/>
                <a:gd name="T2" fmla="*/ 1056 w 2058"/>
                <a:gd name="T3" fmla="*/ 0 h 4320"/>
                <a:gd name="T4" fmla="*/ 1854 w 2058"/>
                <a:gd name="T5" fmla="*/ 402 h 4320"/>
                <a:gd name="T6" fmla="*/ 2058 w 2058"/>
                <a:gd name="T7" fmla="*/ 972 h 4320"/>
                <a:gd name="T8" fmla="*/ 1296 w 2058"/>
                <a:gd name="T9" fmla="*/ 4320 h 4320"/>
                <a:gd name="T10" fmla="*/ 720 w 2058"/>
                <a:gd name="T11" fmla="*/ 4320 h 4320"/>
                <a:gd name="T12" fmla="*/ 1920 w 2058"/>
                <a:gd name="T13" fmla="*/ 912 h 4320"/>
                <a:gd name="T14" fmla="*/ 1776 w 2058"/>
                <a:gd name="T15" fmla="*/ 432 h 4320"/>
                <a:gd name="T16" fmla="*/ 0 w 2058"/>
                <a:gd name="T17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8" h="4320">
                  <a:moveTo>
                    <a:pt x="0" y="0"/>
                  </a:moveTo>
                  <a:lnTo>
                    <a:pt x="1056" y="0"/>
                  </a:lnTo>
                  <a:lnTo>
                    <a:pt x="1854" y="402"/>
                  </a:lnTo>
                  <a:lnTo>
                    <a:pt x="2058" y="972"/>
                  </a:lnTo>
                  <a:lnTo>
                    <a:pt x="1296" y="4320"/>
                  </a:lnTo>
                  <a:lnTo>
                    <a:pt x="720" y="4320"/>
                  </a:lnTo>
                  <a:lnTo>
                    <a:pt x="1920" y="912"/>
                  </a:lnTo>
                  <a:lnTo>
                    <a:pt x="17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4217" y="1056"/>
              <a:ext cx="1152" cy="3264"/>
            </a:xfrm>
            <a:custGeom>
              <a:avLst/>
              <a:gdLst>
                <a:gd name="T0" fmla="*/ 0 w 1152"/>
                <a:gd name="T1" fmla="*/ 3264 h 3264"/>
                <a:gd name="T2" fmla="*/ 1152 w 1152"/>
                <a:gd name="T3" fmla="*/ 0 h 3264"/>
                <a:gd name="T4" fmla="*/ 96 w 1152"/>
                <a:gd name="T5" fmla="*/ 3264 h 3264"/>
                <a:gd name="T6" fmla="*/ 0 w 1152"/>
                <a:gd name="T7" fmla="*/ 3264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3264">
                  <a:moveTo>
                    <a:pt x="0" y="3264"/>
                  </a:moveTo>
                  <a:lnTo>
                    <a:pt x="1152" y="0"/>
                  </a:lnTo>
                  <a:lnTo>
                    <a:pt x="96" y="3264"/>
                  </a:lnTo>
                  <a:lnTo>
                    <a:pt x="0" y="3264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142875" y="765175"/>
            <a:ext cx="8858250" cy="5943600"/>
            <a:chOff x="90" y="480"/>
            <a:chExt cx="5580" cy="3744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81000" y="676275"/>
            <a:ext cx="62484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043" name="Picture 19" descr="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00063" y="577850"/>
            <a:ext cx="371475" cy="371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03288" y="198438"/>
            <a:ext cx="6302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8332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83325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8332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132BE39-7FD0-BC4C-9960-3B5CDFF62EF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              </a:t>
            </a:r>
            <a:r>
              <a:rPr lang="zh-TW" altLang="en-US" dirty="0" smtClean="0"/>
              <a:t>        </a:t>
            </a:r>
            <a:r>
              <a:rPr lang="zh-CN" altLang="en-US" dirty="0" smtClean="0"/>
              <a:t>第</a:t>
            </a:r>
            <a:r>
              <a:rPr lang="zh-TW" altLang="en-US" dirty="0"/>
              <a:t>八</a:t>
            </a:r>
            <a:r>
              <a:rPr lang="zh-CN" altLang="en-US" dirty="0" smtClean="0"/>
              <a:t>章 </a:t>
            </a:r>
            <a:r>
              <a:rPr lang="zh-TW" altLang="en-US" dirty="0" smtClean="0"/>
              <a:t>组织变革</a:t>
            </a:r>
            <a:endParaRPr lang="en-US" altLang="zh-CN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管理学原理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8.2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组织变革的管理模式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8.2.3 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理变革</a:t>
            </a:r>
            <a:r>
              <a:rPr lang="zh-CN" altLang="en-US" b="1" dirty="0" smtClean="0">
                <a:latin typeface="宋体" charset="0"/>
                <a:ea typeface="宋体" charset="0"/>
                <a:cs typeface="宋体" charset="0"/>
              </a:rPr>
              <a:t>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抗拒</a:t>
            </a:r>
            <a:endParaRPr lang="en-US" altLang="zh-TW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TW" sz="2400" b="1" dirty="0" smtClean="0">
                <a:latin typeface="+mn-ea"/>
              </a:rPr>
              <a:t>管理</a:t>
            </a:r>
            <a:r>
              <a:rPr lang="zh-CN" altLang="zh-TW" sz="2400" b="1" dirty="0">
                <a:latin typeface="+mn-ea"/>
              </a:rPr>
              <a:t>学者约翰･科特</a:t>
            </a:r>
            <a:r>
              <a:rPr lang="en-US" altLang="zh-TW" sz="2400" b="1" dirty="0">
                <a:latin typeface="+mn-ea"/>
              </a:rPr>
              <a:t>(John P. Kotter)</a:t>
            </a:r>
            <a:r>
              <a:rPr lang="zh-CN" altLang="zh-TW" sz="2400" b="1" dirty="0">
                <a:latin typeface="+mn-ea"/>
              </a:rPr>
              <a:t>和施莱辛格</a:t>
            </a:r>
            <a:r>
              <a:rPr lang="en-US" altLang="zh-TW" sz="2400" b="1" dirty="0">
                <a:latin typeface="+mn-ea"/>
              </a:rPr>
              <a:t>(L. A. Schlesinger)</a:t>
            </a:r>
            <a:r>
              <a:rPr lang="zh-CN" altLang="zh-TW" sz="2400" b="1" dirty="0">
                <a:latin typeface="+mn-ea"/>
              </a:rPr>
              <a:t>提出了</a:t>
            </a:r>
            <a:r>
              <a:rPr lang="en-US" altLang="zh-TW" sz="2400" b="1" dirty="0">
                <a:latin typeface="+mn-ea"/>
              </a:rPr>
              <a:t>”</a:t>
            </a:r>
            <a:r>
              <a:rPr lang="zh-CN" altLang="zh-TW" sz="2400" b="1" dirty="0">
                <a:latin typeface="+mn-ea"/>
              </a:rPr>
              <a:t>六变革法</a:t>
            </a:r>
            <a:r>
              <a:rPr lang="en-US" altLang="zh-TW" sz="2400" b="1" dirty="0">
                <a:latin typeface="+mn-ea"/>
              </a:rPr>
              <a:t>”(six change approaches)</a:t>
            </a:r>
            <a:r>
              <a:rPr lang="zh-CN" altLang="zh-TW" sz="2400" b="1" dirty="0">
                <a:latin typeface="+mn-ea"/>
              </a:rPr>
              <a:t>模型，旨在帮助管理者预防、减少和弱化这些变革阻力。</a:t>
            </a:r>
            <a:endParaRPr lang="en-US" altLang="zh-TW" sz="2400" b="1" dirty="0" smtClean="0">
              <a:latin typeface="+mn-ea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674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8.2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组织变革的管理模式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25471"/>
            <a:ext cx="8229599" cy="470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9609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8.3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组织变革的领域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zh-CN" altLang="zh-TW" sz="2400" b="1" dirty="0"/>
              <a:t>在实践上，管理者可以致力于组织内部的四种变革领域，以获得竞争优势。</a:t>
            </a:r>
            <a:endParaRPr lang="zh-TW" altLang="en-US" sz="2400" b="1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514600"/>
            <a:ext cx="8229600" cy="361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12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8.3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组织变革的领域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8.3.1 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技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术的变革</a:t>
            </a:r>
            <a:endParaRPr lang="en-US" altLang="zh-TW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TW" sz="2400" b="1" dirty="0" smtClean="0"/>
              <a:t>技</a:t>
            </a:r>
            <a:r>
              <a:rPr lang="zh-CN" altLang="zh-TW" sz="2400" b="1" dirty="0"/>
              <a:t>术变革主要是指组织生产过程的改革，包括有关知识和技能基础，它们使组织具有独特的竞争力</a:t>
            </a:r>
            <a:r>
              <a:rPr lang="zh-CN" altLang="zh-TW" sz="2400" b="1" dirty="0" smtClean="0"/>
              <a:t>。</a:t>
            </a:r>
            <a:endParaRPr lang="en-US" altLang="zh-CN" sz="2400" b="1" dirty="0" smtClean="0"/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zh-CN" sz="2400" b="1" dirty="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TW" sz="2400" b="1" dirty="0" smtClean="0"/>
              <a:t>技</a:t>
            </a:r>
            <a:r>
              <a:rPr lang="zh-CN" altLang="zh-TW" sz="2400" b="1" dirty="0"/>
              <a:t>术变革涉及产品或服务的制造技术，包括生产方式、设备和流程等各个方面，为了跟上竞争对手，企业需要周期性地更新现有的机器和设备并采用新的模式。</a:t>
            </a:r>
            <a:endParaRPr lang="en-US" altLang="zh-TW" sz="2400" b="1" dirty="0" smtClean="0">
              <a:latin typeface="+mn-ea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3972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8.3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组织变革的领域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8.3.2 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产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品与服务的变革</a:t>
            </a:r>
            <a:endParaRPr lang="en-US" altLang="zh-TW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TW" sz="2400" b="1" dirty="0" smtClean="0"/>
              <a:t>产</a:t>
            </a:r>
            <a:r>
              <a:rPr lang="zh-CN" altLang="zh-TW" sz="2400" b="1" dirty="0"/>
              <a:t>品与服务变革是指一个组织输出的产品或服务的变化。新产品包括对现有产品的小调整或构建全新的产品线</a:t>
            </a:r>
            <a:r>
              <a:rPr lang="zh-CN" altLang="zh-TW" sz="2400" b="1" dirty="0" smtClean="0"/>
              <a:t>。</a:t>
            </a:r>
            <a:endParaRPr lang="en-US" altLang="zh-CN" sz="2400" b="1" dirty="0" smtClean="0"/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zh-CN" sz="2400" b="1" dirty="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TW" sz="2400" b="1" dirty="0" smtClean="0"/>
              <a:t>开</a:t>
            </a:r>
            <a:r>
              <a:rPr lang="zh-CN" altLang="zh-TW" sz="2400" b="1" dirty="0"/>
              <a:t>发新产品的目标通常是为了提高市场份额或开发新市场、新顾客。</a:t>
            </a:r>
            <a:endParaRPr lang="en-US" altLang="zh-TW" sz="2400" b="1" dirty="0" smtClean="0">
              <a:latin typeface="+mn-ea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1632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8.3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组织变革的领域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8.3.3 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战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略与结构的变革</a:t>
            </a:r>
            <a:endParaRPr lang="en-US" altLang="zh-TW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TW" sz="2400" b="1" dirty="0" smtClean="0"/>
              <a:t>战</a:t>
            </a:r>
            <a:r>
              <a:rPr lang="zh-CN" altLang="zh-TW" sz="2400" b="1" dirty="0"/>
              <a:t>略与结构变革是指组织管理领域的变革，具体包括组织结构、战略管理、经营决策、薪酬体系、劳资关系、管理与控制系统、会计与预算系统等方面</a:t>
            </a:r>
            <a:r>
              <a:rPr lang="zh-CN" altLang="zh-TW" sz="2400" dirty="0"/>
              <a:t>。</a:t>
            </a:r>
            <a:endParaRPr lang="en-US" altLang="zh-TW" sz="2400" b="1" dirty="0" smtClean="0">
              <a:latin typeface="+mn-ea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475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8.3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组织变革的领域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8.3.4 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人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员与文化的变革</a:t>
            </a:r>
            <a:endParaRPr lang="en-US" altLang="zh-TW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TW" sz="2400" b="1" dirty="0" smtClean="0"/>
              <a:t>人</a:t>
            </a:r>
            <a:r>
              <a:rPr lang="zh-CN" altLang="zh-TW" sz="2400" b="1" dirty="0"/>
              <a:t>员与文化变革是指员工价值观、态度、期望、信念、能力、行为的改变</a:t>
            </a:r>
            <a:r>
              <a:rPr lang="zh-CN" altLang="zh-TW" sz="2400" b="1" dirty="0" smtClean="0"/>
              <a:t>。</a:t>
            </a:r>
            <a:endParaRPr lang="en-US" altLang="zh-CN" sz="2400" b="1" dirty="0" smtClean="0"/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zh-CN" sz="2400" b="1" dirty="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TW" sz="2400" b="1" dirty="0" smtClean="0"/>
              <a:t>人</a:t>
            </a:r>
            <a:r>
              <a:rPr lang="zh-CN" altLang="zh-TW" sz="2400" b="1" dirty="0"/>
              <a:t>员变革的目标是员工的价值观、技能以及态度的形塑。而文化变革则涉及员工思考方式的改变，它是一种头脑中的变革。</a:t>
            </a:r>
            <a:endParaRPr lang="en-US" altLang="zh-TW" sz="2400" b="1" dirty="0" smtClean="0">
              <a:latin typeface="+mn-ea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351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48200" y="3787775"/>
            <a:ext cx="4110038" cy="885825"/>
          </a:xfrm>
        </p:spPr>
        <p:txBody>
          <a:bodyPr/>
          <a:lstStyle/>
          <a:p>
            <a:pPr algn="dist"/>
            <a:r>
              <a:rPr lang="en-US" altLang="zh-CN" sz="550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250654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>
                <a:latin typeface="微软雅黑" charset="0"/>
                <a:ea typeface="微软雅黑" charset="0"/>
              </a:rPr>
              <a:t>本章学习重点</a:t>
            </a:r>
          </a:p>
        </p:txBody>
      </p:sp>
      <p:sp>
        <p:nvSpPr>
          <p:cNvPr id="17411" name="内容占位符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3133725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</a:pPr>
            <a:r>
              <a:rPr lang="zh-CN" altLang="zh-TW" sz="2400" b="1" dirty="0" smtClean="0">
                <a:latin typeface="+mn-ea"/>
              </a:rPr>
              <a:t>理解</a:t>
            </a:r>
            <a:r>
              <a:rPr lang="zh-CN" altLang="zh-TW" sz="2400" b="1" dirty="0">
                <a:latin typeface="+mn-ea"/>
              </a:rPr>
              <a:t>组织变革的</a:t>
            </a:r>
            <a:r>
              <a:rPr lang="zh-CN" altLang="zh-TW" sz="2400" b="1" dirty="0" smtClean="0">
                <a:latin typeface="+mn-ea"/>
              </a:rPr>
              <a:t>概念</a:t>
            </a:r>
            <a:endParaRPr lang="zh-CN" altLang="en-US" sz="2400" b="1" dirty="0">
              <a:latin typeface="+mn-ea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</a:pPr>
            <a:r>
              <a:rPr lang="zh-CN" altLang="zh-TW" sz="2400" b="1" dirty="0" smtClean="0">
                <a:latin typeface="+mn-ea"/>
              </a:rPr>
              <a:t>理解</a:t>
            </a:r>
            <a:r>
              <a:rPr lang="zh-CN" altLang="zh-TW" sz="2400" b="1" dirty="0">
                <a:latin typeface="+mn-ea"/>
              </a:rPr>
              <a:t>组织变革的</a:t>
            </a:r>
            <a:r>
              <a:rPr lang="zh-CN" altLang="zh-TW" sz="2400" b="1" dirty="0" smtClean="0">
                <a:latin typeface="+mn-ea"/>
              </a:rPr>
              <a:t>概念</a:t>
            </a:r>
            <a:endParaRPr lang="zh-CN" altLang="en-US" sz="2400" b="1" dirty="0">
              <a:latin typeface="+mn-ea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</a:pPr>
            <a:r>
              <a:rPr lang="zh-CN" altLang="zh-TW" sz="2400" b="1" dirty="0" smtClean="0">
                <a:latin typeface="+mn-ea"/>
              </a:rPr>
              <a:t>熟悉</a:t>
            </a:r>
            <a:r>
              <a:rPr lang="zh-CN" altLang="zh-TW" sz="2400" b="1" dirty="0">
                <a:latin typeface="+mn-ea"/>
              </a:rPr>
              <a:t>组织变革的领</a:t>
            </a:r>
            <a:r>
              <a:rPr lang="zh-CN" altLang="zh-TW" sz="2400" b="1" dirty="0" smtClean="0">
                <a:latin typeface="+mn-ea"/>
              </a:rPr>
              <a:t>域</a:t>
            </a:r>
            <a:endParaRPr lang="zh-CN" altLang="en-US" sz="2400" b="1" dirty="0">
              <a:latin typeface="+mn-ea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</a:pPr>
            <a:endParaRPr lang="zh-CN" altLang="en-US" sz="2400" b="1" dirty="0">
              <a:latin typeface="宋体" charset="0"/>
              <a:ea typeface="宋体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445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8.1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组织变革的概念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>
                <a:latin typeface="宋体" charset="0"/>
                <a:ea typeface="宋体" charset="0"/>
                <a:cs typeface="宋体" charset="0"/>
              </a:rPr>
              <a:t>8</a:t>
            </a: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.1.1 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织变革</a:t>
            </a:r>
            <a:r>
              <a:rPr lang="zh-CN" altLang="en-US" b="1" dirty="0" smtClean="0">
                <a:latin typeface="宋体" charset="0"/>
                <a:ea typeface="宋体" charset="0"/>
                <a:cs typeface="宋体" charset="0"/>
              </a:rPr>
              <a:t>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含义</a:t>
            </a:r>
            <a:endParaRPr lang="en-US" altLang="zh-TW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TW" sz="2400" b="1" dirty="0" smtClean="0">
                <a:latin typeface="+mn-ea"/>
              </a:rPr>
              <a:t>组</a:t>
            </a:r>
            <a:r>
              <a:rPr lang="zh-CN" altLang="zh-TW" sz="2400" b="1" dirty="0">
                <a:latin typeface="+mn-ea"/>
              </a:rPr>
              <a:t>织变革</a:t>
            </a:r>
            <a:r>
              <a:rPr lang="en-US" altLang="zh-TW" sz="2400" b="1" dirty="0">
                <a:latin typeface="+mn-ea"/>
              </a:rPr>
              <a:t>(organizational change)</a:t>
            </a:r>
            <a:r>
              <a:rPr lang="zh-CN" altLang="zh-TW" sz="2400" b="1" dirty="0">
                <a:latin typeface="+mn-ea"/>
              </a:rPr>
              <a:t>是指组织根据外部环境变化和内部情况变化，及时调整和改善自身的结构与功能，以提高其适应环境、求得生存的应变能力。</a:t>
            </a:r>
            <a:endParaRPr lang="en-US" altLang="zh-CN" sz="2400" b="1" dirty="0">
              <a:latin typeface="+mn-ea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36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8.1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组织变革的概念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8.1.2 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织变革</a:t>
            </a:r>
            <a:r>
              <a:rPr lang="zh-CN" altLang="en-US" b="1" dirty="0" smtClean="0">
                <a:latin typeface="宋体" charset="0"/>
                <a:ea typeface="宋体" charset="0"/>
                <a:cs typeface="宋体" charset="0"/>
              </a:rPr>
              <a:t>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力量</a:t>
            </a:r>
            <a:endParaRPr lang="en-US" altLang="zh-TW" b="1" dirty="0" smtClean="0">
              <a:latin typeface="宋体" charset="0"/>
              <a:ea typeface="宋体" charset="0"/>
              <a:cs typeface="宋体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376" y="2438400"/>
            <a:ext cx="6405624" cy="368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7905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8.1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组织变革的概念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8.1.3 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织变革</a:t>
            </a:r>
            <a:r>
              <a:rPr lang="zh-CN" altLang="en-US" b="1" dirty="0" smtClean="0">
                <a:latin typeface="宋体" charset="0"/>
                <a:ea typeface="宋体" charset="0"/>
                <a:cs typeface="宋体" charset="0"/>
              </a:rPr>
              <a:t>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类型</a:t>
            </a:r>
            <a:endParaRPr lang="en-US" altLang="zh-TW" b="1" dirty="0" smtClean="0">
              <a:latin typeface="宋体" charset="0"/>
              <a:ea typeface="宋体" charset="0"/>
              <a:cs typeface="宋体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gray">
          <a:xfrm>
            <a:off x="5016516" y="2786062"/>
            <a:ext cx="2806715" cy="349485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rgbClr val="DDDDDD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gray">
          <a:xfrm>
            <a:off x="1206517" y="2773362"/>
            <a:ext cx="2806715" cy="350755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rgbClr val="DDDDDD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 b="1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5397516" y="2514600"/>
            <a:ext cx="2067737" cy="487618"/>
            <a:chOff x="720" y="1392"/>
            <a:chExt cx="4058" cy="480"/>
          </a:xfrm>
        </p:grpSpPr>
        <p:sp>
          <p:nvSpPr>
            <p:cNvPr id="8" name="AutoShape 7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0" name="AutoShape 9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1921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11" name="AutoShape 10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</p:grpSp>
      </p:grpSp>
      <p:grpSp>
        <p:nvGrpSpPr>
          <p:cNvPr id="12" name="Group 16"/>
          <p:cNvGrpSpPr>
            <a:grpSpLocks/>
          </p:cNvGrpSpPr>
          <p:nvPr/>
        </p:nvGrpSpPr>
        <p:grpSpPr bwMode="auto">
          <a:xfrm>
            <a:off x="1587516" y="2511425"/>
            <a:ext cx="2067737" cy="487618"/>
            <a:chOff x="1388" y="1159"/>
            <a:chExt cx="2952" cy="228"/>
          </a:xfrm>
        </p:grpSpPr>
        <p:sp>
          <p:nvSpPr>
            <p:cNvPr id="13" name="AutoShape 17"/>
            <p:cNvSpPr>
              <a:spLocks noChangeArrowheads="1"/>
            </p:cNvSpPr>
            <p:nvPr/>
          </p:nvSpPr>
          <p:spPr bwMode="ltGray">
            <a:xfrm>
              <a:off x="1388" y="1159"/>
              <a:ext cx="2952" cy="228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1395" y="1166"/>
              <a:ext cx="2941" cy="211"/>
              <a:chOff x="1395" y="1166"/>
              <a:chExt cx="2941" cy="211"/>
            </a:xfrm>
          </p:grpSpPr>
          <p:sp>
            <p:nvSpPr>
              <p:cNvPr id="15" name="AutoShape 19"/>
              <p:cNvSpPr>
                <a:spLocks noChangeArrowheads="1"/>
              </p:cNvSpPr>
              <p:nvPr/>
            </p:nvSpPr>
            <p:spPr bwMode="ltGray">
              <a:xfrm>
                <a:off x="1395" y="1322"/>
                <a:ext cx="2941" cy="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2000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16" name="AutoShape 20"/>
              <p:cNvSpPr>
                <a:spLocks noChangeArrowheads="1"/>
              </p:cNvSpPr>
              <p:nvPr/>
            </p:nvSpPr>
            <p:spPr bwMode="ltGray">
              <a:xfrm>
                <a:off x="1395" y="1166"/>
                <a:ext cx="2941" cy="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2235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</p:grpSp>
      </p:grpSp>
      <p:sp>
        <p:nvSpPr>
          <p:cNvPr id="17" name="Rectangle 21"/>
          <p:cNvSpPr>
            <a:spLocks noChangeArrowheads="1"/>
          </p:cNvSpPr>
          <p:nvPr/>
        </p:nvSpPr>
        <p:spPr bwMode="black">
          <a:xfrm>
            <a:off x="1592419" y="2500312"/>
            <a:ext cx="2060032" cy="461665"/>
          </a:xfrm>
          <a:prstGeom prst="rect">
            <a:avLst/>
          </a:prstGeom>
          <a:noFill/>
          <a:ln>
            <a:noFill/>
          </a:ln>
          <a:effectLst>
            <a:outerShdw blurRad="63500"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TW" altLang="en-US" sz="2400" b="1" dirty="0" smtClean="0">
                <a:solidFill>
                  <a:srgbClr val="FFFFFF"/>
                </a:solidFill>
              </a:rPr>
              <a:t>计划式变革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black">
          <a:xfrm>
            <a:off x="5410200" y="2514600"/>
            <a:ext cx="2052505" cy="461665"/>
          </a:xfrm>
          <a:prstGeom prst="rect">
            <a:avLst/>
          </a:prstGeom>
          <a:noFill/>
          <a:ln>
            <a:noFill/>
          </a:ln>
          <a:effectLst>
            <a:outerShdw blurRad="63500"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TW" altLang="en-US" sz="2400" b="1" dirty="0" smtClean="0">
                <a:solidFill>
                  <a:srgbClr val="FFFFFF"/>
                </a:solidFill>
              </a:rPr>
              <a:t>革命式变革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5148279" y="2963862"/>
            <a:ext cx="2687638" cy="277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zh-TW" sz="2400" b="1" dirty="0" smtClean="0"/>
              <a:t>对</a:t>
            </a:r>
            <a:r>
              <a:rPr lang="zh-CN" altLang="zh-TW" sz="2400" b="1" dirty="0"/>
              <a:t>环境变化的随机应变的一次性变</a:t>
            </a:r>
            <a:r>
              <a:rPr lang="zh-CN" altLang="zh-TW" sz="2400" b="1" dirty="0" smtClean="0"/>
              <a:t>革，是一</a:t>
            </a:r>
            <a:r>
              <a:rPr lang="zh-CN" altLang="zh-TW" sz="2400" b="1" dirty="0"/>
              <a:t>种需要及时因应、快速且激烈的变革形式</a:t>
            </a:r>
            <a:endParaRPr lang="en-US" altLang="zh-CN" sz="2400" b="1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20" name="Rectangle 26"/>
          <p:cNvSpPr>
            <a:spLocks noChangeArrowheads="1"/>
          </p:cNvSpPr>
          <p:nvPr/>
        </p:nvSpPr>
        <p:spPr bwMode="auto">
          <a:xfrm>
            <a:off x="1338279" y="2951162"/>
            <a:ext cx="2687637" cy="3329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zh-TW" sz="2400" b="1" dirty="0" smtClean="0"/>
              <a:t>对</a:t>
            </a:r>
            <a:r>
              <a:rPr lang="zh-CN" altLang="zh-TW" sz="2400" b="1" dirty="0"/>
              <a:t>预期到的未来事件所作的按部就班的规划和实施的变革，</a:t>
            </a:r>
            <a:r>
              <a:rPr lang="zh-CN" altLang="zh-TW" sz="2400" b="1" dirty="0" smtClean="0"/>
              <a:t>是一</a:t>
            </a:r>
            <a:r>
              <a:rPr lang="zh-CN" altLang="zh-TW" sz="2400" b="1" dirty="0"/>
              <a:t>种逐步、渐进且重点式的变革形式</a:t>
            </a:r>
            <a:endParaRPr lang="en-US" altLang="zh-CN" sz="2400" b="1" dirty="0">
              <a:solidFill>
                <a:srgbClr val="0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49342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8.2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组织变革的管理模式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8.2.1 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织变革</a:t>
            </a:r>
            <a:r>
              <a:rPr lang="zh-CN" altLang="en-US" b="1" dirty="0" smtClean="0">
                <a:latin typeface="宋体" charset="0"/>
                <a:ea typeface="宋体" charset="0"/>
                <a:cs typeface="宋体" charset="0"/>
              </a:rPr>
              <a:t>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步骤</a:t>
            </a:r>
            <a:endParaRPr lang="en-US" altLang="zh-TW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TW" sz="2400" b="1" dirty="0" smtClean="0">
                <a:latin typeface="+mn-ea"/>
              </a:rPr>
              <a:t>库</a:t>
            </a:r>
            <a:r>
              <a:rPr lang="zh-CN" altLang="zh-TW" sz="2400" b="1" dirty="0">
                <a:latin typeface="+mn-ea"/>
              </a:rPr>
              <a:t>尔特</a:t>
            </a:r>
            <a:r>
              <a:rPr lang="en-US" altLang="zh-TW" sz="2400" b="1" dirty="0">
                <a:latin typeface="+mn-ea"/>
              </a:rPr>
              <a:t>·</a:t>
            </a:r>
            <a:r>
              <a:rPr lang="zh-CN" altLang="zh-TW" sz="2400" b="1" dirty="0">
                <a:latin typeface="+mn-ea"/>
              </a:rPr>
              <a:t>列文</a:t>
            </a:r>
            <a:r>
              <a:rPr lang="en-US" altLang="zh-TW" sz="2400" b="1" dirty="0">
                <a:latin typeface="+mn-ea"/>
              </a:rPr>
              <a:t>(Kurt Lewin)</a:t>
            </a:r>
            <a:r>
              <a:rPr lang="zh-CN" altLang="zh-TW" sz="2400" b="1" dirty="0">
                <a:latin typeface="+mn-ea"/>
              </a:rPr>
              <a:t>提出了一个包含解冻</a:t>
            </a:r>
            <a:r>
              <a:rPr lang="en-US" altLang="zh-TW" sz="2400" b="1" dirty="0">
                <a:latin typeface="+mn-ea"/>
              </a:rPr>
              <a:t>(unfreezing)</a:t>
            </a:r>
            <a:r>
              <a:rPr lang="zh-CN" altLang="zh-TW" sz="2400" b="1" dirty="0">
                <a:latin typeface="+mn-ea"/>
              </a:rPr>
              <a:t>、变革</a:t>
            </a:r>
            <a:r>
              <a:rPr lang="en-US" altLang="zh-TW" sz="2400" b="1" dirty="0">
                <a:latin typeface="+mn-ea"/>
              </a:rPr>
              <a:t>(changing)</a:t>
            </a:r>
            <a:r>
              <a:rPr lang="zh-CN" altLang="zh-TW" sz="2400" b="1" dirty="0">
                <a:latin typeface="+mn-ea"/>
              </a:rPr>
              <a:t>和再冻结</a:t>
            </a:r>
            <a:r>
              <a:rPr lang="en-US" altLang="zh-TW" sz="2400" b="1" dirty="0">
                <a:latin typeface="+mn-ea"/>
              </a:rPr>
              <a:t>(refreezing)</a:t>
            </a:r>
            <a:r>
              <a:rPr lang="zh-CN" altLang="zh-TW" sz="2400" b="1" dirty="0">
                <a:latin typeface="+mn-ea"/>
              </a:rPr>
              <a:t>三个步骤的有计划的组织变革模型，用以说明和指导如何发动、管理和强化组织变革过程。</a:t>
            </a:r>
            <a:endParaRPr lang="en-US" altLang="zh-TW" sz="2400" b="1" dirty="0" smtClean="0">
              <a:latin typeface="+mn-ea"/>
              <a:cs typeface="宋体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979257" y="5813703"/>
            <a:ext cx="31854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zh-CN" altLang="en-US" b="1" dirty="0" smtClean="0">
                <a:latin typeface="宋体" charset="0"/>
                <a:cs typeface="Times New Roman" charset="0"/>
              </a:rPr>
              <a:t>图</a:t>
            </a:r>
            <a:r>
              <a:rPr lang="en-US" altLang="zh-CN" b="1" dirty="0" smtClean="0">
                <a:latin typeface="宋体" charset="0"/>
                <a:cs typeface="Times New Roman" charset="0"/>
              </a:rPr>
              <a:t>8-2</a:t>
            </a:r>
            <a:r>
              <a:rPr lang="zh-TW" altLang="en-US" b="1" dirty="0" smtClean="0">
                <a:latin typeface="宋体" charset="0"/>
                <a:cs typeface="Times New Roman" charset="0"/>
              </a:rPr>
              <a:t> </a:t>
            </a:r>
            <a:r>
              <a:rPr lang="zh-TW" altLang="en-US" b="1" dirty="0">
                <a:latin typeface="宋体" charset="0"/>
                <a:cs typeface="Times New Roman" charset="0"/>
              </a:rPr>
              <a:t>列文</a:t>
            </a:r>
            <a:r>
              <a:rPr lang="zh-CN" altLang="en-US" b="1" dirty="0" smtClean="0">
                <a:latin typeface="宋体" charset="0"/>
                <a:cs typeface="Times New Roman" charset="0"/>
              </a:rPr>
              <a:t>的</a:t>
            </a:r>
            <a:r>
              <a:rPr lang="zh-TW" altLang="en-US" b="1" dirty="0" smtClean="0">
                <a:latin typeface="宋体" charset="0"/>
                <a:cs typeface="Times New Roman" charset="0"/>
              </a:rPr>
              <a:t>三阶段变革模型</a:t>
            </a:r>
            <a:endParaRPr lang="zh-CN" altLang="en-US" b="1" dirty="0">
              <a:cs typeface="Times New Roman" charset="0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ltGray">
          <a:xfrm>
            <a:off x="990600" y="4876801"/>
            <a:ext cx="1806575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8824"/>
                  <a:invGamma/>
                </a:schemeClr>
              </a:gs>
            </a:gsLst>
            <a:path path="rect">
              <a:fillToRect l="100000" b="100000"/>
            </a:path>
          </a:gradFill>
          <a:ln w="38100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black">
          <a:xfrm>
            <a:off x="1017587" y="5045075"/>
            <a:ext cx="17303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TW" altLang="en-US" sz="2400" dirty="0" smtClean="0">
                <a:solidFill>
                  <a:srgbClr val="F8F8F8"/>
                </a:solidFill>
              </a:rPr>
              <a:t>解冻</a:t>
            </a:r>
            <a:endParaRPr lang="en-US" altLang="zh-CN" sz="2400" dirty="0">
              <a:solidFill>
                <a:srgbClr val="F8F8F8"/>
              </a:solidFill>
            </a:endParaRP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gray">
          <a:xfrm>
            <a:off x="3733800" y="4876801"/>
            <a:ext cx="1806575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8824"/>
                  <a:invGamma/>
                </a:schemeClr>
              </a:gs>
            </a:gsLst>
            <a:path path="rect">
              <a:fillToRect l="100000" b="100000"/>
            </a:path>
          </a:gradFill>
          <a:ln w="38100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ltGray">
          <a:xfrm>
            <a:off x="6418263" y="4860926"/>
            <a:ext cx="1806575" cy="838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8824"/>
                  <a:invGamma/>
                </a:schemeClr>
              </a:gs>
            </a:gsLst>
            <a:path path="rect">
              <a:fillToRect l="100000" b="100000"/>
            </a:path>
          </a:gradFill>
          <a:ln w="38100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black">
          <a:xfrm>
            <a:off x="3756025" y="5054024"/>
            <a:ext cx="17430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2400" dirty="0" smtClean="0">
                <a:solidFill>
                  <a:srgbClr val="F8F8F8"/>
                </a:solidFill>
              </a:rPr>
              <a:t>变革</a:t>
            </a:r>
            <a:endParaRPr lang="en-US" altLang="zh-CN" sz="2400" dirty="0">
              <a:solidFill>
                <a:srgbClr val="F8F8F8"/>
              </a:solidFill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black">
          <a:xfrm>
            <a:off x="6459538" y="5029200"/>
            <a:ext cx="171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2400" dirty="0" smtClean="0">
                <a:solidFill>
                  <a:srgbClr val="F8F8F8"/>
                </a:solidFill>
              </a:rPr>
              <a:t>冻结</a:t>
            </a:r>
            <a:endParaRPr lang="en-US" altLang="zh-CN" sz="2400" dirty="0">
              <a:solidFill>
                <a:srgbClr val="F8F8F8"/>
              </a:solidFill>
            </a:endParaRPr>
          </a:p>
        </p:txBody>
      </p:sp>
      <p:pic>
        <p:nvPicPr>
          <p:cNvPr id="12" name="Picture 23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12" y="4903787"/>
            <a:ext cx="1689100" cy="244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4910137"/>
            <a:ext cx="1689100" cy="244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5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895850"/>
            <a:ext cx="1689100" cy="244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右箭头 1"/>
          <p:cNvSpPr/>
          <p:nvPr/>
        </p:nvSpPr>
        <p:spPr bwMode="auto">
          <a:xfrm>
            <a:off x="2895600" y="5181600"/>
            <a:ext cx="685800" cy="3048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0"/>
            </a:endParaRPr>
          </a:p>
        </p:txBody>
      </p:sp>
      <p:sp>
        <p:nvSpPr>
          <p:cNvPr id="16" name="右箭头 20"/>
          <p:cNvSpPr/>
          <p:nvPr/>
        </p:nvSpPr>
        <p:spPr bwMode="auto">
          <a:xfrm>
            <a:off x="5619750" y="5181600"/>
            <a:ext cx="685800" cy="304800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40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8.2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组织变革的管理模式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8.2.1 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织变革</a:t>
            </a:r>
            <a:r>
              <a:rPr lang="zh-CN" altLang="en-US" b="1" dirty="0" smtClean="0">
                <a:latin typeface="宋体" charset="0"/>
                <a:ea typeface="宋体" charset="0"/>
                <a:cs typeface="宋体" charset="0"/>
              </a:rPr>
              <a:t>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步骤</a:t>
            </a:r>
            <a:endParaRPr lang="en-US" altLang="zh-TW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TW" sz="2400" b="1" dirty="0" smtClean="0">
                <a:latin typeface="+mn-ea"/>
              </a:rPr>
              <a:t>管理</a:t>
            </a:r>
            <a:r>
              <a:rPr lang="zh-CN" altLang="zh-TW" sz="2400" b="1" dirty="0">
                <a:latin typeface="+mn-ea"/>
              </a:rPr>
              <a:t>大师约翰･科特</a:t>
            </a:r>
            <a:r>
              <a:rPr lang="en-US" altLang="zh-TW" sz="2400" b="1" dirty="0">
                <a:latin typeface="+mn-ea"/>
              </a:rPr>
              <a:t>(John P. Kotter)</a:t>
            </a:r>
            <a:r>
              <a:rPr lang="zh-CN" altLang="zh-TW" sz="2400" b="1" dirty="0">
                <a:latin typeface="+mn-ea"/>
              </a:rPr>
              <a:t>提出了“计划变革模型”，他将列文模型的解冻、变革及重新冻结三个阶段进一步扩展为八个有明确定义的步</a:t>
            </a:r>
            <a:r>
              <a:rPr lang="zh-CN" altLang="zh-TW" sz="2400" b="1" dirty="0" smtClean="0">
                <a:latin typeface="+mn-ea"/>
              </a:rPr>
              <a:t>骤</a:t>
            </a:r>
            <a:r>
              <a:rPr lang="zh-TW" altLang="en-US" sz="2400" b="1" dirty="0" smtClean="0">
                <a:latin typeface="+mn-ea"/>
              </a:rPr>
              <a:t>。</a:t>
            </a:r>
            <a:endParaRPr lang="en-US" altLang="zh-TW" sz="2400" b="1" dirty="0" smtClean="0">
              <a:latin typeface="+mn-ea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882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8.2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组织变革的管理模式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250838"/>
            <a:ext cx="3581400" cy="499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19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2000" y="198438"/>
            <a:ext cx="6302375" cy="1143000"/>
          </a:xfrm>
        </p:spPr>
        <p:txBody>
          <a:bodyPr/>
          <a:lstStyle/>
          <a:p>
            <a:r>
              <a:rPr lang="en-US" altLang="zh-CN" sz="4000" dirty="0" smtClean="0">
                <a:latin typeface="微软雅黑" charset="0"/>
                <a:ea typeface="微软雅黑" charset="0"/>
              </a:rPr>
              <a:t> 8.2  </a:t>
            </a:r>
            <a:r>
              <a:rPr lang="zh-TW" altLang="en-US" sz="4000" dirty="0" smtClean="0">
                <a:latin typeface="微软雅黑" charset="0"/>
                <a:ea typeface="微软雅黑" charset="0"/>
              </a:rPr>
              <a:t>组织变革的管理模式</a:t>
            </a:r>
            <a:endParaRPr lang="zh-CN" altLang="en-US" sz="4000" dirty="0">
              <a:latin typeface="微软雅黑" charset="0"/>
              <a:ea typeface="微软雅黑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8.2.2 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抗拒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变革</a:t>
            </a:r>
            <a:r>
              <a:rPr lang="zh-CN" altLang="en-US" b="1" dirty="0" smtClean="0">
                <a:latin typeface="宋体" charset="0"/>
                <a:ea typeface="宋体" charset="0"/>
                <a:cs typeface="宋体" charset="0"/>
              </a:rPr>
              <a:t>的</a:t>
            </a:r>
            <a:r>
              <a:rPr lang="zh-TW" altLang="en-US" b="1" dirty="0" smtClean="0">
                <a:latin typeface="宋体" charset="0"/>
                <a:ea typeface="宋体" charset="0"/>
                <a:cs typeface="宋体" charset="0"/>
              </a:rPr>
              <a:t>原</a:t>
            </a:r>
            <a:r>
              <a:rPr lang="zh-TW" altLang="en-US" b="1" dirty="0">
                <a:latin typeface="宋体" charset="0"/>
                <a:ea typeface="宋体" charset="0"/>
                <a:cs typeface="宋体" charset="0"/>
              </a:rPr>
              <a:t>因</a:t>
            </a:r>
            <a:endParaRPr lang="en-US" altLang="zh-TW" b="1" dirty="0" smtClean="0">
              <a:latin typeface="宋体" charset="0"/>
              <a:ea typeface="宋体" charset="0"/>
              <a:cs typeface="宋体" charset="0"/>
            </a:endParaRPr>
          </a:p>
          <a:p>
            <a:pPr marL="360000" indent="0">
              <a:lnSpc>
                <a:spcPct val="150000"/>
              </a:lnSpc>
              <a:spcBef>
                <a:spcPct val="0"/>
              </a:spcBef>
              <a:buNone/>
            </a:pPr>
            <a:endParaRPr lang="en-US" altLang="zh-TW" sz="2400" b="1" dirty="0" smtClean="0">
              <a:latin typeface="+mn-ea"/>
              <a:cs typeface="宋体" charset="0"/>
            </a:endParaRP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4000922236"/>
              </p:ext>
            </p:extLst>
          </p:nvPr>
        </p:nvGraphicFramePr>
        <p:xfrm>
          <a:off x="1524000" y="2514600"/>
          <a:ext cx="60960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62191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6TGp_report_light">
  <a:themeElements>
    <a:clrScheme name="Default Design 1">
      <a:dk1>
        <a:srgbClr val="000000"/>
      </a:dk1>
      <a:lt1>
        <a:srgbClr val="B4E3EE"/>
      </a:lt1>
      <a:dk2>
        <a:srgbClr val="189180"/>
      </a:dk2>
      <a:lt2>
        <a:srgbClr val="808080"/>
      </a:lt2>
      <a:accent1>
        <a:srgbClr val="FF7F00"/>
      </a:accent1>
      <a:accent2>
        <a:srgbClr val="B3DC27"/>
      </a:accent2>
      <a:accent3>
        <a:srgbClr val="D6EFF5"/>
      </a:accent3>
      <a:accent4>
        <a:srgbClr val="000000"/>
      </a:accent4>
      <a:accent5>
        <a:srgbClr val="FFC0AA"/>
      </a:accent5>
      <a:accent6>
        <a:srgbClr val="A2C722"/>
      </a:accent6>
      <a:hlink>
        <a:srgbClr val="6FB9D7"/>
      </a:hlink>
      <a:folHlink>
        <a:srgbClr val="F93D17"/>
      </a:folHlink>
    </a:clrScheme>
    <a:fontScheme name="Default 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B4E3EE"/>
        </a:lt1>
        <a:dk2>
          <a:srgbClr val="189180"/>
        </a:dk2>
        <a:lt2>
          <a:srgbClr val="808080"/>
        </a:lt2>
        <a:accent1>
          <a:srgbClr val="FF7F00"/>
        </a:accent1>
        <a:accent2>
          <a:srgbClr val="B3DC27"/>
        </a:accent2>
        <a:accent3>
          <a:srgbClr val="D6EFF5"/>
        </a:accent3>
        <a:accent4>
          <a:srgbClr val="000000"/>
        </a:accent4>
        <a:accent5>
          <a:srgbClr val="FFC0AA"/>
        </a:accent5>
        <a:accent6>
          <a:srgbClr val="A2C722"/>
        </a:accent6>
        <a:hlink>
          <a:srgbClr val="6FB9D7"/>
        </a:hlink>
        <a:folHlink>
          <a:srgbClr val="F93D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EE384"/>
        </a:lt1>
        <a:dk2>
          <a:srgbClr val="FD8334"/>
        </a:dk2>
        <a:lt2>
          <a:srgbClr val="808080"/>
        </a:lt2>
        <a:accent1>
          <a:srgbClr val="F98EB2"/>
        </a:accent1>
        <a:accent2>
          <a:srgbClr val="FCB43E"/>
        </a:accent2>
        <a:accent3>
          <a:srgbClr val="FEEFC2"/>
        </a:accent3>
        <a:accent4>
          <a:srgbClr val="000000"/>
        </a:accent4>
        <a:accent5>
          <a:srgbClr val="FBC6D5"/>
        </a:accent5>
        <a:accent6>
          <a:srgbClr val="E4A337"/>
        </a:accent6>
        <a:hlink>
          <a:srgbClr val="FA6D73"/>
        </a:hlink>
        <a:folHlink>
          <a:srgbClr val="D264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4E1EE"/>
        </a:lt1>
        <a:dk2>
          <a:srgbClr val="2F84AF"/>
        </a:dk2>
        <a:lt2>
          <a:srgbClr val="808080"/>
        </a:lt2>
        <a:accent1>
          <a:srgbClr val="9899C1"/>
        </a:accent1>
        <a:accent2>
          <a:srgbClr val="4BBAC3"/>
        </a:accent2>
        <a:accent3>
          <a:srgbClr val="E6EEF5"/>
        </a:accent3>
        <a:accent4>
          <a:srgbClr val="000000"/>
        </a:accent4>
        <a:accent5>
          <a:srgbClr val="CACADD"/>
        </a:accent5>
        <a:accent6>
          <a:srgbClr val="43A8B0"/>
        </a:accent6>
        <a:hlink>
          <a:srgbClr val="7AC5B9"/>
        </a:hlink>
        <a:folHlink>
          <a:srgbClr val="719F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576TGp_report_light.pot</Template>
  <TotalTime>3347</TotalTime>
  <Words>941</Words>
  <Application>Microsoft Office PowerPoint</Application>
  <PresentationFormat>如螢幕大小 (4:3)</PresentationFormat>
  <Paragraphs>59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2" baseType="lpstr">
      <vt:lpstr>微软雅黑</vt:lpstr>
      <vt:lpstr>宋体</vt:lpstr>
      <vt:lpstr>Arial</vt:lpstr>
      <vt:lpstr>Times New Roman</vt:lpstr>
      <vt:lpstr>576TGp_report_light</vt:lpstr>
      <vt:lpstr>                      第八章 组织变革</vt:lpstr>
      <vt:lpstr>本章学习重点</vt:lpstr>
      <vt:lpstr> 8.1  组织变革的概念</vt:lpstr>
      <vt:lpstr> 8.1  组织变革的概念</vt:lpstr>
      <vt:lpstr> 8.1  组织变革的概念</vt:lpstr>
      <vt:lpstr> 8.2  组织变革的管理模式</vt:lpstr>
      <vt:lpstr> 8.2  组织变革的管理模式</vt:lpstr>
      <vt:lpstr> 8.2  组织变革的管理模式</vt:lpstr>
      <vt:lpstr> 8.2  组织变革的管理模式</vt:lpstr>
      <vt:lpstr> 8.2  组织变革的管理模式</vt:lpstr>
      <vt:lpstr> 8.2  组织变革的管理模式</vt:lpstr>
      <vt:lpstr> 8.3  组织变革的领域</vt:lpstr>
      <vt:lpstr> 8.3  组织变革的领域</vt:lpstr>
      <vt:lpstr> 8.3  组织变革的领域</vt:lpstr>
      <vt:lpstr> 8.3  组织变革的领域</vt:lpstr>
      <vt:lpstr> 8.3  组织变革的领域</vt:lpstr>
      <vt:lpstr>Thank You!</vt:lpstr>
    </vt:vector>
  </TitlesOfParts>
  <Company>Guild Design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s331</cp:lastModifiedBy>
  <cp:revision>50</cp:revision>
  <dcterms:created xsi:type="dcterms:W3CDTF">2008-03-07T03:21:22Z</dcterms:created>
  <dcterms:modified xsi:type="dcterms:W3CDTF">2017-01-09T02:41:45Z</dcterms:modified>
</cp:coreProperties>
</file>