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332" r:id="rId3"/>
    <p:sldId id="333" r:id="rId4"/>
    <p:sldId id="334" r:id="rId5"/>
    <p:sldId id="335" r:id="rId6"/>
    <p:sldId id="336" r:id="rId7"/>
    <p:sldId id="337" r:id="rId8"/>
    <p:sldId id="360" r:id="rId9"/>
    <p:sldId id="338" r:id="rId10"/>
    <p:sldId id="339" r:id="rId11"/>
    <p:sldId id="340" r:id="rId12"/>
    <p:sldId id="341" r:id="rId13"/>
    <p:sldId id="342" r:id="rId14"/>
    <p:sldId id="361" r:id="rId15"/>
    <p:sldId id="362" r:id="rId16"/>
    <p:sldId id="345" r:id="rId17"/>
    <p:sldId id="346" r:id="rId18"/>
    <p:sldId id="347" r:id="rId19"/>
    <p:sldId id="348" r:id="rId20"/>
    <p:sldId id="349" r:id="rId21"/>
    <p:sldId id="350" r:id="rId22"/>
    <p:sldId id="351" r:id="rId23"/>
    <p:sldId id="352" r:id="rId24"/>
    <p:sldId id="353" r:id="rId25"/>
    <p:sldId id="354" r:id="rId26"/>
    <p:sldId id="355" r:id="rId27"/>
    <p:sldId id="356" r:id="rId28"/>
    <p:sldId id="357" r:id="rId29"/>
    <p:sldId id="358" r:id="rId30"/>
    <p:sldId id="36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0"/>
        <a:cs typeface="+mn-cs"/>
      </a:defRPr>
    </a:lvl1pPr>
    <a:lvl2pPr marL="457200" algn="l" rtl="0" fontAlgn="base">
      <a:spcBef>
        <a:spcPct val="0"/>
      </a:spcBef>
      <a:spcAft>
        <a:spcPct val="0"/>
      </a:spcAft>
      <a:defRPr kern="1200">
        <a:solidFill>
          <a:schemeClr val="tx1"/>
        </a:solidFill>
        <a:latin typeface="Arial" charset="0"/>
        <a:ea typeface="宋体" charset="0"/>
        <a:cs typeface="+mn-cs"/>
      </a:defRPr>
    </a:lvl2pPr>
    <a:lvl3pPr marL="914400" algn="l" rtl="0" fontAlgn="base">
      <a:spcBef>
        <a:spcPct val="0"/>
      </a:spcBef>
      <a:spcAft>
        <a:spcPct val="0"/>
      </a:spcAft>
      <a:defRPr kern="1200">
        <a:solidFill>
          <a:schemeClr val="tx1"/>
        </a:solidFill>
        <a:latin typeface="Arial" charset="0"/>
        <a:ea typeface="宋体" charset="0"/>
        <a:cs typeface="+mn-cs"/>
      </a:defRPr>
    </a:lvl3pPr>
    <a:lvl4pPr marL="1371600" algn="l" rtl="0" fontAlgn="base">
      <a:spcBef>
        <a:spcPct val="0"/>
      </a:spcBef>
      <a:spcAft>
        <a:spcPct val="0"/>
      </a:spcAft>
      <a:defRPr kern="1200">
        <a:solidFill>
          <a:schemeClr val="tx1"/>
        </a:solidFill>
        <a:latin typeface="Arial" charset="0"/>
        <a:ea typeface="宋体" charset="0"/>
        <a:cs typeface="+mn-cs"/>
      </a:defRPr>
    </a:lvl4pPr>
    <a:lvl5pPr marL="1828800" algn="l" rtl="0" fontAlgn="base">
      <a:spcBef>
        <a:spcPct val="0"/>
      </a:spcBef>
      <a:spcAft>
        <a:spcPct val="0"/>
      </a:spcAft>
      <a:defRPr kern="1200">
        <a:solidFill>
          <a:schemeClr val="tx1"/>
        </a:solidFill>
        <a:latin typeface="Arial" charset="0"/>
        <a:ea typeface="宋体" charset="0"/>
        <a:cs typeface="+mn-cs"/>
      </a:defRPr>
    </a:lvl5pPr>
    <a:lvl6pPr marL="2286000" algn="l" defTabSz="457200" rtl="0" eaLnBrk="1" latinLnBrk="0" hangingPunct="1">
      <a:defRPr kern="1200">
        <a:solidFill>
          <a:schemeClr val="tx1"/>
        </a:solidFill>
        <a:latin typeface="Arial" charset="0"/>
        <a:ea typeface="宋体" charset="0"/>
        <a:cs typeface="+mn-cs"/>
      </a:defRPr>
    </a:lvl6pPr>
    <a:lvl7pPr marL="2743200" algn="l" defTabSz="457200" rtl="0" eaLnBrk="1" latinLnBrk="0" hangingPunct="1">
      <a:defRPr kern="1200">
        <a:solidFill>
          <a:schemeClr val="tx1"/>
        </a:solidFill>
        <a:latin typeface="Arial" charset="0"/>
        <a:ea typeface="宋体" charset="0"/>
        <a:cs typeface="+mn-cs"/>
      </a:defRPr>
    </a:lvl7pPr>
    <a:lvl8pPr marL="3200400" algn="l" defTabSz="457200" rtl="0" eaLnBrk="1" latinLnBrk="0" hangingPunct="1">
      <a:defRPr kern="1200">
        <a:solidFill>
          <a:schemeClr val="tx1"/>
        </a:solidFill>
        <a:latin typeface="Arial" charset="0"/>
        <a:ea typeface="宋体" charset="0"/>
        <a:cs typeface="+mn-cs"/>
      </a:defRPr>
    </a:lvl8pPr>
    <a:lvl9pPr marL="3657600" algn="l" defTabSz="457200" rtl="0" eaLnBrk="1" latinLnBrk="0" hangingPunct="1">
      <a:defRPr kern="1200">
        <a:solidFill>
          <a:schemeClr val="tx1"/>
        </a:solidFill>
        <a:latin typeface="Arial" charset="0"/>
        <a:ea typeface="宋体"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FB9D7"/>
    <a:srgbClr val="808080"/>
    <a:srgbClr val="969696"/>
    <a:srgbClr val="FF7F00"/>
    <a:srgbClr val="000000"/>
    <a:srgbClr val="333333"/>
    <a:srgbClr val="EC2C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17" autoAdjust="0"/>
  </p:normalViewPr>
  <p:slideViewPr>
    <p:cSldViewPr>
      <p:cViewPr>
        <p:scale>
          <a:sx n="68" d="100"/>
          <a:sy n="68" d="100"/>
        </p:scale>
        <p:origin x="-1176" y="-4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4274E565-3364-2F4D-B26E-9DCC6BA179A1}" type="slidenum">
              <a:rPr lang="en-US" altLang="zh-CN"/>
              <a:pPr/>
              <a:t>‹#›</a:t>
            </a:fld>
            <a:endParaRPr lang="en-US" altLang="zh-CN"/>
          </a:p>
        </p:txBody>
      </p:sp>
    </p:spTree>
    <p:extLst>
      <p:ext uri="{BB962C8B-B14F-4D97-AF65-F5344CB8AC3E}">
        <p14:creationId xmlns:p14="http://schemas.microsoft.com/office/powerpoint/2010/main" val="1557076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charset="0"/>
        <a:cs typeface="+mn-cs"/>
      </a:defRPr>
    </a:lvl1pPr>
    <a:lvl2pPr marL="457200" algn="l" rtl="0" fontAlgn="base">
      <a:spcBef>
        <a:spcPct val="30000"/>
      </a:spcBef>
      <a:spcAft>
        <a:spcPct val="0"/>
      </a:spcAft>
      <a:defRPr sz="1200" kern="1200">
        <a:solidFill>
          <a:schemeClr val="tx1"/>
        </a:solidFill>
        <a:latin typeface="Arial" charset="0"/>
        <a:ea typeface="宋体" charset="0"/>
        <a:cs typeface="+mn-cs"/>
      </a:defRPr>
    </a:lvl2pPr>
    <a:lvl3pPr marL="914400" algn="l" rtl="0" fontAlgn="base">
      <a:spcBef>
        <a:spcPct val="30000"/>
      </a:spcBef>
      <a:spcAft>
        <a:spcPct val="0"/>
      </a:spcAft>
      <a:defRPr sz="1200" kern="1200">
        <a:solidFill>
          <a:schemeClr val="tx1"/>
        </a:solidFill>
        <a:latin typeface="Arial" charset="0"/>
        <a:ea typeface="宋体" charset="0"/>
        <a:cs typeface="+mn-cs"/>
      </a:defRPr>
    </a:lvl3pPr>
    <a:lvl4pPr marL="1371600" algn="l" rtl="0" fontAlgn="base">
      <a:spcBef>
        <a:spcPct val="30000"/>
      </a:spcBef>
      <a:spcAft>
        <a:spcPct val="0"/>
      </a:spcAft>
      <a:defRPr sz="1200" kern="1200">
        <a:solidFill>
          <a:schemeClr val="tx1"/>
        </a:solidFill>
        <a:latin typeface="Arial" charset="0"/>
        <a:ea typeface="宋体" charset="0"/>
        <a:cs typeface="+mn-cs"/>
      </a:defRPr>
    </a:lvl4pPr>
    <a:lvl5pPr marL="1828800" algn="l"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108" name="Freeform 12"/>
          <p:cNvSpPr>
            <a:spLocks/>
          </p:cNvSpPr>
          <p:nvPr/>
        </p:nvSpPr>
        <p:spPr bwMode="gray">
          <a:xfrm>
            <a:off x="-9525" y="2997200"/>
            <a:ext cx="2205038" cy="2663825"/>
          </a:xfrm>
          <a:custGeom>
            <a:avLst/>
            <a:gdLst>
              <a:gd name="T0" fmla="*/ 0 w 1406"/>
              <a:gd name="T1" fmla="*/ 1678 h 1678"/>
              <a:gd name="T2" fmla="*/ 0 w 1406"/>
              <a:gd name="T3" fmla="*/ 1134 h 1678"/>
              <a:gd name="T4" fmla="*/ 1406 w 1406"/>
              <a:gd name="T5" fmla="*/ 0 h 1678"/>
              <a:gd name="T6" fmla="*/ 1406 w 1406"/>
              <a:gd name="T7" fmla="*/ 91 h 1678"/>
              <a:gd name="T8" fmla="*/ 0 w 1406"/>
              <a:gd name="T9" fmla="*/ 1678 h 1678"/>
            </a:gdLst>
            <a:ahLst/>
            <a:cxnLst>
              <a:cxn ang="0">
                <a:pos x="T0" y="T1"/>
              </a:cxn>
              <a:cxn ang="0">
                <a:pos x="T2" y="T3"/>
              </a:cxn>
              <a:cxn ang="0">
                <a:pos x="T4" y="T5"/>
              </a:cxn>
              <a:cxn ang="0">
                <a:pos x="T6" y="T7"/>
              </a:cxn>
              <a:cxn ang="0">
                <a:pos x="T8" y="T9"/>
              </a:cxn>
            </a:cxnLst>
            <a:rect l="0" t="0" r="r" b="b"/>
            <a:pathLst>
              <a:path w="1406" h="1678">
                <a:moveTo>
                  <a:pt x="0" y="1678"/>
                </a:moveTo>
                <a:lnTo>
                  <a:pt x="0" y="1134"/>
                </a:lnTo>
                <a:lnTo>
                  <a:pt x="1406" y="0"/>
                </a:lnTo>
                <a:lnTo>
                  <a:pt x="1406" y="91"/>
                </a:lnTo>
                <a:lnTo>
                  <a:pt x="0" y="1678"/>
                </a:lnTo>
                <a:close/>
              </a:path>
            </a:pathLst>
          </a:custGeom>
          <a:solidFill>
            <a:srgbClr val="E0E0E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pic>
        <p:nvPicPr>
          <p:cNvPr id="4103" name="Picture 7"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447800" y="1782763"/>
            <a:ext cx="7359650" cy="1609725"/>
          </a:xfrm>
          <a:prstGeom prst="rect">
            <a:avLst/>
          </a:prstGeom>
          <a:noFill/>
          <a:extLst>
            <a:ext uri="{909E8E84-426E-40DD-AFC4-6F175D3DCCD1}">
              <a14:hiddenFill xmlns:a14="http://schemas.microsoft.com/office/drawing/2010/main">
                <a:solidFill>
                  <a:srgbClr val="FFFFFF"/>
                </a:solidFill>
              </a14:hiddenFill>
            </a:ext>
          </a:extLst>
        </p:spPr>
      </p:pic>
      <p:sp>
        <p:nvSpPr>
          <p:cNvPr id="4104" name="Freeform 8"/>
          <p:cNvSpPr>
            <a:spLocks/>
          </p:cNvSpPr>
          <p:nvPr/>
        </p:nvSpPr>
        <p:spPr bwMode="gray">
          <a:xfrm>
            <a:off x="568325" y="-9525"/>
            <a:ext cx="1784350" cy="6875463"/>
          </a:xfrm>
          <a:custGeom>
            <a:avLst/>
            <a:gdLst>
              <a:gd name="T0" fmla="*/ 0 w 1124"/>
              <a:gd name="T1" fmla="*/ 0 h 4343"/>
              <a:gd name="T2" fmla="*/ 490 w 1124"/>
              <a:gd name="T3" fmla="*/ 2 h 4343"/>
              <a:gd name="T4" fmla="*/ 1124 w 1124"/>
              <a:gd name="T5" fmla="*/ 1373 h 4343"/>
              <a:gd name="T6" fmla="*/ 1124 w 1124"/>
              <a:gd name="T7" fmla="*/ 2036 h 4343"/>
              <a:gd name="T8" fmla="*/ 889 w 1124"/>
              <a:gd name="T9" fmla="*/ 4343 h 4343"/>
              <a:gd name="T10" fmla="*/ 526 w 1124"/>
              <a:gd name="T11" fmla="*/ 4343 h 4343"/>
              <a:gd name="T12" fmla="*/ 1079 w 1124"/>
              <a:gd name="T13" fmla="*/ 2031 h 4343"/>
              <a:gd name="T14" fmla="*/ 1079 w 1124"/>
              <a:gd name="T15" fmla="*/ 1383 h 4343"/>
              <a:gd name="T16" fmla="*/ 0 w 1124"/>
              <a:gd name="T17" fmla="*/ 0 h 4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4343">
                <a:moveTo>
                  <a:pt x="0" y="0"/>
                </a:moveTo>
                <a:lnTo>
                  <a:pt x="490" y="2"/>
                </a:lnTo>
                <a:lnTo>
                  <a:pt x="1124" y="1373"/>
                </a:lnTo>
                <a:lnTo>
                  <a:pt x="1124" y="2036"/>
                </a:lnTo>
                <a:lnTo>
                  <a:pt x="889" y="4343"/>
                </a:lnTo>
                <a:lnTo>
                  <a:pt x="526" y="4343"/>
                </a:lnTo>
                <a:lnTo>
                  <a:pt x="1079" y="2031"/>
                </a:lnTo>
                <a:lnTo>
                  <a:pt x="1079" y="1383"/>
                </a:lnTo>
                <a:lnTo>
                  <a:pt x="0" y="0"/>
                </a:lnTo>
                <a:close/>
              </a:path>
            </a:pathLst>
          </a:custGeom>
          <a:solidFill>
            <a:schemeClr val="bg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lstStyle/>
          <a:p>
            <a:endParaRPr lang="zh-CN" altLang="en-US"/>
          </a:p>
        </p:txBody>
      </p:sp>
      <p:sp>
        <p:nvSpPr>
          <p:cNvPr id="4105" name="Freeform 9"/>
          <p:cNvSpPr>
            <a:spLocks/>
          </p:cNvSpPr>
          <p:nvPr/>
        </p:nvSpPr>
        <p:spPr bwMode="gray">
          <a:xfrm>
            <a:off x="-12700" y="-9525"/>
            <a:ext cx="2392363" cy="6880225"/>
          </a:xfrm>
          <a:custGeom>
            <a:avLst/>
            <a:gdLst>
              <a:gd name="T0" fmla="*/ 181 w 1507"/>
              <a:gd name="T1" fmla="*/ 0 h 4334"/>
              <a:gd name="T2" fmla="*/ 1507 w 1507"/>
              <a:gd name="T3" fmla="*/ 1379 h 4334"/>
              <a:gd name="T4" fmla="*/ 1507 w 1507"/>
              <a:gd name="T5" fmla="*/ 2036 h 4334"/>
              <a:gd name="T6" fmla="*/ 727 w 1507"/>
              <a:gd name="T7" fmla="*/ 4334 h 4334"/>
              <a:gd name="T8" fmla="*/ 2 w 1507"/>
              <a:gd name="T9" fmla="*/ 4334 h 4334"/>
              <a:gd name="T10" fmla="*/ 2 w 1507"/>
              <a:gd name="T11" fmla="*/ 4162 h 4334"/>
              <a:gd name="T12" fmla="*/ 1441 w 1507"/>
              <a:gd name="T13" fmla="*/ 1936 h 4334"/>
              <a:gd name="T14" fmla="*/ 1441 w 1507"/>
              <a:gd name="T15" fmla="*/ 1447 h 4334"/>
              <a:gd name="T16" fmla="*/ 8 w 1507"/>
              <a:gd name="T17" fmla="*/ 434 h 4334"/>
              <a:gd name="T18" fmla="*/ 0 w 1507"/>
              <a:gd name="T19" fmla="*/ 6 h 4334"/>
              <a:gd name="T20" fmla="*/ 181 w 1507"/>
              <a:gd name="T21" fmla="*/ 0 h 4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7" h="4334">
                <a:moveTo>
                  <a:pt x="181" y="0"/>
                </a:moveTo>
                <a:lnTo>
                  <a:pt x="1507" y="1379"/>
                </a:lnTo>
                <a:lnTo>
                  <a:pt x="1507" y="2036"/>
                </a:lnTo>
                <a:lnTo>
                  <a:pt x="727" y="4334"/>
                </a:lnTo>
                <a:lnTo>
                  <a:pt x="2" y="4334"/>
                </a:lnTo>
                <a:lnTo>
                  <a:pt x="2" y="4162"/>
                </a:lnTo>
                <a:lnTo>
                  <a:pt x="1441" y="1936"/>
                </a:lnTo>
                <a:lnTo>
                  <a:pt x="1441" y="1447"/>
                </a:lnTo>
                <a:lnTo>
                  <a:pt x="8" y="434"/>
                </a:lnTo>
                <a:lnTo>
                  <a:pt x="0" y="6"/>
                </a:lnTo>
                <a:lnTo>
                  <a:pt x="181" y="0"/>
                </a:ln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6" name="Freeform 10"/>
          <p:cNvSpPr>
            <a:spLocks/>
          </p:cNvSpPr>
          <p:nvPr/>
        </p:nvSpPr>
        <p:spPr bwMode="gray">
          <a:xfrm>
            <a:off x="2557463" y="0"/>
            <a:ext cx="3022600" cy="6858000"/>
          </a:xfrm>
          <a:custGeom>
            <a:avLst/>
            <a:gdLst>
              <a:gd name="T0" fmla="*/ 1904 w 1904"/>
              <a:gd name="T1" fmla="*/ 0 h 4354"/>
              <a:gd name="T2" fmla="*/ 1178 w 1904"/>
              <a:gd name="T3" fmla="*/ 0 h 4354"/>
              <a:gd name="T4" fmla="*/ 0 w 1904"/>
              <a:gd name="T5" fmla="*/ 1342 h 4354"/>
              <a:gd name="T6" fmla="*/ 0 w 1904"/>
              <a:gd name="T7" fmla="*/ 1950 h 4354"/>
              <a:gd name="T8" fmla="*/ 498 w 1904"/>
              <a:gd name="T9" fmla="*/ 4354 h 4354"/>
              <a:gd name="T10" fmla="*/ 1088 w 1904"/>
              <a:gd name="T11" fmla="*/ 4354 h 4354"/>
              <a:gd name="T12" fmla="*/ 44 w 1904"/>
              <a:gd name="T13" fmla="*/ 1985 h 4354"/>
              <a:gd name="T14" fmla="*/ 44 w 1904"/>
              <a:gd name="T15" fmla="*/ 1361 h 4354"/>
              <a:gd name="T16" fmla="*/ 1904 w 1904"/>
              <a:gd name="T17"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4" h="4354">
                <a:moveTo>
                  <a:pt x="1904" y="0"/>
                </a:moveTo>
                <a:lnTo>
                  <a:pt x="1178" y="0"/>
                </a:lnTo>
                <a:lnTo>
                  <a:pt x="0" y="1342"/>
                </a:lnTo>
                <a:lnTo>
                  <a:pt x="0" y="1950"/>
                </a:lnTo>
                <a:lnTo>
                  <a:pt x="498" y="4354"/>
                </a:lnTo>
                <a:lnTo>
                  <a:pt x="1088" y="4354"/>
                </a:lnTo>
                <a:lnTo>
                  <a:pt x="44" y="1985"/>
                </a:lnTo>
                <a:lnTo>
                  <a:pt x="44" y="1361"/>
                </a:lnTo>
                <a:lnTo>
                  <a:pt x="1904" y="0"/>
                </a:lnTo>
                <a:close/>
              </a:path>
            </a:pathLst>
          </a:custGeom>
          <a:solidFill>
            <a:srgbClr val="D3D3D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7" name="Freeform 11"/>
          <p:cNvSpPr>
            <a:spLocks/>
          </p:cNvSpPr>
          <p:nvPr/>
        </p:nvSpPr>
        <p:spPr bwMode="gray">
          <a:xfrm>
            <a:off x="2959100" y="-14288"/>
            <a:ext cx="2711450" cy="1887538"/>
          </a:xfrm>
          <a:custGeom>
            <a:avLst/>
            <a:gdLst>
              <a:gd name="T0" fmla="*/ 1708 w 1708"/>
              <a:gd name="T1" fmla="*/ 1 h 1189"/>
              <a:gd name="T2" fmla="*/ 1379 w 1708"/>
              <a:gd name="T3" fmla="*/ 0 h 1189"/>
              <a:gd name="T4" fmla="*/ 0 w 1708"/>
              <a:gd name="T5" fmla="*/ 1189 h 1189"/>
              <a:gd name="T6" fmla="*/ 1708 w 1708"/>
              <a:gd name="T7" fmla="*/ 1 h 1189"/>
            </a:gdLst>
            <a:ahLst/>
            <a:cxnLst>
              <a:cxn ang="0">
                <a:pos x="T0" y="T1"/>
              </a:cxn>
              <a:cxn ang="0">
                <a:pos x="T2" y="T3"/>
              </a:cxn>
              <a:cxn ang="0">
                <a:pos x="T4" y="T5"/>
              </a:cxn>
              <a:cxn ang="0">
                <a:pos x="T6" y="T7"/>
              </a:cxn>
            </a:cxnLst>
            <a:rect l="0" t="0" r="r" b="b"/>
            <a:pathLst>
              <a:path w="1708" h="1189">
                <a:moveTo>
                  <a:pt x="1708" y="1"/>
                </a:moveTo>
                <a:lnTo>
                  <a:pt x="1379" y="0"/>
                </a:lnTo>
                <a:lnTo>
                  <a:pt x="0" y="1189"/>
                </a:lnTo>
                <a:lnTo>
                  <a:pt x="1708" y="1"/>
                </a:lnTo>
                <a:close/>
              </a:path>
            </a:pathLst>
          </a:custGeom>
          <a:solidFill>
            <a:srgbClr val="FFFF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9" name="Freeform 13"/>
          <p:cNvSpPr>
            <a:spLocks/>
          </p:cNvSpPr>
          <p:nvPr/>
        </p:nvSpPr>
        <p:spPr bwMode="gray">
          <a:xfrm>
            <a:off x="2498725" y="-9525"/>
            <a:ext cx="6105525" cy="6867525"/>
          </a:xfrm>
          <a:custGeom>
            <a:avLst/>
            <a:gdLst>
              <a:gd name="T0" fmla="*/ 3665 w 3846"/>
              <a:gd name="T1" fmla="*/ 0 h 4354"/>
              <a:gd name="T2" fmla="*/ 2122 w 3846"/>
              <a:gd name="T3" fmla="*/ 0 h 4354"/>
              <a:gd name="T4" fmla="*/ 0 w 3846"/>
              <a:gd name="T5" fmla="*/ 1339 h 4354"/>
              <a:gd name="T6" fmla="*/ 0 w 3846"/>
              <a:gd name="T7" fmla="*/ 1950 h 4354"/>
              <a:gd name="T8" fmla="*/ 1215 w 3846"/>
              <a:gd name="T9" fmla="*/ 4354 h 4354"/>
              <a:gd name="T10" fmla="*/ 1941 w 3846"/>
              <a:gd name="T11" fmla="*/ 4354 h 4354"/>
              <a:gd name="T12" fmla="*/ 72 w 3846"/>
              <a:gd name="T13" fmla="*/ 1877 h 4354"/>
              <a:gd name="T14" fmla="*/ 72 w 3846"/>
              <a:gd name="T15" fmla="*/ 1361 h 4354"/>
              <a:gd name="T16" fmla="*/ 3846 w 3846"/>
              <a:gd name="T17" fmla="*/ 0 h 4354"/>
              <a:gd name="T18" fmla="*/ 2122 w 3846"/>
              <a:gd name="T19"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6" h="4354">
                <a:moveTo>
                  <a:pt x="3665" y="0"/>
                </a:moveTo>
                <a:lnTo>
                  <a:pt x="2122" y="0"/>
                </a:lnTo>
                <a:lnTo>
                  <a:pt x="0" y="1339"/>
                </a:lnTo>
                <a:lnTo>
                  <a:pt x="0" y="1950"/>
                </a:lnTo>
                <a:lnTo>
                  <a:pt x="1215" y="4354"/>
                </a:lnTo>
                <a:lnTo>
                  <a:pt x="1941" y="4354"/>
                </a:lnTo>
                <a:lnTo>
                  <a:pt x="72" y="1877"/>
                </a:lnTo>
                <a:lnTo>
                  <a:pt x="72" y="1361"/>
                </a:lnTo>
                <a:lnTo>
                  <a:pt x="3846" y="0"/>
                </a:lnTo>
                <a:lnTo>
                  <a:pt x="2122" y="0"/>
                </a:lnTo>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0" name="Freeform 14"/>
          <p:cNvSpPr>
            <a:spLocks/>
          </p:cNvSpPr>
          <p:nvPr/>
        </p:nvSpPr>
        <p:spPr bwMode="gray">
          <a:xfrm>
            <a:off x="-9525" y="185738"/>
            <a:ext cx="2246313" cy="5984875"/>
          </a:xfrm>
          <a:custGeom>
            <a:avLst/>
            <a:gdLst>
              <a:gd name="T0" fmla="*/ 0 w 1415"/>
              <a:gd name="T1" fmla="*/ 0 h 3770"/>
              <a:gd name="T2" fmla="*/ 1415 w 1415"/>
              <a:gd name="T3" fmla="*/ 1197 h 3770"/>
              <a:gd name="T4" fmla="*/ 1415 w 1415"/>
              <a:gd name="T5" fmla="*/ 1862 h 3770"/>
              <a:gd name="T6" fmla="*/ 0 w 1415"/>
              <a:gd name="T7" fmla="*/ 3770 h 3770"/>
              <a:gd name="T8" fmla="*/ 0 w 1415"/>
              <a:gd name="T9" fmla="*/ 3272 h 3770"/>
              <a:gd name="T10" fmla="*/ 1376 w 1415"/>
              <a:gd name="T11" fmla="*/ 1801 h 3770"/>
              <a:gd name="T12" fmla="*/ 1376 w 1415"/>
              <a:gd name="T13" fmla="*/ 1272 h 3770"/>
              <a:gd name="T14" fmla="*/ 6 w 1415"/>
              <a:gd name="T15" fmla="*/ 962 h 3770"/>
              <a:gd name="T16" fmla="*/ 0 w 1415"/>
              <a:gd name="T17" fmla="*/ 0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5" h="3770">
                <a:moveTo>
                  <a:pt x="0" y="0"/>
                </a:moveTo>
                <a:lnTo>
                  <a:pt x="1415" y="1197"/>
                </a:lnTo>
                <a:lnTo>
                  <a:pt x="1415" y="1862"/>
                </a:lnTo>
                <a:lnTo>
                  <a:pt x="0" y="3770"/>
                </a:lnTo>
                <a:lnTo>
                  <a:pt x="0" y="3272"/>
                </a:lnTo>
                <a:lnTo>
                  <a:pt x="1376" y="1801"/>
                </a:lnTo>
                <a:lnTo>
                  <a:pt x="1376" y="1272"/>
                </a:lnTo>
                <a:lnTo>
                  <a:pt x="6" y="962"/>
                </a:lnTo>
                <a:lnTo>
                  <a:pt x="0" y="0"/>
                </a:ln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1" name="Freeform 15"/>
          <p:cNvSpPr>
            <a:spLocks/>
          </p:cNvSpPr>
          <p:nvPr/>
        </p:nvSpPr>
        <p:spPr bwMode="gray">
          <a:xfrm>
            <a:off x="2608263" y="642938"/>
            <a:ext cx="6540500" cy="6215062"/>
          </a:xfrm>
          <a:custGeom>
            <a:avLst/>
            <a:gdLst>
              <a:gd name="T0" fmla="*/ 4115 w 4120"/>
              <a:gd name="T1" fmla="*/ 0 h 3915"/>
              <a:gd name="T2" fmla="*/ 4120 w 4120"/>
              <a:gd name="T3" fmla="*/ 500 h 3915"/>
              <a:gd name="T4" fmla="*/ 61 w 4120"/>
              <a:gd name="T5" fmla="*/ 1059 h 3915"/>
              <a:gd name="T6" fmla="*/ 61 w 4120"/>
              <a:gd name="T7" fmla="*/ 1466 h 3915"/>
              <a:gd name="T8" fmla="*/ 2419 w 4120"/>
              <a:gd name="T9" fmla="*/ 3915 h 3915"/>
              <a:gd name="T10" fmla="*/ 1830 w 4120"/>
              <a:gd name="T11" fmla="*/ 3915 h 3915"/>
              <a:gd name="T12" fmla="*/ 0 w 4120"/>
              <a:gd name="T13" fmla="*/ 1449 h 3915"/>
              <a:gd name="T14" fmla="*/ 0 w 4120"/>
              <a:gd name="T15" fmla="*/ 967 h 3915"/>
              <a:gd name="T16" fmla="*/ 4115 w 4120"/>
              <a:gd name="T17" fmla="*/ 0 h 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0" h="3915">
                <a:moveTo>
                  <a:pt x="4115" y="0"/>
                </a:moveTo>
                <a:lnTo>
                  <a:pt x="4120" y="500"/>
                </a:lnTo>
                <a:lnTo>
                  <a:pt x="61" y="1059"/>
                </a:lnTo>
                <a:lnTo>
                  <a:pt x="61" y="1466"/>
                </a:lnTo>
                <a:lnTo>
                  <a:pt x="2419" y="3915"/>
                </a:lnTo>
                <a:lnTo>
                  <a:pt x="1830" y="3915"/>
                </a:lnTo>
                <a:lnTo>
                  <a:pt x="0" y="1449"/>
                </a:lnTo>
                <a:lnTo>
                  <a:pt x="0" y="967"/>
                </a:lnTo>
                <a:lnTo>
                  <a:pt x="4115" y="0"/>
                </a:lnTo>
                <a:close/>
              </a:path>
            </a:pathLst>
          </a:cu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2" name="Freeform 16"/>
          <p:cNvSpPr>
            <a:spLocks/>
          </p:cNvSpPr>
          <p:nvPr/>
        </p:nvSpPr>
        <p:spPr bwMode="gray">
          <a:xfrm>
            <a:off x="2586038" y="-17463"/>
            <a:ext cx="6557962" cy="6875463"/>
          </a:xfrm>
          <a:custGeom>
            <a:avLst/>
            <a:gdLst>
              <a:gd name="T0" fmla="*/ 4131 w 4131"/>
              <a:gd name="T1" fmla="*/ 0 h 4348"/>
              <a:gd name="T2" fmla="*/ 4126 w 4131"/>
              <a:gd name="T3" fmla="*/ 494 h 4348"/>
              <a:gd name="T4" fmla="*/ 55 w 4131"/>
              <a:gd name="T5" fmla="*/ 1404 h 4348"/>
              <a:gd name="T6" fmla="*/ 55 w 4131"/>
              <a:gd name="T7" fmla="*/ 1853 h 4348"/>
              <a:gd name="T8" fmla="*/ 3156 w 4131"/>
              <a:gd name="T9" fmla="*/ 4348 h 4348"/>
              <a:gd name="T10" fmla="*/ 2067 w 4131"/>
              <a:gd name="T11" fmla="*/ 4348 h 4348"/>
              <a:gd name="T12" fmla="*/ 0 w 4131"/>
              <a:gd name="T13" fmla="*/ 1882 h 4348"/>
              <a:gd name="T14" fmla="*/ 0 w 4131"/>
              <a:gd name="T15" fmla="*/ 1355 h 4348"/>
              <a:gd name="T16" fmla="*/ 3615 w 4131"/>
              <a:gd name="T17" fmla="*/ 0 h 4348"/>
              <a:gd name="T18" fmla="*/ 4131 w 4131"/>
              <a:gd name="T19" fmla="*/ 0 h 4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1" h="4348">
                <a:moveTo>
                  <a:pt x="4131" y="0"/>
                </a:moveTo>
                <a:lnTo>
                  <a:pt x="4126" y="494"/>
                </a:lnTo>
                <a:lnTo>
                  <a:pt x="55" y="1404"/>
                </a:lnTo>
                <a:lnTo>
                  <a:pt x="55" y="1853"/>
                </a:lnTo>
                <a:lnTo>
                  <a:pt x="3156" y="4348"/>
                </a:lnTo>
                <a:lnTo>
                  <a:pt x="2067" y="4348"/>
                </a:lnTo>
                <a:lnTo>
                  <a:pt x="0" y="1882"/>
                </a:lnTo>
                <a:lnTo>
                  <a:pt x="0" y="1355"/>
                </a:lnTo>
                <a:lnTo>
                  <a:pt x="3615" y="0"/>
                </a:lnTo>
                <a:lnTo>
                  <a:pt x="4131"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3" name="Freeform 17"/>
          <p:cNvSpPr>
            <a:spLocks/>
          </p:cNvSpPr>
          <p:nvPr/>
        </p:nvSpPr>
        <p:spPr bwMode="gray">
          <a:xfrm>
            <a:off x="2771775" y="-26988"/>
            <a:ext cx="5761038" cy="2087563"/>
          </a:xfrm>
          <a:custGeom>
            <a:avLst/>
            <a:gdLst>
              <a:gd name="T0" fmla="*/ 0 w 3629"/>
              <a:gd name="T1" fmla="*/ 1315 h 1315"/>
              <a:gd name="T2" fmla="*/ 2858 w 3629"/>
              <a:gd name="T3" fmla="*/ 0 h 1315"/>
              <a:gd name="T4" fmla="*/ 3629 w 3629"/>
              <a:gd name="T5" fmla="*/ 0 h 1315"/>
              <a:gd name="T6" fmla="*/ 0 w 3629"/>
              <a:gd name="T7" fmla="*/ 1315 h 1315"/>
            </a:gdLst>
            <a:ahLst/>
            <a:cxnLst>
              <a:cxn ang="0">
                <a:pos x="T0" y="T1"/>
              </a:cxn>
              <a:cxn ang="0">
                <a:pos x="T2" y="T3"/>
              </a:cxn>
              <a:cxn ang="0">
                <a:pos x="T4" y="T5"/>
              </a:cxn>
              <a:cxn ang="0">
                <a:pos x="T6" y="T7"/>
              </a:cxn>
            </a:cxnLst>
            <a:rect l="0" t="0" r="r" b="b"/>
            <a:pathLst>
              <a:path w="3629" h="1315">
                <a:moveTo>
                  <a:pt x="0" y="1315"/>
                </a:moveTo>
                <a:lnTo>
                  <a:pt x="2858" y="0"/>
                </a:lnTo>
                <a:lnTo>
                  <a:pt x="3629" y="0"/>
                </a:lnTo>
                <a:lnTo>
                  <a:pt x="0" y="1315"/>
                </a:lnTo>
                <a:close/>
              </a:path>
            </a:pathLst>
          </a:custGeom>
          <a:solidFill>
            <a:srgbClr val="FFFF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4" name="Freeform 18"/>
          <p:cNvSpPr>
            <a:spLocks/>
          </p:cNvSpPr>
          <p:nvPr/>
        </p:nvSpPr>
        <p:spPr bwMode="gray">
          <a:xfrm>
            <a:off x="2555875" y="2924175"/>
            <a:ext cx="3384550" cy="3944938"/>
          </a:xfrm>
          <a:custGeom>
            <a:avLst/>
            <a:gdLst>
              <a:gd name="T0" fmla="*/ 0 w 2132"/>
              <a:gd name="T1" fmla="*/ 0 h 2495"/>
              <a:gd name="T2" fmla="*/ 2132 w 2132"/>
              <a:gd name="T3" fmla="*/ 2495 h 2495"/>
              <a:gd name="T4" fmla="*/ 1814 w 2132"/>
              <a:gd name="T5" fmla="*/ 2495 h 2495"/>
              <a:gd name="T6" fmla="*/ 0 w 2132"/>
              <a:gd name="T7" fmla="*/ 0 h 2495"/>
            </a:gdLst>
            <a:ahLst/>
            <a:cxnLst>
              <a:cxn ang="0">
                <a:pos x="T0" y="T1"/>
              </a:cxn>
              <a:cxn ang="0">
                <a:pos x="T2" y="T3"/>
              </a:cxn>
              <a:cxn ang="0">
                <a:pos x="T4" y="T5"/>
              </a:cxn>
              <a:cxn ang="0">
                <a:pos x="T6" y="T7"/>
              </a:cxn>
            </a:cxnLst>
            <a:rect l="0" t="0" r="r" b="b"/>
            <a:pathLst>
              <a:path w="2132" h="2495">
                <a:moveTo>
                  <a:pt x="0" y="0"/>
                </a:moveTo>
                <a:lnTo>
                  <a:pt x="2132" y="2495"/>
                </a:lnTo>
                <a:lnTo>
                  <a:pt x="1814" y="2495"/>
                </a:lnTo>
                <a:lnTo>
                  <a:pt x="0" y="0"/>
                </a:lnTo>
                <a:close/>
              </a:path>
            </a:pathLst>
          </a:custGeom>
          <a:solidFill>
            <a:srgbClr val="FFFFFF">
              <a:alpha val="35001"/>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0" name="Freeform 24"/>
          <p:cNvSpPr>
            <a:spLocks/>
          </p:cNvSpPr>
          <p:nvPr/>
        </p:nvSpPr>
        <p:spPr bwMode="gray">
          <a:xfrm>
            <a:off x="-19050" y="180975"/>
            <a:ext cx="2262188" cy="1914525"/>
          </a:xfrm>
          <a:custGeom>
            <a:avLst/>
            <a:gdLst>
              <a:gd name="T0" fmla="*/ 1425 w 1425"/>
              <a:gd name="T1" fmla="*/ 1206 h 1206"/>
              <a:gd name="T2" fmla="*/ 0 w 1425"/>
              <a:gd name="T3" fmla="*/ 0 h 1206"/>
              <a:gd name="T4" fmla="*/ 0 w 1425"/>
              <a:gd name="T5" fmla="*/ 186 h 1206"/>
              <a:gd name="T6" fmla="*/ 1425 w 1425"/>
              <a:gd name="T7" fmla="*/ 1206 h 1206"/>
            </a:gdLst>
            <a:ahLst/>
            <a:cxnLst>
              <a:cxn ang="0">
                <a:pos x="T0" y="T1"/>
              </a:cxn>
              <a:cxn ang="0">
                <a:pos x="T2" y="T3"/>
              </a:cxn>
              <a:cxn ang="0">
                <a:pos x="T4" y="T5"/>
              </a:cxn>
              <a:cxn ang="0">
                <a:pos x="T6" y="T7"/>
              </a:cxn>
            </a:cxnLst>
            <a:rect l="0" t="0" r="r" b="b"/>
            <a:pathLst>
              <a:path w="1425" h="1206">
                <a:moveTo>
                  <a:pt x="1425" y="1206"/>
                </a:moveTo>
                <a:lnTo>
                  <a:pt x="0" y="0"/>
                </a:lnTo>
                <a:lnTo>
                  <a:pt x="0" y="186"/>
                </a:lnTo>
                <a:lnTo>
                  <a:pt x="1425" y="1206"/>
                </a:lnTo>
                <a:close/>
              </a:path>
            </a:pathLst>
          </a:cu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1" name="Freeform 25"/>
          <p:cNvSpPr>
            <a:spLocks/>
          </p:cNvSpPr>
          <p:nvPr/>
        </p:nvSpPr>
        <p:spPr bwMode="gray">
          <a:xfrm>
            <a:off x="-12700" y="3105150"/>
            <a:ext cx="2327275" cy="3762375"/>
          </a:xfrm>
          <a:custGeom>
            <a:avLst/>
            <a:gdLst>
              <a:gd name="T0" fmla="*/ 0 w 1466"/>
              <a:gd name="T1" fmla="*/ 2248 h 2370"/>
              <a:gd name="T2" fmla="*/ 1466 w 1466"/>
              <a:gd name="T3" fmla="*/ 0 h 2370"/>
              <a:gd name="T4" fmla="*/ 194 w 1466"/>
              <a:gd name="T5" fmla="*/ 2370 h 2370"/>
              <a:gd name="T6" fmla="*/ 4 w 1466"/>
              <a:gd name="T7" fmla="*/ 2364 h 2370"/>
              <a:gd name="T8" fmla="*/ 0 w 1466"/>
              <a:gd name="T9" fmla="*/ 2248 h 2370"/>
            </a:gdLst>
            <a:ahLst/>
            <a:cxnLst>
              <a:cxn ang="0">
                <a:pos x="T0" y="T1"/>
              </a:cxn>
              <a:cxn ang="0">
                <a:pos x="T2" y="T3"/>
              </a:cxn>
              <a:cxn ang="0">
                <a:pos x="T4" y="T5"/>
              </a:cxn>
              <a:cxn ang="0">
                <a:pos x="T6" y="T7"/>
              </a:cxn>
              <a:cxn ang="0">
                <a:pos x="T8" y="T9"/>
              </a:cxn>
            </a:cxnLst>
            <a:rect l="0" t="0" r="r" b="b"/>
            <a:pathLst>
              <a:path w="1466" h="2370">
                <a:moveTo>
                  <a:pt x="0" y="2248"/>
                </a:moveTo>
                <a:lnTo>
                  <a:pt x="1466" y="0"/>
                </a:lnTo>
                <a:lnTo>
                  <a:pt x="194" y="2370"/>
                </a:lnTo>
                <a:lnTo>
                  <a:pt x="4" y="2364"/>
                </a:lnTo>
                <a:lnTo>
                  <a:pt x="0" y="2248"/>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2" name="Freeform 26"/>
          <p:cNvSpPr>
            <a:spLocks/>
          </p:cNvSpPr>
          <p:nvPr/>
        </p:nvSpPr>
        <p:spPr bwMode="gray">
          <a:xfrm>
            <a:off x="-9525" y="1403350"/>
            <a:ext cx="2317750" cy="5265738"/>
          </a:xfrm>
          <a:custGeom>
            <a:avLst/>
            <a:gdLst>
              <a:gd name="T0" fmla="*/ 6 w 1460"/>
              <a:gd name="T1" fmla="*/ 0 h 3317"/>
              <a:gd name="T2" fmla="*/ 6 w 1460"/>
              <a:gd name="T3" fmla="*/ 643 h 3317"/>
              <a:gd name="T4" fmla="*/ 1410 w 1460"/>
              <a:gd name="T5" fmla="*/ 564 h 3317"/>
              <a:gd name="T6" fmla="*/ 1410 w 1460"/>
              <a:gd name="T7" fmla="*/ 1049 h 3317"/>
              <a:gd name="T8" fmla="*/ 0 w 1460"/>
              <a:gd name="T9" fmla="*/ 2852 h 3317"/>
              <a:gd name="T10" fmla="*/ 0 w 1460"/>
              <a:gd name="T11" fmla="*/ 3317 h 3317"/>
              <a:gd name="T12" fmla="*/ 1460 w 1460"/>
              <a:gd name="T13" fmla="*/ 1062 h 3317"/>
              <a:gd name="T14" fmla="*/ 1460 w 1460"/>
              <a:gd name="T15" fmla="*/ 505 h 3317"/>
              <a:gd name="T16" fmla="*/ 6 w 1460"/>
              <a:gd name="T17" fmla="*/ 0 h 3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 h="3317">
                <a:moveTo>
                  <a:pt x="6" y="0"/>
                </a:moveTo>
                <a:lnTo>
                  <a:pt x="6" y="643"/>
                </a:lnTo>
                <a:lnTo>
                  <a:pt x="1410" y="564"/>
                </a:lnTo>
                <a:lnTo>
                  <a:pt x="1410" y="1049"/>
                </a:lnTo>
                <a:lnTo>
                  <a:pt x="0" y="2852"/>
                </a:lnTo>
                <a:lnTo>
                  <a:pt x="0" y="3317"/>
                </a:lnTo>
                <a:lnTo>
                  <a:pt x="1460" y="1062"/>
                </a:lnTo>
                <a:lnTo>
                  <a:pt x="1460" y="505"/>
                </a:lnTo>
                <a:lnTo>
                  <a:pt x="6"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4132" name="Group 36"/>
          <p:cNvGrpSpPr>
            <a:grpSpLocks/>
          </p:cNvGrpSpPr>
          <p:nvPr/>
        </p:nvGrpSpPr>
        <p:grpSpPr bwMode="auto">
          <a:xfrm>
            <a:off x="0" y="-19050"/>
            <a:ext cx="9153525" cy="6886575"/>
            <a:chOff x="0" y="0"/>
            <a:chExt cx="5760" cy="4326"/>
          </a:xfrm>
        </p:grpSpPr>
        <p:pic>
          <p:nvPicPr>
            <p:cNvPr id="4131" name="Picture 35" descr="1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gray">
            <a:xfrm>
              <a:off x="0" y="0"/>
              <a:ext cx="5760" cy="4326"/>
            </a:xfrm>
            <a:prstGeom prst="rect">
              <a:avLst/>
            </a:prstGeom>
            <a:noFill/>
            <a:extLst>
              <a:ext uri="{909E8E84-426E-40DD-AFC4-6F175D3DCCD1}">
                <a14:hiddenFill xmlns:a14="http://schemas.microsoft.com/office/drawing/2010/main">
                  <a:solidFill>
                    <a:srgbClr val="FFFFFF"/>
                  </a:solidFill>
                </a14:hiddenFill>
              </a:ext>
            </a:extLst>
          </p:spPr>
        </p:pic>
        <p:sp>
          <p:nvSpPr>
            <p:cNvPr id="4123" name="Rectangle 27"/>
            <p:cNvSpPr>
              <a:spLocks noChangeArrowheads="1"/>
            </p:cNvSpPr>
            <p:nvPr userDrawn="1"/>
          </p:nvSpPr>
          <p:spPr bwMode="gray">
            <a:xfrm>
              <a:off x="212" y="462"/>
              <a:ext cx="5334" cy="3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pic>
        <p:nvPicPr>
          <p:cNvPr id="4115" name="Picture 19" descr="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4141788" y="4041775"/>
            <a:ext cx="415925" cy="415925"/>
          </a:xfrm>
          <a:prstGeom prst="rect">
            <a:avLst/>
          </a:prstGeom>
          <a:noFill/>
          <a:extLst>
            <a:ext uri="{909E8E84-426E-40DD-AFC4-6F175D3DCCD1}">
              <a14:hiddenFill xmlns:a14="http://schemas.microsoft.com/office/drawing/2010/main">
                <a:solidFill>
                  <a:srgbClr val="FFFFFF"/>
                </a:solidFill>
              </a14:hiddenFill>
            </a:ext>
          </a:extLst>
        </p:spPr>
      </p:pic>
      <p:sp>
        <p:nvSpPr>
          <p:cNvPr id="4100" name="Rectangle 4"/>
          <p:cNvSpPr>
            <a:spLocks noGrp="1" noChangeArrowheads="1"/>
          </p:cNvSpPr>
          <p:nvPr>
            <p:ph type="dt" sz="half" idx="2"/>
          </p:nvPr>
        </p:nvSpPr>
        <p:spPr>
          <a:xfrm>
            <a:off x="457200" y="6245225"/>
            <a:ext cx="2133600" cy="476250"/>
          </a:xfrm>
        </p:spPr>
        <p:txBody>
          <a:bodyPr/>
          <a:lstStyle>
            <a:lvl1pPr>
              <a:defRPr/>
            </a:lvl1pPr>
          </a:lstStyle>
          <a:p>
            <a:endParaRPr lang="en-US" altLang="zh-CN"/>
          </a:p>
        </p:txBody>
      </p:sp>
      <p:sp>
        <p:nvSpPr>
          <p:cNvPr id="4098" name="Rectangle 2"/>
          <p:cNvSpPr>
            <a:spLocks noGrp="1" noChangeArrowheads="1"/>
          </p:cNvSpPr>
          <p:nvPr>
            <p:ph type="ctrTitle"/>
          </p:nvPr>
        </p:nvSpPr>
        <p:spPr>
          <a:xfrm>
            <a:off x="985838" y="3787775"/>
            <a:ext cx="7772400" cy="885825"/>
          </a:xfrm>
        </p:spPr>
        <p:txBody>
          <a:bodyPr/>
          <a:lstStyle>
            <a:lvl1pPr algn="r">
              <a:defRPr/>
            </a:lvl1pPr>
          </a:lstStyle>
          <a:p>
            <a:pPr lvl="0"/>
            <a:r>
              <a:rPr lang="zh-CN" altLang="en-US" noProof="0" smtClean="0"/>
              <a:t>单击此处编辑母版标题样式</a:t>
            </a:r>
            <a:endParaRPr lang="en-US" altLang="zh-CN" noProof="0" smtClean="0"/>
          </a:p>
        </p:txBody>
      </p:sp>
      <p:sp>
        <p:nvSpPr>
          <p:cNvPr id="4099" name="Rectangle 3"/>
          <p:cNvSpPr>
            <a:spLocks noGrp="1" noChangeArrowheads="1"/>
          </p:cNvSpPr>
          <p:nvPr>
            <p:ph type="subTitle" idx="1"/>
          </p:nvPr>
        </p:nvSpPr>
        <p:spPr>
          <a:xfrm>
            <a:off x="4629150" y="3505200"/>
            <a:ext cx="4129088" cy="457200"/>
          </a:xfrm>
        </p:spPr>
        <p:txBody>
          <a:bodyPr/>
          <a:lstStyle>
            <a:lvl1pPr marL="0" indent="0" algn="dist">
              <a:buFontTx/>
              <a:buNone/>
              <a:defRPr sz="2000" b="1">
                <a:solidFill>
                  <a:srgbClr val="777777"/>
                </a:solidFill>
              </a:defRPr>
            </a:lvl1pPr>
          </a:lstStyle>
          <a:p>
            <a:pPr lvl="0"/>
            <a:r>
              <a:rPr lang="zh-CN" altLang="en-US" noProof="0" smtClean="0"/>
              <a:t>单击此处编辑母版副标题样式</a:t>
            </a:r>
            <a:endParaRPr lang="en-US" altLang="zh-CN" noProof="0" smtClean="0"/>
          </a:p>
        </p:txBody>
      </p:sp>
      <p:sp>
        <p:nvSpPr>
          <p:cNvPr id="4101" name="Rectangle 5"/>
          <p:cNvSpPr>
            <a:spLocks noGrp="1" noChangeArrowheads="1"/>
          </p:cNvSpPr>
          <p:nvPr>
            <p:ph type="ftr" sz="quarter" idx="3"/>
          </p:nvPr>
        </p:nvSpPr>
        <p:spPr>
          <a:xfrm>
            <a:off x="3124200" y="6245225"/>
            <a:ext cx="2895600" cy="476250"/>
          </a:xfrm>
        </p:spPr>
        <p:txBody>
          <a:bodyPr/>
          <a:lstStyle>
            <a:lvl1pPr>
              <a:defRPr/>
            </a:lvl1pPr>
          </a:lstStyle>
          <a:p>
            <a:endParaRPr lang="en-US" altLang="zh-CN"/>
          </a:p>
        </p:txBody>
      </p:sp>
      <p:sp>
        <p:nvSpPr>
          <p:cNvPr id="4102" name="Rectangle 6"/>
          <p:cNvSpPr>
            <a:spLocks noGrp="1" noChangeArrowheads="1"/>
          </p:cNvSpPr>
          <p:nvPr>
            <p:ph type="sldNum" sz="quarter" idx="4"/>
          </p:nvPr>
        </p:nvSpPr>
        <p:spPr>
          <a:xfrm>
            <a:off x="6553200" y="6245225"/>
            <a:ext cx="2133600" cy="476250"/>
          </a:xfrm>
        </p:spPr>
        <p:txBody>
          <a:bodyPr/>
          <a:lstStyle>
            <a:lvl1pPr>
              <a:defRPr/>
            </a:lvl1pPr>
          </a:lstStyle>
          <a:p>
            <a:fld id="{52B4415D-A346-7345-A86A-237197B27E0D}" type="slidenum">
              <a:rPr lang="en-US" altLang="zh-CN"/>
              <a:pPr/>
              <a:t>‹#›</a:t>
            </a:fld>
            <a:endParaRPr lang="en-US" altLang="zh-CN"/>
          </a:p>
        </p:txBody>
      </p:sp>
      <p:sp>
        <p:nvSpPr>
          <p:cNvPr id="4146" name="Rectangle 50"/>
          <p:cNvSpPr>
            <a:spLocks noChangeArrowheads="1"/>
          </p:cNvSpPr>
          <p:nvPr/>
        </p:nvSpPr>
        <p:spPr bwMode="gray">
          <a:xfrm>
            <a:off x="341313" y="722313"/>
            <a:ext cx="8478837" cy="5410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3" name="图片 2" descr="管理学院Logo（宋体）.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04800" y="6199954"/>
            <a:ext cx="3200400" cy="581846"/>
          </a:xfrm>
          <a:prstGeom prst="rect">
            <a:avLst/>
          </a:prstGeom>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369FE28F-FFEC-C04C-B749-301934A8CA2D}" type="slidenum">
              <a:rPr lang="en-US" altLang="zh-CN"/>
              <a:pPr/>
              <a:t>‹#›</a:t>
            </a:fld>
            <a:endParaRPr lang="en-US" altLang="zh-CN"/>
          </a:p>
        </p:txBody>
      </p:sp>
    </p:spTree>
    <p:extLst>
      <p:ext uri="{BB962C8B-B14F-4D97-AF65-F5344CB8AC3E}">
        <p14:creationId xmlns:p14="http://schemas.microsoft.com/office/powerpoint/2010/main" val="102786630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8438"/>
            <a:ext cx="2057400" cy="59277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198438"/>
            <a:ext cx="6019800" cy="59277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F3D8181B-F63A-144A-81B6-52FAC94C7E32}" type="slidenum">
              <a:rPr lang="en-US" altLang="zh-CN"/>
              <a:pPr/>
              <a:t>‹#›</a:t>
            </a:fld>
            <a:endParaRPr lang="en-US" altLang="zh-CN"/>
          </a:p>
        </p:txBody>
      </p:sp>
    </p:spTree>
    <p:extLst>
      <p:ext uri="{BB962C8B-B14F-4D97-AF65-F5344CB8AC3E}">
        <p14:creationId xmlns:p14="http://schemas.microsoft.com/office/powerpoint/2010/main" val="35384938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903288" y="198438"/>
            <a:ext cx="6302375" cy="11430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r>
              <a:rPr lang="zh-CN" altLang="en-US" smtClean="0"/>
              <a:t>单击图标添加图表</a:t>
            </a:r>
            <a:endParaRPr lang="zh-CN" altLang="en-US"/>
          </a:p>
        </p:txBody>
      </p:sp>
      <p:sp>
        <p:nvSpPr>
          <p:cNvPr id="4" name="日期占位符 3"/>
          <p:cNvSpPr>
            <a:spLocks noGrp="1"/>
          </p:cNvSpPr>
          <p:nvPr>
            <p:ph type="dt" sz="half" idx="10"/>
          </p:nvPr>
        </p:nvSpPr>
        <p:spPr>
          <a:xfrm>
            <a:off x="457200" y="6283325"/>
            <a:ext cx="2133600" cy="3048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83325"/>
            <a:ext cx="2895600" cy="304800"/>
          </a:xfrm>
        </p:spPr>
        <p:txBody>
          <a:bodyPr/>
          <a:lstStyle>
            <a:lvl1pPr>
              <a:defRPr/>
            </a:lvl1pPr>
          </a:lstStyle>
          <a:p>
            <a:endParaRPr lang="en-US" altLang="zh-CN"/>
          </a:p>
        </p:txBody>
      </p:sp>
      <p:sp>
        <p:nvSpPr>
          <p:cNvPr id="6" name="幻灯片编号占位符 5"/>
          <p:cNvSpPr>
            <a:spLocks noGrp="1"/>
          </p:cNvSpPr>
          <p:nvPr>
            <p:ph type="sldNum" sz="quarter" idx="12"/>
          </p:nvPr>
        </p:nvSpPr>
        <p:spPr>
          <a:xfrm>
            <a:off x="6553200" y="6283325"/>
            <a:ext cx="2133600" cy="304800"/>
          </a:xfrm>
        </p:spPr>
        <p:txBody>
          <a:bodyPr/>
          <a:lstStyle>
            <a:lvl1pPr>
              <a:defRPr/>
            </a:lvl1pPr>
          </a:lstStyle>
          <a:p>
            <a:fld id="{812B6D76-3AEC-3D4B-9CC6-501B4ED7B67D}" type="slidenum">
              <a:rPr lang="en-US" altLang="zh-CN"/>
              <a:pPr/>
              <a:t>‹#›</a:t>
            </a:fld>
            <a:endParaRPr lang="en-US" altLang="zh-CN"/>
          </a:p>
        </p:txBody>
      </p:sp>
    </p:spTree>
    <p:extLst>
      <p:ext uri="{BB962C8B-B14F-4D97-AF65-F5344CB8AC3E}">
        <p14:creationId xmlns:p14="http://schemas.microsoft.com/office/powerpoint/2010/main" val="981745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63641463-ED3E-2C47-900A-82B773FE61CD}" type="slidenum">
              <a:rPr lang="en-US" altLang="zh-CN"/>
              <a:pPr/>
              <a:t>‹#›</a:t>
            </a:fld>
            <a:endParaRPr lang="en-US" altLang="zh-CN"/>
          </a:p>
        </p:txBody>
      </p:sp>
      <p:pic>
        <p:nvPicPr>
          <p:cNvPr id="9" name="图片 8" descr="管理学院Logo（宋体）.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 y="6248435"/>
            <a:ext cx="2514600" cy="457165"/>
          </a:xfrm>
          <a:prstGeom prst="rect">
            <a:avLst/>
          </a:prstGeom>
        </p:spPr>
      </p:pic>
    </p:spTree>
    <p:extLst>
      <p:ext uri="{BB962C8B-B14F-4D97-AF65-F5344CB8AC3E}">
        <p14:creationId xmlns:p14="http://schemas.microsoft.com/office/powerpoint/2010/main" val="6310944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A8EE47F8-5909-3948-BD69-B436ED247E00}" type="slidenum">
              <a:rPr lang="en-US" altLang="zh-CN"/>
              <a:pPr/>
              <a:t>‹#›</a:t>
            </a:fld>
            <a:endParaRPr lang="en-US" altLang="zh-CN"/>
          </a:p>
        </p:txBody>
      </p:sp>
    </p:spTree>
    <p:extLst>
      <p:ext uri="{BB962C8B-B14F-4D97-AF65-F5344CB8AC3E}">
        <p14:creationId xmlns:p14="http://schemas.microsoft.com/office/powerpoint/2010/main" val="19822978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E220F198-8545-B943-BD3D-AC486460BBAD}" type="slidenum">
              <a:rPr lang="en-US" altLang="zh-CN"/>
              <a:pPr/>
              <a:t>‹#›</a:t>
            </a:fld>
            <a:endParaRPr lang="en-US" altLang="zh-CN"/>
          </a:p>
        </p:txBody>
      </p:sp>
    </p:spTree>
    <p:extLst>
      <p:ext uri="{BB962C8B-B14F-4D97-AF65-F5344CB8AC3E}">
        <p14:creationId xmlns:p14="http://schemas.microsoft.com/office/powerpoint/2010/main" val="357767266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幻灯片编号占位符 8"/>
          <p:cNvSpPr>
            <a:spLocks noGrp="1"/>
          </p:cNvSpPr>
          <p:nvPr>
            <p:ph type="sldNum" sz="quarter" idx="12"/>
          </p:nvPr>
        </p:nvSpPr>
        <p:spPr/>
        <p:txBody>
          <a:bodyPr/>
          <a:lstStyle>
            <a:lvl1pPr>
              <a:defRPr/>
            </a:lvl1pPr>
          </a:lstStyle>
          <a:p>
            <a:fld id="{373A2B60-AFAA-4348-9AF4-AAC199865F41}" type="slidenum">
              <a:rPr lang="en-US" altLang="zh-CN"/>
              <a:pPr/>
              <a:t>‹#›</a:t>
            </a:fld>
            <a:endParaRPr lang="en-US" altLang="zh-CN"/>
          </a:p>
        </p:txBody>
      </p:sp>
    </p:spTree>
    <p:extLst>
      <p:ext uri="{BB962C8B-B14F-4D97-AF65-F5344CB8AC3E}">
        <p14:creationId xmlns:p14="http://schemas.microsoft.com/office/powerpoint/2010/main" val="24938567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幻灯片编号占位符 4"/>
          <p:cNvSpPr>
            <a:spLocks noGrp="1"/>
          </p:cNvSpPr>
          <p:nvPr>
            <p:ph type="sldNum" sz="quarter" idx="12"/>
          </p:nvPr>
        </p:nvSpPr>
        <p:spPr/>
        <p:txBody>
          <a:bodyPr/>
          <a:lstStyle>
            <a:lvl1pPr>
              <a:defRPr/>
            </a:lvl1pPr>
          </a:lstStyle>
          <a:p>
            <a:fld id="{EA3F7D4C-44A0-1A43-AF0B-1EA66610B5CB}" type="slidenum">
              <a:rPr lang="en-US" altLang="zh-CN"/>
              <a:pPr/>
              <a:t>‹#›</a:t>
            </a:fld>
            <a:endParaRPr lang="en-US" altLang="zh-CN"/>
          </a:p>
        </p:txBody>
      </p:sp>
    </p:spTree>
    <p:extLst>
      <p:ext uri="{BB962C8B-B14F-4D97-AF65-F5344CB8AC3E}">
        <p14:creationId xmlns:p14="http://schemas.microsoft.com/office/powerpoint/2010/main" val="41259653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幻灯片编号占位符 3"/>
          <p:cNvSpPr>
            <a:spLocks noGrp="1"/>
          </p:cNvSpPr>
          <p:nvPr>
            <p:ph type="sldNum" sz="quarter" idx="12"/>
          </p:nvPr>
        </p:nvSpPr>
        <p:spPr/>
        <p:txBody>
          <a:bodyPr/>
          <a:lstStyle>
            <a:lvl1pPr>
              <a:defRPr/>
            </a:lvl1pPr>
          </a:lstStyle>
          <a:p>
            <a:fld id="{C4F9311C-DF9A-984D-94F6-B6709135A07D}" type="slidenum">
              <a:rPr lang="en-US" altLang="zh-CN"/>
              <a:pPr/>
              <a:t>‹#›</a:t>
            </a:fld>
            <a:endParaRPr lang="en-US" altLang="zh-CN"/>
          </a:p>
        </p:txBody>
      </p:sp>
    </p:spTree>
    <p:extLst>
      <p:ext uri="{BB962C8B-B14F-4D97-AF65-F5344CB8AC3E}">
        <p14:creationId xmlns:p14="http://schemas.microsoft.com/office/powerpoint/2010/main" val="27143426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1FECC305-CDD8-2544-BBBA-267745F2714D}" type="slidenum">
              <a:rPr lang="en-US" altLang="zh-CN"/>
              <a:pPr/>
              <a:t>‹#›</a:t>
            </a:fld>
            <a:endParaRPr lang="en-US" altLang="zh-CN"/>
          </a:p>
        </p:txBody>
      </p:sp>
    </p:spTree>
    <p:extLst>
      <p:ext uri="{BB962C8B-B14F-4D97-AF65-F5344CB8AC3E}">
        <p14:creationId xmlns:p14="http://schemas.microsoft.com/office/powerpoint/2010/main" val="18470965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23B8D09B-0A6C-2345-B583-35536CB61153}" type="slidenum">
              <a:rPr lang="en-US" altLang="zh-CN"/>
              <a:pPr/>
              <a:t>‹#›</a:t>
            </a:fld>
            <a:endParaRPr lang="en-US" altLang="zh-CN"/>
          </a:p>
        </p:txBody>
      </p:sp>
    </p:spTree>
    <p:extLst>
      <p:ext uri="{BB962C8B-B14F-4D97-AF65-F5344CB8AC3E}">
        <p14:creationId xmlns:p14="http://schemas.microsoft.com/office/powerpoint/2010/main" val="9242325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Freeform 9"/>
          <p:cNvSpPr>
            <a:spLocks/>
          </p:cNvSpPr>
          <p:nvPr/>
        </p:nvSpPr>
        <p:spPr bwMode="gray">
          <a:xfrm>
            <a:off x="7658100" y="0"/>
            <a:ext cx="1104900" cy="6848475"/>
          </a:xfrm>
          <a:custGeom>
            <a:avLst/>
            <a:gdLst>
              <a:gd name="T0" fmla="*/ 312 w 696"/>
              <a:gd name="T1" fmla="*/ 0 h 4314"/>
              <a:gd name="T2" fmla="*/ 528 w 696"/>
              <a:gd name="T3" fmla="*/ 444 h 4314"/>
              <a:gd name="T4" fmla="*/ 696 w 696"/>
              <a:gd name="T5" fmla="*/ 960 h 4314"/>
              <a:gd name="T6" fmla="*/ 426 w 696"/>
              <a:gd name="T7" fmla="*/ 4314 h 4314"/>
              <a:gd name="T8" fmla="*/ 108 w 696"/>
              <a:gd name="T9" fmla="*/ 4314 h 4314"/>
              <a:gd name="T10" fmla="*/ 648 w 696"/>
              <a:gd name="T11" fmla="*/ 960 h 4314"/>
              <a:gd name="T12" fmla="*/ 456 w 696"/>
              <a:gd name="T13" fmla="*/ 432 h 4314"/>
              <a:gd name="T14" fmla="*/ 0 w 696"/>
              <a:gd name="T15" fmla="*/ 0 h 4314"/>
              <a:gd name="T16" fmla="*/ 312 w 696"/>
              <a:gd name="T17" fmla="*/ 0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314">
                <a:moveTo>
                  <a:pt x="312" y="0"/>
                </a:moveTo>
                <a:lnTo>
                  <a:pt x="528" y="444"/>
                </a:lnTo>
                <a:lnTo>
                  <a:pt x="696" y="960"/>
                </a:lnTo>
                <a:lnTo>
                  <a:pt x="426" y="4314"/>
                </a:lnTo>
                <a:lnTo>
                  <a:pt x="108" y="4314"/>
                </a:lnTo>
                <a:lnTo>
                  <a:pt x="648" y="960"/>
                </a:lnTo>
                <a:lnTo>
                  <a:pt x="456" y="432"/>
                </a:lnTo>
                <a:lnTo>
                  <a:pt x="0" y="0"/>
                </a:lnTo>
                <a:lnTo>
                  <a:pt x="312" y="0"/>
                </a:lnTo>
                <a:close/>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4" name="Freeform 10"/>
          <p:cNvSpPr>
            <a:spLocks/>
          </p:cNvSpPr>
          <p:nvPr/>
        </p:nvSpPr>
        <p:spPr bwMode="gray">
          <a:xfrm>
            <a:off x="1066800" y="0"/>
            <a:ext cx="7543800" cy="6858000"/>
          </a:xfrm>
          <a:custGeom>
            <a:avLst/>
            <a:gdLst>
              <a:gd name="T0" fmla="*/ 0 w 4752"/>
              <a:gd name="T1" fmla="*/ 0 h 4320"/>
              <a:gd name="T2" fmla="*/ 1536 w 4752"/>
              <a:gd name="T3" fmla="*/ 0 h 4320"/>
              <a:gd name="T4" fmla="*/ 4590 w 4752"/>
              <a:gd name="T5" fmla="*/ 450 h 4320"/>
              <a:gd name="T6" fmla="*/ 4752 w 4752"/>
              <a:gd name="T7" fmla="*/ 972 h 4320"/>
              <a:gd name="T8" fmla="*/ 3600 w 4752"/>
              <a:gd name="T9" fmla="*/ 4320 h 4320"/>
              <a:gd name="T10" fmla="*/ 3312 w 4752"/>
              <a:gd name="T11" fmla="*/ 4320 h 4320"/>
              <a:gd name="T12" fmla="*/ 4712 w 4752"/>
              <a:gd name="T13" fmla="*/ 994 h 4320"/>
              <a:gd name="T14" fmla="*/ 4518 w 4752"/>
              <a:gd name="T15" fmla="*/ 524 h 4320"/>
              <a:gd name="T16" fmla="*/ 0 w 4752"/>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2" h="4320">
                <a:moveTo>
                  <a:pt x="0" y="0"/>
                </a:moveTo>
                <a:lnTo>
                  <a:pt x="1536" y="0"/>
                </a:lnTo>
                <a:lnTo>
                  <a:pt x="4590" y="450"/>
                </a:lnTo>
                <a:lnTo>
                  <a:pt x="4752" y="972"/>
                </a:lnTo>
                <a:lnTo>
                  <a:pt x="3600" y="4320"/>
                </a:lnTo>
                <a:lnTo>
                  <a:pt x="3312" y="4320"/>
                </a:lnTo>
                <a:lnTo>
                  <a:pt x="4712" y="994"/>
                </a:lnTo>
                <a:lnTo>
                  <a:pt x="4518" y="524"/>
                </a:lnTo>
                <a:lnTo>
                  <a:pt x="0" y="0"/>
                </a:ln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5" name="Freeform 11"/>
          <p:cNvSpPr>
            <a:spLocks/>
          </p:cNvSpPr>
          <p:nvPr/>
        </p:nvSpPr>
        <p:spPr bwMode="gray">
          <a:xfrm>
            <a:off x="5486400" y="1657350"/>
            <a:ext cx="2990850" cy="5200650"/>
          </a:xfrm>
          <a:custGeom>
            <a:avLst/>
            <a:gdLst>
              <a:gd name="T0" fmla="*/ 384 w 1884"/>
              <a:gd name="T1" fmla="*/ 3276 h 3276"/>
              <a:gd name="T2" fmla="*/ 1884 w 1884"/>
              <a:gd name="T3" fmla="*/ 0 h 3276"/>
              <a:gd name="T4" fmla="*/ 0 w 1884"/>
              <a:gd name="T5" fmla="*/ 3276 h 3276"/>
              <a:gd name="T6" fmla="*/ 384 w 1884"/>
              <a:gd name="T7" fmla="*/ 3276 h 3276"/>
            </a:gdLst>
            <a:ahLst/>
            <a:cxnLst>
              <a:cxn ang="0">
                <a:pos x="T0" y="T1"/>
              </a:cxn>
              <a:cxn ang="0">
                <a:pos x="T2" y="T3"/>
              </a:cxn>
              <a:cxn ang="0">
                <a:pos x="T4" y="T5"/>
              </a:cxn>
              <a:cxn ang="0">
                <a:pos x="T6" y="T7"/>
              </a:cxn>
            </a:cxnLst>
            <a:rect l="0" t="0" r="r" b="b"/>
            <a:pathLst>
              <a:path w="1884" h="3276">
                <a:moveTo>
                  <a:pt x="384" y="3276"/>
                </a:moveTo>
                <a:lnTo>
                  <a:pt x="1884" y="0"/>
                </a:lnTo>
                <a:lnTo>
                  <a:pt x="0" y="3276"/>
                </a:lnTo>
                <a:lnTo>
                  <a:pt x="384" y="3276"/>
                </a:lnTo>
                <a:close/>
              </a:path>
            </a:pathLst>
          </a:custGeom>
          <a:solidFill>
            <a:srgbClr val="E0E0E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6" name="Freeform 12"/>
          <p:cNvSpPr>
            <a:spLocks/>
          </p:cNvSpPr>
          <p:nvPr/>
        </p:nvSpPr>
        <p:spPr bwMode="gray">
          <a:xfrm>
            <a:off x="3429000" y="0"/>
            <a:ext cx="5172075" cy="6858000"/>
          </a:xfrm>
          <a:custGeom>
            <a:avLst/>
            <a:gdLst>
              <a:gd name="T0" fmla="*/ 0 w 3258"/>
              <a:gd name="T1" fmla="*/ 0 h 4320"/>
              <a:gd name="T2" fmla="*/ 3082 w 3258"/>
              <a:gd name="T3" fmla="*/ 475 h 4320"/>
              <a:gd name="T4" fmla="*/ 3210 w 3258"/>
              <a:gd name="T5" fmla="*/ 936 h 4320"/>
              <a:gd name="T6" fmla="*/ 1728 w 3258"/>
              <a:gd name="T7" fmla="*/ 4320 h 4320"/>
              <a:gd name="T8" fmla="*/ 1872 w 3258"/>
              <a:gd name="T9" fmla="*/ 4320 h 4320"/>
              <a:gd name="T10" fmla="*/ 3258 w 3258"/>
              <a:gd name="T11" fmla="*/ 912 h 4320"/>
              <a:gd name="T12" fmla="*/ 3120 w 3258"/>
              <a:gd name="T13" fmla="*/ 432 h 4320"/>
              <a:gd name="T14" fmla="*/ 1296 w 3258"/>
              <a:gd name="T15" fmla="*/ 0 h 4320"/>
              <a:gd name="T16" fmla="*/ 0 w 32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8" h="4320">
                <a:moveTo>
                  <a:pt x="0" y="0"/>
                </a:moveTo>
                <a:lnTo>
                  <a:pt x="3082" y="475"/>
                </a:lnTo>
                <a:lnTo>
                  <a:pt x="3210" y="936"/>
                </a:lnTo>
                <a:lnTo>
                  <a:pt x="1728" y="4320"/>
                </a:lnTo>
                <a:lnTo>
                  <a:pt x="1872" y="4320"/>
                </a:lnTo>
                <a:lnTo>
                  <a:pt x="3258" y="912"/>
                </a:lnTo>
                <a:lnTo>
                  <a:pt x="3120" y="432"/>
                </a:lnTo>
                <a:lnTo>
                  <a:pt x="1296" y="0"/>
                </a:lnTo>
                <a:lnTo>
                  <a:pt x="0"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8" name="Freeform 14"/>
          <p:cNvSpPr>
            <a:spLocks/>
          </p:cNvSpPr>
          <p:nvPr/>
        </p:nvSpPr>
        <p:spPr bwMode="gray">
          <a:xfrm>
            <a:off x="8382000" y="0"/>
            <a:ext cx="762000" cy="1143000"/>
          </a:xfrm>
          <a:custGeom>
            <a:avLst/>
            <a:gdLst>
              <a:gd name="T0" fmla="*/ 48 w 480"/>
              <a:gd name="T1" fmla="*/ 0 h 720"/>
              <a:gd name="T2" fmla="*/ 0 w 480"/>
              <a:gd name="T3" fmla="*/ 96 h 720"/>
              <a:gd name="T4" fmla="*/ 354 w 480"/>
              <a:gd name="T5" fmla="*/ 690 h 720"/>
              <a:gd name="T6" fmla="*/ 480 w 480"/>
              <a:gd name="T7" fmla="*/ 720 h 720"/>
              <a:gd name="T8" fmla="*/ 480 w 480"/>
              <a:gd name="T9" fmla="*/ 576 h 720"/>
              <a:gd name="T10" fmla="*/ 48 w 480"/>
              <a:gd name="T11" fmla="*/ 96 h 720"/>
              <a:gd name="T12" fmla="*/ 89 w 480"/>
              <a:gd name="T13" fmla="*/ 0 h 720"/>
              <a:gd name="T14" fmla="*/ 48 w 480"/>
              <a:gd name="T15" fmla="*/ 0 h 7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720">
                <a:moveTo>
                  <a:pt x="48" y="0"/>
                </a:moveTo>
                <a:lnTo>
                  <a:pt x="0" y="96"/>
                </a:lnTo>
                <a:lnTo>
                  <a:pt x="354" y="690"/>
                </a:lnTo>
                <a:lnTo>
                  <a:pt x="480" y="720"/>
                </a:lnTo>
                <a:lnTo>
                  <a:pt x="480" y="576"/>
                </a:lnTo>
                <a:lnTo>
                  <a:pt x="48" y="96"/>
                </a:lnTo>
                <a:lnTo>
                  <a:pt x="89" y="0"/>
                </a:lnTo>
                <a:lnTo>
                  <a:pt x="48" y="0"/>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9" name="Freeform 15"/>
          <p:cNvSpPr>
            <a:spLocks/>
          </p:cNvSpPr>
          <p:nvPr/>
        </p:nvSpPr>
        <p:spPr bwMode="gray">
          <a:xfrm>
            <a:off x="8610600" y="228600"/>
            <a:ext cx="533400" cy="533400"/>
          </a:xfrm>
          <a:custGeom>
            <a:avLst/>
            <a:gdLst>
              <a:gd name="T0" fmla="*/ 336 w 336"/>
              <a:gd name="T1" fmla="*/ 336 h 336"/>
              <a:gd name="T2" fmla="*/ 0 w 336"/>
              <a:gd name="T3" fmla="*/ 0 h 336"/>
              <a:gd name="T4" fmla="*/ 336 w 336"/>
              <a:gd name="T5" fmla="*/ 240 h 336"/>
              <a:gd name="T6" fmla="*/ 336 w 336"/>
              <a:gd name="T7" fmla="*/ 336 h 336"/>
            </a:gdLst>
            <a:ahLst/>
            <a:cxnLst>
              <a:cxn ang="0">
                <a:pos x="T0" y="T1"/>
              </a:cxn>
              <a:cxn ang="0">
                <a:pos x="T2" y="T3"/>
              </a:cxn>
              <a:cxn ang="0">
                <a:pos x="T4" y="T5"/>
              </a:cxn>
              <a:cxn ang="0">
                <a:pos x="T6" y="T7"/>
              </a:cxn>
            </a:cxnLst>
            <a:rect l="0" t="0" r="r" b="b"/>
            <a:pathLst>
              <a:path w="336" h="336">
                <a:moveTo>
                  <a:pt x="336" y="336"/>
                </a:moveTo>
                <a:lnTo>
                  <a:pt x="0" y="0"/>
                </a:lnTo>
                <a:lnTo>
                  <a:pt x="336" y="240"/>
                </a:lnTo>
                <a:lnTo>
                  <a:pt x="336" y="336"/>
                </a:lnTo>
                <a:close/>
              </a:path>
            </a:pathLst>
          </a:cu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73" name="Group 49"/>
          <p:cNvGrpSpPr>
            <a:grpSpLocks/>
          </p:cNvGrpSpPr>
          <p:nvPr/>
        </p:nvGrpSpPr>
        <p:grpSpPr bwMode="auto">
          <a:xfrm>
            <a:off x="5562600" y="0"/>
            <a:ext cx="3267075" cy="6858000"/>
            <a:chOff x="3504" y="0"/>
            <a:chExt cx="2058" cy="4320"/>
          </a:xfrm>
        </p:grpSpPr>
        <p:sp>
          <p:nvSpPr>
            <p:cNvPr id="1037" name="Freeform 13"/>
            <p:cNvSpPr>
              <a:spLocks/>
            </p:cNvSpPr>
            <p:nvPr userDrawn="1"/>
          </p:nvSpPr>
          <p:spPr bwMode="gray">
            <a:xfrm>
              <a:off x="3504" y="0"/>
              <a:ext cx="2058" cy="4320"/>
            </a:xfrm>
            <a:custGeom>
              <a:avLst/>
              <a:gdLst>
                <a:gd name="T0" fmla="*/ 0 w 2058"/>
                <a:gd name="T1" fmla="*/ 0 h 4320"/>
                <a:gd name="T2" fmla="*/ 1056 w 2058"/>
                <a:gd name="T3" fmla="*/ 0 h 4320"/>
                <a:gd name="T4" fmla="*/ 1854 w 2058"/>
                <a:gd name="T5" fmla="*/ 402 h 4320"/>
                <a:gd name="T6" fmla="*/ 2058 w 2058"/>
                <a:gd name="T7" fmla="*/ 972 h 4320"/>
                <a:gd name="T8" fmla="*/ 1296 w 2058"/>
                <a:gd name="T9" fmla="*/ 4320 h 4320"/>
                <a:gd name="T10" fmla="*/ 720 w 2058"/>
                <a:gd name="T11" fmla="*/ 4320 h 4320"/>
                <a:gd name="T12" fmla="*/ 1920 w 2058"/>
                <a:gd name="T13" fmla="*/ 912 h 4320"/>
                <a:gd name="T14" fmla="*/ 1776 w 2058"/>
                <a:gd name="T15" fmla="*/ 432 h 4320"/>
                <a:gd name="T16" fmla="*/ 0 w 20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8" h="4320">
                  <a:moveTo>
                    <a:pt x="0" y="0"/>
                  </a:moveTo>
                  <a:lnTo>
                    <a:pt x="1056" y="0"/>
                  </a:lnTo>
                  <a:lnTo>
                    <a:pt x="1854" y="402"/>
                  </a:lnTo>
                  <a:lnTo>
                    <a:pt x="2058" y="972"/>
                  </a:lnTo>
                  <a:lnTo>
                    <a:pt x="1296" y="4320"/>
                  </a:lnTo>
                  <a:lnTo>
                    <a:pt x="720" y="4320"/>
                  </a:lnTo>
                  <a:lnTo>
                    <a:pt x="1920" y="912"/>
                  </a:lnTo>
                  <a:lnTo>
                    <a:pt x="1776" y="432"/>
                  </a:lnTo>
                  <a:lnTo>
                    <a:pt x="0" y="0"/>
                  </a:ln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47" name="Freeform 23"/>
            <p:cNvSpPr>
              <a:spLocks/>
            </p:cNvSpPr>
            <p:nvPr userDrawn="1"/>
          </p:nvSpPr>
          <p:spPr bwMode="gray">
            <a:xfrm>
              <a:off x="4217" y="1056"/>
              <a:ext cx="1152" cy="3264"/>
            </a:xfrm>
            <a:custGeom>
              <a:avLst/>
              <a:gdLst>
                <a:gd name="T0" fmla="*/ 0 w 1152"/>
                <a:gd name="T1" fmla="*/ 3264 h 3264"/>
                <a:gd name="T2" fmla="*/ 1152 w 1152"/>
                <a:gd name="T3" fmla="*/ 0 h 3264"/>
                <a:gd name="T4" fmla="*/ 96 w 1152"/>
                <a:gd name="T5" fmla="*/ 3264 h 3264"/>
                <a:gd name="T6" fmla="*/ 0 w 1152"/>
                <a:gd name="T7" fmla="*/ 3264 h 3264"/>
              </a:gdLst>
              <a:ahLst/>
              <a:cxnLst>
                <a:cxn ang="0">
                  <a:pos x="T0" y="T1"/>
                </a:cxn>
                <a:cxn ang="0">
                  <a:pos x="T2" y="T3"/>
                </a:cxn>
                <a:cxn ang="0">
                  <a:pos x="T4" y="T5"/>
                </a:cxn>
                <a:cxn ang="0">
                  <a:pos x="T6" y="T7"/>
                </a:cxn>
              </a:cxnLst>
              <a:rect l="0" t="0" r="r" b="b"/>
              <a:pathLst>
                <a:path w="1152" h="3264">
                  <a:moveTo>
                    <a:pt x="0" y="3264"/>
                  </a:moveTo>
                  <a:lnTo>
                    <a:pt x="1152" y="0"/>
                  </a:lnTo>
                  <a:lnTo>
                    <a:pt x="96" y="3264"/>
                  </a:lnTo>
                  <a:lnTo>
                    <a:pt x="0" y="3264"/>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grpSp>
        <p:nvGrpSpPr>
          <p:cNvPr id="1046" name="Group 22"/>
          <p:cNvGrpSpPr>
            <a:grpSpLocks/>
          </p:cNvGrpSpPr>
          <p:nvPr/>
        </p:nvGrpSpPr>
        <p:grpSpPr bwMode="auto">
          <a:xfrm>
            <a:off x="142875" y="765175"/>
            <a:ext cx="8858250" cy="5943600"/>
            <a:chOff x="90" y="480"/>
            <a:chExt cx="5580" cy="3744"/>
          </a:xfrm>
        </p:grpSpPr>
        <p:sp>
          <p:nvSpPr>
            <p:cNvPr id="1040" name="Rectangle 16"/>
            <p:cNvSpPr>
              <a:spLocks noChangeArrowheads="1"/>
            </p:cNvSpPr>
            <p:nvPr userDrawn="1"/>
          </p:nvSpPr>
          <p:spPr bwMode="gray">
            <a:xfrm>
              <a:off x="90" y="480"/>
              <a:ext cx="5580" cy="3744"/>
            </a:xfrm>
            <a:prstGeom prst="rect">
              <a:avLst/>
            </a:prstGeom>
            <a:solidFill>
              <a:srgbClr val="FFFFFF">
                <a:alpha val="69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41" name="Rectangle 17"/>
            <p:cNvSpPr>
              <a:spLocks noChangeArrowheads="1"/>
            </p:cNvSpPr>
            <p:nvPr userDrawn="1"/>
          </p:nvSpPr>
          <p:spPr bwMode="gray">
            <a:xfrm>
              <a:off x="90" y="480"/>
              <a:ext cx="5580" cy="3744"/>
            </a:xfrm>
            <a:prstGeom prst="rect">
              <a:avLst/>
            </a:prstGeom>
            <a:solidFill>
              <a:srgbClr val="FFFFFF">
                <a:alpha val="69000"/>
              </a:srgbClr>
            </a:solidFill>
            <a:ln w="9525">
              <a:solidFill>
                <a:srgbClr val="80808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42" name="Rectangle 18"/>
          <p:cNvSpPr>
            <a:spLocks noChangeArrowheads="1"/>
          </p:cNvSpPr>
          <p:nvPr/>
        </p:nvSpPr>
        <p:spPr bwMode="gray">
          <a:xfrm>
            <a:off x="381000" y="676275"/>
            <a:ext cx="6248400" cy="1524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1043" name="Picture 19" descr="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gray">
          <a:xfrm>
            <a:off x="500063" y="577850"/>
            <a:ext cx="371475" cy="371475"/>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903288" y="198438"/>
            <a:ext cx="63023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ltLang="zh-CN"/>
          </a:p>
        </p:txBody>
      </p:sp>
      <p:sp>
        <p:nvSpPr>
          <p:cNvPr id="1028" name="Rectangle 4"/>
          <p:cNvSpPr>
            <a:spLocks noGrp="1" noChangeArrowheads="1"/>
          </p:cNvSpPr>
          <p:nvPr>
            <p:ph type="dt" sz="half" idx="2"/>
          </p:nvPr>
        </p:nvSpPr>
        <p:spPr bwMode="gray">
          <a:xfrm>
            <a:off x="457200" y="6283325"/>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gray">
          <a:xfrm>
            <a:off x="3124200" y="6283325"/>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gray">
          <a:xfrm>
            <a:off x="6553200" y="6283325"/>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9132BE39-7FD0-BC4C-9960-3B5CDFF62EF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l" rtl="0" eaLnBrk="1" fontAlgn="base" hangingPunct="1">
        <a:spcBef>
          <a:spcPct val="0"/>
        </a:spcBef>
        <a:spcAft>
          <a:spcPct val="0"/>
        </a:spcAft>
        <a:defRPr sz="4200" b="1">
          <a:solidFill>
            <a:srgbClr val="000000"/>
          </a:solidFill>
          <a:latin typeface="+mj-lt"/>
          <a:ea typeface="+mj-ea"/>
          <a:cs typeface="+mj-cs"/>
        </a:defRPr>
      </a:lvl1pPr>
      <a:lvl2pPr algn="l" rtl="0" eaLnBrk="1" fontAlgn="base" hangingPunct="1">
        <a:spcBef>
          <a:spcPct val="0"/>
        </a:spcBef>
        <a:spcAft>
          <a:spcPct val="0"/>
        </a:spcAft>
        <a:defRPr sz="4200" b="1">
          <a:solidFill>
            <a:srgbClr val="000000"/>
          </a:solidFill>
          <a:latin typeface="Arial" charset="0"/>
          <a:ea typeface="宋体" charset="0"/>
        </a:defRPr>
      </a:lvl2pPr>
      <a:lvl3pPr algn="l" rtl="0" eaLnBrk="1" fontAlgn="base" hangingPunct="1">
        <a:spcBef>
          <a:spcPct val="0"/>
        </a:spcBef>
        <a:spcAft>
          <a:spcPct val="0"/>
        </a:spcAft>
        <a:defRPr sz="4200" b="1">
          <a:solidFill>
            <a:srgbClr val="000000"/>
          </a:solidFill>
          <a:latin typeface="Arial" charset="0"/>
          <a:ea typeface="宋体" charset="0"/>
        </a:defRPr>
      </a:lvl3pPr>
      <a:lvl4pPr algn="l" rtl="0" eaLnBrk="1" fontAlgn="base" hangingPunct="1">
        <a:spcBef>
          <a:spcPct val="0"/>
        </a:spcBef>
        <a:spcAft>
          <a:spcPct val="0"/>
        </a:spcAft>
        <a:defRPr sz="4200" b="1">
          <a:solidFill>
            <a:srgbClr val="000000"/>
          </a:solidFill>
          <a:latin typeface="Arial" charset="0"/>
          <a:ea typeface="宋体" charset="0"/>
        </a:defRPr>
      </a:lvl4pPr>
      <a:lvl5pPr algn="l" rtl="0" eaLnBrk="1" fontAlgn="base" hangingPunct="1">
        <a:spcBef>
          <a:spcPct val="0"/>
        </a:spcBef>
        <a:spcAft>
          <a:spcPct val="0"/>
        </a:spcAft>
        <a:defRPr sz="4200" b="1">
          <a:solidFill>
            <a:srgbClr val="000000"/>
          </a:solidFill>
          <a:latin typeface="Arial" charset="0"/>
          <a:ea typeface="宋体" charset="0"/>
        </a:defRPr>
      </a:lvl5pPr>
      <a:lvl6pPr marL="457200" algn="l" rtl="0" eaLnBrk="1" fontAlgn="base" hangingPunct="1">
        <a:spcBef>
          <a:spcPct val="0"/>
        </a:spcBef>
        <a:spcAft>
          <a:spcPct val="0"/>
        </a:spcAft>
        <a:defRPr sz="4200" b="1">
          <a:solidFill>
            <a:srgbClr val="000000"/>
          </a:solidFill>
          <a:latin typeface="Arial" charset="0"/>
          <a:ea typeface="宋体" charset="0"/>
        </a:defRPr>
      </a:lvl6pPr>
      <a:lvl7pPr marL="914400" algn="l" rtl="0" eaLnBrk="1" fontAlgn="base" hangingPunct="1">
        <a:spcBef>
          <a:spcPct val="0"/>
        </a:spcBef>
        <a:spcAft>
          <a:spcPct val="0"/>
        </a:spcAft>
        <a:defRPr sz="4200" b="1">
          <a:solidFill>
            <a:srgbClr val="000000"/>
          </a:solidFill>
          <a:latin typeface="Arial" charset="0"/>
          <a:ea typeface="宋体" charset="0"/>
        </a:defRPr>
      </a:lvl7pPr>
      <a:lvl8pPr marL="1371600" algn="l" rtl="0" eaLnBrk="1" fontAlgn="base" hangingPunct="1">
        <a:spcBef>
          <a:spcPct val="0"/>
        </a:spcBef>
        <a:spcAft>
          <a:spcPct val="0"/>
        </a:spcAft>
        <a:defRPr sz="4200" b="1">
          <a:solidFill>
            <a:srgbClr val="000000"/>
          </a:solidFill>
          <a:latin typeface="Arial" charset="0"/>
          <a:ea typeface="宋体" charset="0"/>
        </a:defRPr>
      </a:lvl8pPr>
      <a:lvl9pPr marL="1828800" algn="l" rtl="0" eaLnBrk="1" fontAlgn="base" hangingPunct="1">
        <a:spcBef>
          <a:spcPct val="0"/>
        </a:spcBef>
        <a:spcAft>
          <a:spcPct val="0"/>
        </a:spcAft>
        <a:defRPr sz="4200" b="1">
          <a:solidFill>
            <a:srgbClr val="000000"/>
          </a:solidFill>
          <a:latin typeface="Arial" charset="0"/>
          <a:ea typeface="宋体"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zh-CN" altLang="en-US" dirty="0" smtClean="0"/>
              <a:t>              </a:t>
            </a:r>
            <a:r>
              <a:rPr lang="zh-CN" altLang="en-US" dirty="0" smtClean="0"/>
              <a:t>       第十四章 </a:t>
            </a:r>
            <a:r>
              <a:rPr lang="zh-CN" altLang="en-US" dirty="0"/>
              <a:t>控制</a:t>
            </a:r>
            <a:endParaRPr lang="en-US" altLang="zh-CN" dirty="0"/>
          </a:p>
        </p:txBody>
      </p:sp>
      <p:sp>
        <p:nvSpPr>
          <p:cNvPr id="2051" name="Rectangle 3"/>
          <p:cNvSpPr>
            <a:spLocks noGrp="1" noChangeArrowheads="1"/>
          </p:cNvSpPr>
          <p:nvPr>
            <p:ph type="subTitle" idx="1"/>
          </p:nvPr>
        </p:nvSpPr>
        <p:spPr/>
        <p:txBody>
          <a:bodyPr/>
          <a:lstStyle/>
          <a:p>
            <a:r>
              <a:rPr lang="zh-CN" altLang="en-US" dirty="0" smtClean="0"/>
              <a:t>管理学原理</a:t>
            </a:r>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785813" y="1362075"/>
            <a:ext cx="7602537"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92D050"/>
              </a:buClr>
              <a:buFont typeface="Wingdings" pitchFamily="2" charset="2"/>
              <a:buChar char="Ø"/>
            </a:pPr>
            <a:r>
              <a:rPr lang="en-US" altLang="zh-CN" sz="2800" b="1" dirty="0">
                <a:solidFill>
                  <a:srgbClr val="080808"/>
                </a:solidFill>
                <a:latin typeface="宋体" charset="-122"/>
                <a:ea typeface="宋体" charset="-122"/>
              </a:rPr>
              <a:t> 1</a:t>
            </a:r>
            <a:r>
              <a:rPr lang="zh-CN" altLang="en-US" sz="2800" b="1" dirty="0">
                <a:solidFill>
                  <a:srgbClr val="080808"/>
                </a:solidFill>
                <a:latin typeface="宋体" charset="-122"/>
                <a:ea typeface="宋体" charset="-122"/>
              </a:rPr>
              <a:t>．确定控制标准</a:t>
            </a:r>
          </a:p>
          <a:p>
            <a:pPr>
              <a:lnSpc>
                <a:spcPct val="150000"/>
              </a:lnSpc>
              <a:buClr>
                <a:srgbClr val="92D050"/>
              </a:buClr>
              <a:buFont typeface="Wingdings" pitchFamily="2" charset="2"/>
              <a:buNone/>
            </a:pPr>
            <a:r>
              <a:rPr lang="zh-CN" altLang="en-US" sz="2400" b="1" dirty="0">
                <a:ea typeface="宋体" charset="-122"/>
              </a:rPr>
              <a:t>（</a:t>
            </a:r>
            <a:r>
              <a:rPr lang="en-US" altLang="zh-CN" sz="2400" b="1" dirty="0">
                <a:ea typeface="宋体" charset="-122"/>
              </a:rPr>
              <a:t>1</a:t>
            </a:r>
            <a:r>
              <a:rPr lang="zh-CN" altLang="en-US" sz="2400" b="1" dirty="0">
                <a:ea typeface="宋体" charset="-122"/>
              </a:rPr>
              <a:t>）控制标准概述</a:t>
            </a:r>
          </a:p>
          <a:p>
            <a:pPr>
              <a:lnSpc>
                <a:spcPct val="150000"/>
              </a:lnSpc>
              <a:buClr>
                <a:srgbClr val="92D050"/>
              </a:buClr>
              <a:buFont typeface="Wingdings" pitchFamily="2" charset="2"/>
              <a:buNone/>
            </a:pPr>
            <a:r>
              <a:rPr lang="zh-CN" altLang="en-US" sz="2400" b="1" dirty="0">
                <a:ea typeface="宋体" charset="-122"/>
              </a:rPr>
              <a:t>标准就是评定工作绩效的尺度。</a:t>
            </a:r>
            <a:r>
              <a:rPr lang="zh-CN" altLang="en-US" sz="2400" dirty="0">
                <a:ea typeface="宋体" charset="-122"/>
              </a:rPr>
              <a:t> </a:t>
            </a:r>
          </a:p>
          <a:p>
            <a:pPr>
              <a:lnSpc>
                <a:spcPct val="150000"/>
              </a:lnSpc>
              <a:buClr>
                <a:srgbClr val="92D050"/>
              </a:buClr>
              <a:buFont typeface="Wingdings" pitchFamily="2" charset="2"/>
              <a:buNone/>
            </a:pPr>
            <a:r>
              <a:rPr lang="zh-CN" altLang="en-US" sz="2400" b="1" dirty="0">
                <a:ea typeface="宋体" charset="-122"/>
              </a:rPr>
              <a:t>（</a:t>
            </a:r>
            <a:r>
              <a:rPr lang="en-US" altLang="zh-CN" sz="2400" b="1" dirty="0">
                <a:ea typeface="宋体" charset="-122"/>
              </a:rPr>
              <a:t>2</a:t>
            </a:r>
            <a:r>
              <a:rPr lang="zh-CN" altLang="en-US" sz="2400" b="1" dirty="0">
                <a:ea typeface="宋体" charset="-122"/>
              </a:rPr>
              <a:t>）常见的控制标准与要求</a:t>
            </a:r>
          </a:p>
          <a:p>
            <a:pPr>
              <a:lnSpc>
                <a:spcPct val="150000"/>
              </a:lnSpc>
              <a:buClr>
                <a:srgbClr val="92D050"/>
              </a:buClr>
              <a:buFont typeface="Wingdings" pitchFamily="2" charset="2"/>
              <a:buNone/>
            </a:pPr>
            <a:r>
              <a:rPr lang="zh-CN" altLang="en-US" sz="2400" b="1" dirty="0">
                <a:ea typeface="宋体" charset="-122"/>
              </a:rPr>
              <a:t>（</a:t>
            </a:r>
            <a:r>
              <a:rPr lang="en-US" altLang="zh-CN" sz="2400" b="1" dirty="0">
                <a:ea typeface="宋体" charset="-122"/>
              </a:rPr>
              <a:t>3</a:t>
            </a:r>
            <a:r>
              <a:rPr lang="zh-CN" altLang="en-US" sz="2400" b="1" dirty="0">
                <a:ea typeface="宋体" charset="-122"/>
              </a:rPr>
              <a:t>）制定控制标准的方法</a:t>
            </a:r>
          </a:p>
          <a:p>
            <a:pPr>
              <a:lnSpc>
                <a:spcPct val="150000"/>
              </a:lnSpc>
              <a:buClr>
                <a:srgbClr val="92D050"/>
              </a:buClr>
              <a:buFont typeface="Wingdings" pitchFamily="2" charset="2"/>
              <a:buNone/>
            </a:pPr>
            <a:r>
              <a:rPr lang="en-US" altLang="zh-CN" sz="2400" b="1" dirty="0">
                <a:ea typeface="宋体" charset="-122"/>
              </a:rPr>
              <a:t>      a.</a:t>
            </a:r>
            <a:r>
              <a:rPr lang="zh-CN" altLang="en-US" sz="2400" b="1" dirty="0">
                <a:ea typeface="宋体" charset="-122"/>
              </a:rPr>
              <a:t>统计方法</a:t>
            </a:r>
          </a:p>
          <a:p>
            <a:pPr>
              <a:lnSpc>
                <a:spcPct val="150000"/>
              </a:lnSpc>
              <a:buClr>
                <a:srgbClr val="92D050"/>
              </a:buClr>
              <a:buFont typeface="Wingdings" pitchFamily="2" charset="2"/>
              <a:buNone/>
            </a:pPr>
            <a:r>
              <a:rPr lang="zh-CN" altLang="en-US" sz="2400" dirty="0">
                <a:ea typeface="宋体" charset="-122"/>
              </a:rPr>
              <a:t>      </a:t>
            </a:r>
            <a:r>
              <a:rPr lang="en-US" altLang="zh-CN" sz="2400" b="1" dirty="0">
                <a:ea typeface="宋体" charset="-122"/>
              </a:rPr>
              <a:t>b.</a:t>
            </a:r>
            <a:r>
              <a:rPr lang="zh-CN" altLang="en-US" sz="2400" b="1" dirty="0">
                <a:ea typeface="宋体" charset="-122"/>
              </a:rPr>
              <a:t>工程方法</a:t>
            </a:r>
          </a:p>
          <a:p>
            <a:pPr>
              <a:lnSpc>
                <a:spcPct val="150000"/>
              </a:lnSpc>
              <a:buClr>
                <a:srgbClr val="92D050"/>
              </a:buClr>
              <a:buFont typeface="Wingdings" pitchFamily="2" charset="2"/>
              <a:buNone/>
            </a:pPr>
            <a:r>
              <a:rPr lang="en-US" altLang="zh-CN" sz="2400" b="1" dirty="0">
                <a:ea typeface="宋体" charset="-122"/>
              </a:rPr>
              <a:t>      c.</a:t>
            </a:r>
            <a:r>
              <a:rPr lang="zh-CN" altLang="en-US" sz="2400" b="1" dirty="0">
                <a:ea typeface="宋体" charset="-122"/>
              </a:rPr>
              <a:t>经验估算法</a:t>
            </a:r>
          </a:p>
        </p:txBody>
      </p:sp>
      <p:sp>
        <p:nvSpPr>
          <p:cNvPr id="4" name="标题 1"/>
          <p:cNvSpPr>
            <a:spLocks noGrp="1"/>
          </p:cNvSpPr>
          <p:nvPr>
            <p:ph type="title" idx="4294967295"/>
          </p:nvPr>
        </p:nvSpPr>
        <p:spPr>
          <a:xfrm>
            <a:off x="903288" y="198438"/>
            <a:ext cx="7478712" cy="1143000"/>
          </a:xfrm>
        </p:spPr>
        <p:txBody>
          <a:bodyPr/>
          <a:lstStyle/>
          <a:p>
            <a:r>
              <a:rPr lang="en-US" altLang="zh-CN" sz="4000" dirty="0" smtClean="0">
                <a:latin typeface="微软雅黑" pitchFamily="34" charset="-122"/>
                <a:ea typeface="微软雅黑" pitchFamily="34" charset="-122"/>
              </a:rPr>
              <a:t>14.2  </a:t>
            </a:r>
            <a:r>
              <a:rPr lang="zh-CN" altLang="en-US" sz="4000" dirty="0" smtClean="0">
                <a:latin typeface="微软雅黑" pitchFamily="34" charset="-122"/>
                <a:ea typeface="微软雅黑" pitchFamily="34" charset="-122"/>
              </a:rPr>
              <a:t>控制的内容与控制过程</a:t>
            </a:r>
          </a:p>
        </p:txBody>
      </p:sp>
    </p:spTree>
    <p:extLst>
      <p:ext uri="{BB962C8B-B14F-4D97-AF65-F5344CB8AC3E}">
        <p14:creationId xmlns:p14="http://schemas.microsoft.com/office/powerpoint/2010/main" val="308535714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785813" y="1135063"/>
            <a:ext cx="7602537"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92D050"/>
              </a:buClr>
              <a:buFont typeface="Wingdings" pitchFamily="2" charset="2"/>
              <a:buChar char="Ø"/>
            </a:pPr>
            <a:r>
              <a:rPr lang="en-US" altLang="zh-CN" sz="2800" b="1" dirty="0">
                <a:solidFill>
                  <a:srgbClr val="080808"/>
                </a:solidFill>
                <a:latin typeface="宋体" charset="-122"/>
                <a:ea typeface="宋体" charset="-122"/>
              </a:rPr>
              <a:t>2</a:t>
            </a:r>
            <a:r>
              <a:rPr lang="zh-CN" altLang="en-US" sz="2800" b="1" dirty="0">
                <a:solidFill>
                  <a:srgbClr val="080808"/>
                </a:solidFill>
                <a:latin typeface="宋体" charset="-122"/>
                <a:ea typeface="宋体" charset="-122"/>
              </a:rPr>
              <a:t>．衡量实际工作绩效</a:t>
            </a:r>
          </a:p>
          <a:p>
            <a:pPr>
              <a:lnSpc>
                <a:spcPct val="130000"/>
              </a:lnSpc>
              <a:buClr>
                <a:srgbClr val="92D050"/>
              </a:buClr>
              <a:buFont typeface="Wingdings" pitchFamily="2" charset="2"/>
              <a:buNone/>
            </a:pPr>
            <a:r>
              <a:rPr lang="zh-CN" altLang="en-US" sz="2400" b="1" dirty="0">
                <a:ea typeface="宋体" charset="-122"/>
              </a:rPr>
              <a:t>（</a:t>
            </a:r>
            <a:r>
              <a:rPr lang="en-US" altLang="zh-CN" sz="2400" b="1" dirty="0">
                <a:ea typeface="宋体" charset="-122"/>
              </a:rPr>
              <a:t>1</a:t>
            </a:r>
            <a:r>
              <a:rPr lang="zh-CN" altLang="en-US" sz="2400" b="1" dirty="0">
                <a:ea typeface="宋体" charset="-122"/>
              </a:rPr>
              <a:t>）选择切实可行的衡量手段</a:t>
            </a:r>
          </a:p>
          <a:p>
            <a:pPr>
              <a:lnSpc>
                <a:spcPct val="130000"/>
              </a:lnSpc>
              <a:buClr>
                <a:srgbClr val="92D050"/>
              </a:buClr>
              <a:buFont typeface="Wingdings" pitchFamily="2" charset="2"/>
              <a:buNone/>
            </a:pPr>
            <a:r>
              <a:rPr lang="en-US" altLang="zh-CN" sz="2400" b="1" dirty="0">
                <a:ea typeface="宋体" charset="-122"/>
              </a:rPr>
              <a:t>    a.</a:t>
            </a:r>
            <a:r>
              <a:rPr lang="zh-CN" altLang="en-US" sz="2400" b="1" dirty="0">
                <a:ea typeface="宋体" charset="-122"/>
              </a:rPr>
              <a:t>口头汇报</a:t>
            </a:r>
          </a:p>
          <a:p>
            <a:pPr>
              <a:lnSpc>
                <a:spcPct val="130000"/>
              </a:lnSpc>
              <a:buClr>
                <a:srgbClr val="92D050"/>
              </a:buClr>
              <a:buFont typeface="Wingdings" pitchFamily="2" charset="2"/>
              <a:buNone/>
            </a:pPr>
            <a:r>
              <a:rPr lang="en-US" altLang="zh-CN" sz="2400" b="1" dirty="0">
                <a:ea typeface="宋体" charset="-122"/>
              </a:rPr>
              <a:t>    b.</a:t>
            </a:r>
            <a:r>
              <a:rPr lang="zh-CN" altLang="en-US" sz="2400" b="1" dirty="0">
                <a:ea typeface="宋体" charset="-122"/>
              </a:rPr>
              <a:t>书面汇报</a:t>
            </a:r>
          </a:p>
          <a:p>
            <a:pPr>
              <a:lnSpc>
                <a:spcPct val="130000"/>
              </a:lnSpc>
              <a:buClr>
                <a:srgbClr val="92D050"/>
              </a:buClr>
              <a:buFont typeface="Wingdings" pitchFamily="2" charset="2"/>
              <a:buNone/>
            </a:pPr>
            <a:r>
              <a:rPr lang="en-US" altLang="zh-CN" sz="2400" b="1" dirty="0">
                <a:ea typeface="宋体" charset="-122"/>
              </a:rPr>
              <a:t>    c.</a:t>
            </a:r>
            <a:r>
              <a:rPr lang="zh-CN" altLang="en-US" sz="2400" b="1" dirty="0">
                <a:ea typeface="宋体" charset="-122"/>
              </a:rPr>
              <a:t>直接观察</a:t>
            </a:r>
          </a:p>
          <a:p>
            <a:pPr>
              <a:lnSpc>
                <a:spcPct val="130000"/>
              </a:lnSpc>
              <a:buClr>
                <a:srgbClr val="92D050"/>
              </a:buClr>
              <a:buFont typeface="Wingdings" pitchFamily="2" charset="2"/>
              <a:buNone/>
            </a:pPr>
            <a:r>
              <a:rPr lang="zh-CN" altLang="en-US" sz="2400" b="1" dirty="0">
                <a:ea typeface="宋体" charset="-122"/>
              </a:rPr>
              <a:t>（</a:t>
            </a:r>
            <a:r>
              <a:rPr lang="en-US" altLang="zh-CN" sz="2400" b="1" dirty="0">
                <a:ea typeface="宋体" charset="-122"/>
              </a:rPr>
              <a:t>2</a:t>
            </a:r>
            <a:r>
              <a:rPr lang="zh-CN" altLang="en-US" sz="2400" b="1" dirty="0">
                <a:ea typeface="宋体" charset="-122"/>
              </a:rPr>
              <a:t>）确定适宜的衡量频度</a:t>
            </a:r>
          </a:p>
          <a:p>
            <a:pPr>
              <a:lnSpc>
                <a:spcPct val="130000"/>
              </a:lnSpc>
              <a:buClr>
                <a:srgbClr val="92D050"/>
              </a:buClr>
              <a:buFont typeface="Wingdings" pitchFamily="2" charset="2"/>
              <a:buNone/>
            </a:pPr>
            <a:r>
              <a:rPr lang="zh-CN" altLang="en-US" sz="2400" b="1" dirty="0">
                <a:ea typeface="宋体" charset="-122"/>
              </a:rPr>
              <a:t>（</a:t>
            </a:r>
            <a:r>
              <a:rPr lang="en-US" altLang="zh-CN" sz="2400" b="1" dirty="0">
                <a:ea typeface="宋体" charset="-122"/>
              </a:rPr>
              <a:t>3</a:t>
            </a:r>
            <a:r>
              <a:rPr lang="zh-CN" altLang="en-US" sz="2400" b="1" dirty="0">
                <a:ea typeface="宋体" charset="-122"/>
              </a:rPr>
              <a:t>）选择适宜的衡量主体</a:t>
            </a:r>
          </a:p>
          <a:p>
            <a:pPr>
              <a:lnSpc>
                <a:spcPct val="130000"/>
              </a:lnSpc>
              <a:buClr>
                <a:srgbClr val="92D050"/>
              </a:buClr>
              <a:buFont typeface="Wingdings" pitchFamily="2" charset="2"/>
              <a:buNone/>
            </a:pPr>
            <a:r>
              <a:rPr lang="zh-CN" altLang="en-US" sz="2400" b="1" dirty="0">
                <a:ea typeface="宋体" charset="-122"/>
              </a:rPr>
              <a:t>（</a:t>
            </a:r>
            <a:r>
              <a:rPr lang="en-US" altLang="zh-CN" sz="2400" b="1" dirty="0">
                <a:ea typeface="宋体" charset="-122"/>
              </a:rPr>
              <a:t>4</a:t>
            </a:r>
            <a:r>
              <a:rPr lang="zh-CN" altLang="en-US" sz="2400" b="1" dirty="0">
                <a:ea typeface="宋体" charset="-122"/>
              </a:rPr>
              <a:t>）建立有效的信息反馈系统</a:t>
            </a:r>
          </a:p>
          <a:p>
            <a:pPr>
              <a:lnSpc>
                <a:spcPct val="130000"/>
              </a:lnSpc>
              <a:buClr>
                <a:srgbClr val="92D050"/>
              </a:buClr>
              <a:buFont typeface="Wingdings" pitchFamily="2" charset="2"/>
              <a:buNone/>
            </a:pPr>
            <a:r>
              <a:rPr lang="en-US" altLang="zh-CN" sz="2400" b="1" dirty="0">
                <a:ea typeface="宋体" charset="-122"/>
              </a:rPr>
              <a:t>    a.</a:t>
            </a:r>
            <a:r>
              <a:rPr lang="zh-CN" altLang="en-US" sz="2400" b="1" dirty="0">
                <a:ea typeface="宋体" charset="-122"/>
              </a:rPr>
              <a:t>信息的及时性</a:t>
            </a:r>
          </a:p>
          <a:p>
            <a:pPr>
              <a:lnSpc>
                <a:spcPct val="130000"/>
              </a:lnSpc>
              <a:buClr>
                <a:srgbClr val="92D050"/>
              </a:buClr>
              <a:buFont typeface="Wingdings" pitchFamily="2" charset="2"/>
              <a:buNone/>
            </a:pPr>
            <a:r>
              <a:rPr lang="en-US" altLang="zh-CN" sz="2400" b="1" dirty="0">
                <a:ea typeface="宋体" charset="-122"/>
              </a:rPr>
              <a:t>    b.</a:t>
            </a:r>
            <a:r>
              <a:rPr lang="zh-CN" altLang="en-US" sz="2400" b="1" dirty="0">
                <a:ea typeface="宋体" charset="-122"/>
              </a:rPr>
              <a:t>信息的可靠性</a:t>
            </a:r>
          </a:p>
          <a:p>
            <a:pPr>
              <a:lnSpc>
                <a:spcPct val="130000"/>
              </a:lnSpc>
              <a:buClr>
                <a:srgbClr val="92D050"/>
              </a:buClr>
              <a:buFont typeface="Wingdings" pitchFamily="2" charset="2"/>
              <a:buNone/>
            </a:pPr>
            <a:r>
              <a:rPr lang="en-US" altLang="zh-CN" sz="2400" b="1" dirty="0">
                <a:ea typeface="宋体" charset="-122"/>
              </a:rPr>
              <a:t>    c.</a:t>
            </a:r>
            <a:r>
              <a:rPr lang="zh-CN" altLang="en-US" sz="2400" b="1" dirty="0">
                <a:ea typeface="宋体" charset="-122"/>
              </a:rPr>
              <a:t>信息的适用性</a:t>
            </a:r>
          </a:p>
        </p:txBody>
      </p:sp>
      <p:sp>
        <p:nvSpPr>
          <p:cNvPr id="3" name="标题 1"/>
          <p:cNvSpPr>
            <a:spLocks noGrp="1"/>
          </p:cNvSpPr>
          <p:nvPr>
            <p:ph type="title" idx="4294967295"/>
          </p:nvPr>
        </p:nvSpPr>
        <p:spPr>
          <a:xfrm>
            <a:off x="903288" y="198438"/>
            <a:ext cx="7478712" cy="1143000"/>
          </a:xfrm>
        </p:spPr>
        <p:txBody>
          <a:bodyPr/>
          <a:lstStyle/>
          <a:p>
            <a:r>
              <a:rPr lang="en-US" altLang="zh-CN" sz="4000" dirty="0" smtClean="0">
                <a:latin typeface="微软雅黑" pitchFamily="34" charset="-122"/>
                <a:ea typeface="微软雅黑" pitchFamily="34" charset="-122"/>
              </a:rPr>
              <a:t>14.2  </a:t>
            </a:r>
            <a:r>
              <a:rPr lang="zh-CN" altLang="en-US" sz="4000" dirty="0" smtClean="0">
                <a:latin typeface="微软雅黑" pitchFamily="34" charset="-122"/>
                <a:ea typeface="微软雅黑" pitchFamily="34" charset="-122"/>
              </a:rPr>
              <a:t>控制的内容与控制过程</a:t>
            </a:r>
          </a:p>
        </p:txBody>
      </p:sp>
    </p:spTree>
    <p:extLst>
      <p:ext uri="{BB962C8B-B14F-4D97-AF65-F5344CB8AC3E}">
        <p14:creationId xmlns:p14="http://schemas.microsoft.com/office/powerpoint/2010/main" val="425695841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785813" y="1354138"/>
            <a:ext cx="7602537" cy="413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buClr>
                <a:srgbClr val="92D050"/>
              </a:buClr>
              <a:buFont typeface="Wingdings" pitchFamily="2" charset="2"/>
              <a:buChar char="Ø"/>
            </a:pPr>
            <a:r>
              <a:rPr lang="en-US" altLang="zh-CN" sz="2800" b="1" dirty="0">
                <a:solidFill>
                  <a:srgbClr val="080808"/>
                </a:solidFill>
                <a:latin typeface="宋体" charset="-122"/>
                <a:ea typeface="宋体" charset="-122"/>
              </a:rPr>
              <a:t> 3</a:t>
            </a:r>
            <a:r>
              <a:rPr lang="zh-CN" altLang="en-US" sz="2800" b="1" dirty="0">
                <a:solidFill>
                  <a:srgbClr val="080808"/>
                </a:solidFill>
                <a:latin typeface="宋体" charset="-122"/>
                <a:ea typeface="宋体" charset="-122"/>
              </a:rPr>
              <a:t>．将实际工作绩效与标准进行比较并分析偏差</a:t>
            </a:r>
          </a:p>
          <a:p>
            <a:pPr>
              <a:lnSpc>
                <a:spcPct val="130000"/>
              </a:lnSpc>
              <a:buClr>
                <a:srgbClr val="92D050"/>
              </a:buClr>
              <a:buFont typeface="Wingdings" pitchFamily="2" charset="2"/>
              <a:buNone/>
            </a:pPr>
            <a:r>
              <a:rPr lang="zh-CN" altLang="en-US" sz="2400" b="1" dirty="0">
                <a:ea typeface="宋体" charset="-122"/>
              </a:rPr>
              <a:t>    一般而言，造成偏差的原因可归结为三大类：计划或标准制定得不合理、组织内部因素的变化以及组织外部环境因素的匀变化。</a:t>
            </a:r>
          </a:p>
          <a:p>
            <a:pPr>
              <a:lnSpc>
                <a:spcPct val="130000"/>
              </a:lnSpc>
              <a:buClr>
                <a:srgbClr val="92D050"/>
              </a:buClr>
              <a:buFont typeface="Wingdings" pitchFamily="2" charset="2"/>
              <a:buChar char="Ø"/>
            </a:pPr>
            <a:r>
              <a:rPr lang="en-US" altLang="zh-CN" sz="2800" b="1" dirty="0">
                <a:solidFill>
                  <a:srgbClr val="080808"/>
                </a:solidFill>
                <a:latin typeface="宋体" charset="-122"/>
                <a:ea typeface="宋体" charset="-122"/>
              </a:rPr>
              <a:t>4</a:t>
            </a:r>
            <a:r>
              <a:rPr lang="zh-CN" altLang="en-US" sz="2800" b="1" dirty="0">
                <a:solidFill>
                  <a:srgbClr val="080808"/>
                </a:solidFill>
                <a:latin typeface="宋体" charset="-122"/>
                <a:ea typeface="宋体" charset="-122"/>
              </a:rPr>
              <a:t>．采取管理行动纠正偏差</a:t>
            </a:r>
          </a:p>
          <a:p>
            <a:pPr>
              <a:lnSpc>
                <a:spcPct val="130000"/>
              </a:lnSpc>
              <a:buClr>
                <a:srgbClr val="92D050"/>
              </a:buClr>
              <a:buFont typeface="Wingdings" pitchFamily="2" charset="2"/>
              <a:buNone/>
            </a:pPr>
            <a:r>
              <a:rPr lang="zh-CN" altLang="en-US" sz="2400" b="1" dirty="0">
                <a:ea typeface="宋体" charset="-122"/>
              </a:rPr>
              <a:t>    纠正偏差的方法也不外乎以下两种：要么改进工作绩效，要么修订控制标准。</a:t>
            </a:r>
          </a:p>
        </p:txBody>
      </p:sp>
      <p:sp>
        <p:nvSpPr>
          <p:cNvPr id="3" name="标题 1"/>
          <p:cNvSpPr>
            <a:spLocks noGrp="1"/>
          </p:cNvSpPr>
          <p:nvPr>
            <p:ph type="title" idx="4294967295"/>
          </p:nvPr>
        </p:nvSpPr>
        <p:spPr>
          <a:xfrm>
            <a:off x="903288" y="198438"/>
            <a:ext cx="7478712" cy="1143000"/>
          </a:xfrm>
        </p:spPr>
        <p:txBody>
          <a:bodyPr/>
          <a:lstStyle/>
          <a:p>
            <a:r>
              <a:rPr lang="en-US" altLang="zh-CN" sz="4000" dirty="0" smtClean="0">
                <a:latin typeface="微软雅黑" pitchFamily="34" charset="-122"/>
                <a:ea typeface="微软雅黑" pitchFamily="34" charset="-122"/>
              </a:rPr>
              <a:t>14.2  </a:t>
            </a:r>
            <a:r>
              <a:rPr lang="zh-CN" altLang="en-US" sz="4000" dirty="0" smtClean="0">
                <a:latin typeface="微软雅黑" pitchFamily="34" charset="-122"/>
                <a:ea typeface="微软雅黑" pitchFamily="34" charset="-122"/>
              </a:rPr>
              <a:t>控制的内容与控制过程</a:t>
            </a:r>
          </a:p>
        </p:txBody>
      </p:sp>
    </p:spTree>
    <p:extLst>
      <p:ext uri="{BB962C8B-B14F-4D97-AF65-F5344CB8AC3E}">
        <p14:creationId xmlns:p14="http://schemas.microsoft.com/office/powerpoint/2010/main" val="239810829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785813" y="1285875"/>
            <a:ext cx="7602537"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92D050"/>
              </a:buClr>
              <a:buFont typeface="Wingdings" pitchFamily="2" charset="2"/>
              <a:buChar char="Ø"/>
            </a:pPr>
            <a:r>
              <a:rPr lang="en-US" altLang="zh-CN" sz="2800" b="1" dirty="0">
                <a:solidFill>
                  <a:srgbClr val="080808"/>
                </a:solidFill>
                <a:latin typeface="宋体" charset="-122"/>
                <a:ea typeface="宋体" charset="-122"/>
              </a:rPr>
              <a:t> 1</a:t>
            </a:r>
            <a:r>
              <a:rPr lang="zh-CN" altLang="en-US" sz="2800" b="1" dirty="0">
                <a:solidFill>
                  <a:srgbClr val="080808"/>
                </a:solidFill>
                <a:latin typeface="宋体" charset="-122"/>
                <a:ea typeface="宋体" charset="-122"/>
              </a:rPr>
              <a:t>．确定控制标准</a:t>
            </a:r>
          </a:p>
          <a:p>
            <a:pPr>
              <a:lnSpc>
                <a:spcPct val="150000"/>
              </a:lnSpc>
              <a:buClr>
                <a:srgbClr val="92D050"/>
              </a:buClr>
              <a:buFont typeface="Wingdings" pitchFamily="2" charset="2"/>
              <a:buNone/>
            </a:pPr>
            <a:r>
              <a:rPr lang="zh-CN" altLang="en-US" sz="2400" b="1" dirty="0">
                <a:ea typeface="宋体" charset="-122"/>
              </a:rPr>
              <a:t>（</a:t>
            </a:r>
            <a:r>
              <a:rPr lang="en-US" altLang="zh-CN" sz="2400" b="1" dirty="0">
                <a:ea typeface="宋体" charset="-122"/>
              </a:rPr>
              <a:t>1</a:t>
            </a:r>
            <a:r>
              <a:rPr lang="zh-CN" altLang="en-US" sz="2400" b="1" dirty="0">
                <a:ea typeface="宋体" charset="-122"/>
              </a:rPr>
              <a:t>）控制标准概述</a:t>
            </a:r>
          </a:p>
          <a:p>
            <a:pPr>
              <a:lnSpc>
                <a:spcPct val="150000"/>
              </a:lnSpc>
              <a:buClr>
                <a:srgbClr val="92D050"/>
              </a:buClr>
              <a:buFont typeface="Wingdings" pitchFamily="2" charset="2"/>
              <a:buNone/>
            </a:pPr>
            <a:r>
              <a:rPr lang="zh-CN" altLang="en-US" sz="2400" b="1" dirty="0">
                <a:ea typeface="宋体" charset="-122"/>
              </a:rPr>
              <a:t>标准就是评定工作绩效的尺度。</a:t>
            </a:r>
            <a:r>
              <a:rPr lang="zh-CN" altLang="en-US" sz="2400" dirty="0">
                <a:ea typeface="宋体" charset="-122"/>
              </a:rPr>
              <a:t> </a:t>
            </a:r>
          </a:p>
          <a:p>
            <a:pPr>
              <a:lnSpc>
                <a:spcPct val="150000"/>
              </a:lnSpc>
              <a:buClr>
                <a:srgbClr val="92D050"/>
              </a:buClr>
              <a:buFont typeface="Wingdings" pitchFamily="2" charset="2"/>
              <a:buNone/>
            </a:pPr>
            <a:r>
              <a:rPr lang="zh-CN" altLang="en-US" sz="2400" b="1" dirty="0">
                <a:ea typeface="宋体" charset="-122"/>
              </a:rPr>
              <a:t>（</a:t>
            </a:r>
            <a:r>
              <a:rPr lang="en-US" altLang="zh-CN" sz="2400" b="1" dirty="0">
                <a:ea typeface="宋体" charset="-122"/>
              </a:rPr>
              <a:t>2</a:t>
            </a:r>
            <a:r>
              <a:rPr lang="zh-CN" altLang="en-US" sz="2400" b="1" dirty="0">
                <a:ea typeface="宋体" charset="-122"/>
              </a:rPr>
              <a:t>）常见的控制标准与要求</a:t>
            </a:r>
          </a:p>
          <a:p>
            <a:pPr>
              <a:lnSpc>
                <a:spcPct val="150000"/>
              </a:lnSpc>
              <a:buClr>
                <a:srgbClr val="92D050"/>
              </a:buClr>
              <a:buFont typeface="Wingdings" pitchFamily="2" charset="2"/>
              <a:buNone/>
            </a:pPr>
            <a:r>
              <a:rPr lang="zh-CN" altLang="en-US" sz="2400" b="1" dirty="0">
                <a:ea typeface="宋体" charset="-122"/>
              </a:rPr>
              <a:t>（</a:t>
            </a:r>
            <a:r>
              <a:rPr lang="en-US" altLang="zh-CN" sz="2400" b="1" dirty="0">
                <a:ea typeface="宋体" charset="-122"/>
              </a:rPr>
              <a:t>3</a:t>
            </a:r>
            <a:r>
              <a:rPr lang="zh-CN" altLang="en-US" sz="2400" b="1" dirty="0">
                <a:ea typeface="宋体" charset="-122"/>
              </a:rPr>
              <a:t>）制定控制标准的方法</a:t>
            </a:r>
          </a:p>
          <a:p>
            <a:pPr>
              <a:lnSpc>
                <a:spcPct val="150000"/>
              </a:lnSpc>
              <a:buClr>
                <a:srgbClr val="92D050"/>
              </a:buClr>
              <a:buFont typeface="Wingdings" pitchFamily="2" charset="2"/>
              <a:buNone/>
            </a:pPr>
            <a:r>
              <a:rPr lang="en-US" altLang="zh-CN" sz="2400" b="1" dirty="0">
                <a:ea typeface="宋体" charset="-122"/>
              </a:rPr>
              <a:t>      a.</a:t>
            </a:r>
            <a:r>
              <a:rPr lang="zh-CN" altLang="en-US" sz="2400" b="1" dirty="0">
                <a:ea typeface="宋体" charset="-122"/>
              </a:rPr>
              <a:t>统计方法</a:t>
            </a:r>
          </a:p>
          <a:p>
            <a:pPr>
              <a:lnSpc>
                <a:spcPct val="150000"/>
              </a:lnSpc>
              <a:buClr>
                <a:srgbClr val="92D050"/>
              </a:buClr>
              <a:buFont typeface="Wingdings" pitchFamily="2" charset="2"/>
              <a:buNone/>
            </a:pPr>
            <a:r>
              <a:rPr lang="zh-CN" altLang="en-US" sz="2400" dirty="0">
                <a:ea typeface="宋体" charset="-122"/>
              </a:rPr>
              <a:t>      </a:t>
            </a:r>
            <a:r>
              <a:rPr lang="en-US" altLang="zh-CN" sz="2400" b="1" dirty="0">
                <a:ea typeface="宋体" charset="-122"/>
              </a:rPr>
              <a:t>b.</a:t>
            </a:r>
            <a:r>
              <a:rPr lang="zh-CN" altLang="en-US" sz="2400" b="1" dirty="0">
                <a:ea typeface="宋体" charset="-122"/>
              </a:rPr>
              <a:t>工程方法</a:t>
            </a:r>
          </a:p>
          <a:p>
            <a:pPr>
              <a:lnSpc>
                <a:spcPct val="150000"/>
              </a:lnSpc>
              <a:buClr>
                <a:srgbClr val="92D050"/>
              </a:buClr>
              <a:buFont typeface="Wingdings" pitchFamily="2" charset="2"/>
              <a:buNone/>
            </a:pPr>
            <a:r>
              <a:rPr lang="en-US" altLang="zh-CN" sz="2400" b="1" dirty="0">
                <a:ea typeface="宋体" charset="-122"/>
              </a:rPr>
              <a:t>      c.</a:t>
            </a:r>
            <a:r>
              <a:rPr lang="zh-CN" altLang="en-US" sz="2400" b="1" dirty="0">
                <a:ea typeface="宋体" charset="-122"/>
              </a:rPr>
              <a:t>经验估算法</a:t>
            </a:r>
          </a:p>
        </p:txBody>
      </p:sp>
      <p:sp>
        <p:nvSpPr>
          <p:cNvPr id="3" name="标题 1"/>
          <p:cNvSpPr>
            <a:spLocks noGrp="1"/>
          </p:cNvSpPr>
          <p:nvPr>
            <p:ph type="title" idx="4294967295"/>
          </p:nvPr>
        </p:nvSpPr>
        <p:spPr>
          <a:xfrm>
            <a:off x="903288" y="198438"/>
            <a:ext cx="7478712" cy="1143000"/>
          </a:xfrm>
        </p:spPr>
        <p:txBody>
          <a:bodyPr/>
          <a:lstStyle/>
          <a:p>
            <a:r>
              <a:rPr lang="en-US" altLang="zh-CN" sz="4000" dirty="0" smtClean="0">
                <a:latin typeface="微软雅黑" pitchFamily="34" charset="-122"/>
                <a:ea typeface="微软雅黑" pitchFamily="34" charset="-122"/>
              </a:rPr>
              <a:t>14.2  </a:t>
            </a:r>
            <a:r>
              <a:rPr lang="zh-CN" altLang="en-US" sz="4000" dirty="0" smtClean="0">
                <a:latin typeface="微软雅黑" pitchFamily="34" charset="-122"/>
                <a:ea typeface="微软雅黑" pitchFamily="34" charset="-122"/>
              </a:rPr>
              <a:t>控制的内容与控制过程</a:t>
            </a:r>
          </a:p>
        </p:txBody>
      </p:sp>
    </p:spTree>
    <p:extLst>
      <p:ext uri="{BB962C8B-B14F-4D97-AF65-F5344CB8AC3E}">
        <p14:creationId xmlns:p14="http://schemas.microsoft.com/office/powerpoint/2010/main" val="185802224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7522" name="Picture 2" descr="Picture1"/>
          <p:cNvPicPr>
            <a:picLocks noChangeAspect="1" noChangeArrowheads="1"/>
          </p:cNvPicPr>
          <p:nvPr/>
        </p:nvPicPr>
        <p:blipFill>
          <a:blip r:embed="rId2">
            <a:extLst>
              <a:ext uri="{28A0092B-C50C-407E-A947-70E740481C1C}">
                <a14:useLocalDpi xmlns:a14="http://schemas.microsoft.com/office/drawing/2010/main" val="0"/>
              </a:ext>
            </a:extLst>
          </a:blip>
          <a:srcRect l="2377" t="19762" r="2510" b="9007"/>
          <a:stretch>
            <a:fillRect/>
          </a:stretch>
        </p:blipFill>
        <p:spPr bwMode="gray">
          <a:xfrm rot="5400000">
            <a:off x="19843" y="1691482"/>
            <a:ext cx="3465513" cy="3505200"/>
          </a:xfrm>
          <a:prstGeom prst="rect">
            <a:avLst/>
          </a:prstGeom>
          <a:noFill/>
          <a:extLst>
            <a:ext uri="{909E8E84-426E-40DD-AFC4-6F175D3DCCD1}">
              <a14:hiddenFill xmlns:a14="http://schemas.microsoft.com/office/drawing/2010/main">
                <a:solidFill>
                  <a:srgbClr val="FFFFFF"/>
                </a:solidFill>
              </a14:hiddenFill>
            </a:ext>
          </a:extLst>
        </p:spPr>
      </p:pic>
      <p:pic>
        <p:nvPicPr>
          <p:cNvPr id="107523" name="Picture 3" descr="Picture1"/>
          <p:cNvPicPr>
            <a:picLocks noChangeAspect="1" noChangeArrowheads="1"/>
          </p:cNvPicPr>
          <p:nvPr/>
        </p:nvPicPr>
        <p:blipFill>
          <a:blip r:embed="rId2">
            <a:extLst>
              <a:ext uri="{28A0092B-C50C-407E-A947-70E740481C1C}">
                <a14:useLocalDpi xmlns:a14="http://schemas.microsoft.com/office/drawing/2010/main" val="0"/>
              </a:ext>
            </a:extLst>
          </a:blip>
          <a:srcRect l="2377" t="19762" r="2510" b="2675"/>
          <a:stretch>
            <a:fillRect/>
          </a:stretch>
        </p:blipFill>
        <p:spPr bwMode="gray">
          <a:xfrm rot="5400000">
            <a:off x="3265487" y="392115"/>
            <a:ext cx="5813425" cy="6400800"/>
          </a:xfrm>
          <a:prstGeom prst="rect">
            <a:avLst/>
          </a:prstGeom>
          <a:noFill/>
          <a:extLst>
            <a:ext uri="{909E8E84-426E-40DD-AFC4-6F175D3DCCD1}">
              <a14:hiddenFill xmlns:a14="http://schemas.microsoft.com/office/drawing/2010/main">
                <a:solidFill>
                  <a:srgbClr val="FFFFFF"/>
                </a:solidFill>
              </a14:hiddenFill>
            </a:ext>
          </a:extLst>
        </p:spPr>
      </p:pic>
      <p:sp>
        <p:nvSpPr>
          <p:cNvPr id="107524" name="Rectangle 4"/>
          <p:cNvSpPr>
            <a:spLocks noGrp="1" noChangeArrowheads="1"/>
          </p:cNvSpPr>
          <p:nvPr>
            <p:ph type="title"/>
          </p:nvPr>
        </p:nvSpPr>
        <p:spPr/>
        <p:txBody>
          <a:bodyPr/>
          <a:lstStyle/>
          <a:p>
            <a:r>
              <a:rPr lang="en-US" altLang="zh-CN" sz="4000" dirty="0">
                <a:latin typeface="微软雅黑" pitchFamily="34" charset="-122"/>
                <a:ea typeface="微软雅黑" pitchFamily="34" charset="-122"/>
              </a:rPr>
              <a:t>14.3  </a:t>
            </a:r>
            <a:r>
              <a:rPr lang="zh-CN" altLang="en-US" sz="4000" dirty="0">
                <a:latin typeface="微软雅黑" pitchFamily="34" charset="-122"/>
                <a:ea typeface="微软雅黑" pitchFamily="34" charset="-122"/>
              </a:rPr>
              <a:t>控制的类型</a:t>
            </a:r>
            <a:endParaRPr lang="en-US" altLang="zh-CN" sz="4000" dirty="0"/>
          </a:p>
        </p:txBody>
      </p:sp>
      <p:sp>
        <p:nvSpPr>
          <p:cNvPr id="107525" name="Text Box 5"/>
          <p:cNvSpPr txBox="1">
            <a:spLocks noChangeArrowheads="1"/>
          </p:cNvSpPr>
          <p:nvPr/>
        </p:nvSpPr>
        <p:spPr bwMode="gray">
          <a:xfrm>
            <a:off x="1523999" y="3342333"/>
            <a:ext cx="1447800" cy="338554"/>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zh-CN" altLang="en-US" sz="1600" dirty="0" smtClean="0">
                <a:latin typeface="微软雅黑" pitchFamily="34" charset="-122"/>
                <a:ea typeface="微软雅黑" pitchFamily="34" charset="-122"/>
              </a:rPr>
              <a:t>控制</a:t>
            </a:r>
            <a:r>
              <a:rPr lang="zh-CN" altLang="en-US" sz="1600" dirty="0">
                <a:latin typeface="微软雅黑" pitchFamily="34" charset="-122"/>
                <a:ea typeface="微软雅黑" pitchFamily="34" charset="-122"/>
              </a:rPr>
              <a:t>的类型</a:t>
            </a:r>
            <a:endParaRPr lang="en-US" altLang="zh-CN" sz="1600" b="1" dirty="0"/>
          </a:p>
        </p:txBody>
      </p:sp>
      <p:sp>
        <p:nvSpPr>
          <p:cNvPr id="107526" name="Rectangle 6"/>
          <p:cNvSpPr>
            <a:spLocks noChangeArrowheads="1"/>
          </p:cNvSpPr>
          <p:nvPr/>
        </p:nvSpPr>
        <p:spPr bwMode="blackGray">
          <a:xfrm>
            <a:off x="4497388" y="1371600"/>
            <a:ext cx="3810000" cy="507831"/>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50000"/>
                    </a:schemeClr>
                  </a:outerShdw>
                </a:effectLst>
              </a14:hiddenEffects>
            </a:ext>
          </a:extLst>
        </p:spPr>
        <p:txBody>
          <a:bodyPr>
            <a:spAutoFit/>
          </a:bodyPr>
          <a:lstStyle/>
          <a:p>
            <a:pPr>
              <a:lnSpc>
                <a:spcPct val="150000"/>
              </a:lnSpc>
            </a:pPr>
            <a:r>
              <a:rPr lang="en-US" altLang="zh-CN" b="1" dirty="0" smtClean="0">
                <a:latin typeface="宋体" charset="-122"/>
                <a:ea typeface="宋体" charset="-122"/>
              </a:rPr>
              <a:t>1</a:t>
            </a:r>
            <a:r>
              <a:rPr lang="en-US" altLang="zh-CN" b="1" dirty="0">
                <a:latin typeface="宋体" charset="-122"/>
                <a:ea typeface="宋体" charset="-122"/>
              </a:rPr>
              <a:t>.</a:t>
            </a:r>
            <a:r>
              <a:rPr lang="zh-CN" altLang="en-US" b="1" dirty="0" smtClean="0">
                <a:latin typeface="宋体" charset="-122"/>
                <a:ea typeface="宋体" charset="-122"/>
              </a:rPr>
              <a:t>按</a:t>
            </a:r>
            <a:r>
              <a:rPr lang="zh-CN" altLang="en-US" b="1" dirty="0">
                <a:latin typeface="宋体" charset="-122"/>
                <a:ea typeface="宋体" charset="-122"/>
              </a:rPr>
              <a:t>控制的时点分</a:t>
            </a:r>
          </a:p>
        </p:txBody>
      </p:sp>
      <p:sp>
        <p:nvSpPr>
          <p:cNvPr id="107527" name="Text Box 7"/>
          <p:cNvSpPr txBox="1">
            <a:spLocks noChangeArrowheads="1"/>
          </p:cNvSpPr>
          <p:nvPr/>
        </p:nvSpPr>
        <p:spPr bwMode="gray">
          <a:xfrm>
            <a:off x="4503738" y="1784350"/>
            <a:ext cx="44878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zh-CN" altLang="en-US" sz="1400" b="1" dirty="0" smtClean="0">
                <a:latin typeface="宋体" charset="-122"/>
                <a:ea typeface="宋体" charset="-122"/>
              </a:rPr>
              <a:t>控制</a:t>
            </a:r>
            <a:r>
              <a:rPr lang="zh-CN" altLang="en-US" sz="1400" b="1" dirty="0">
                <a:latin typeface="宋体" charset="-122"/>
                <a:ea typeface="宋体" charset="-122"/>
              </a:rPr>
              <a:t>分为前馈控制、现场控制和事后控制</a:t>
            </a:r>
            <a:endParaRPr lang="en-US" altLang="zh-CN" sz="1400" b="1" dirty="0"/>
          </a:p>
        </p:txBody>
      </p:sp>
      <p:sp>
        <p:nvSpPr>
          <p:cNvPr id="107528" name="Rectangle 8"/>
          <p:cNvSpPr>
            <a:spLocks noChangeArrowheads="1"/>
          </p:cNvSpPr>
          <p:nvPr/>
        </p:nvSpPr>
        <p:spPr bwMode="blackGray">
          <a:xfrm>
            <a:off x="4495800" y="2497137"/>
            <a:ext cx="3810000" cy="442878"/>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b="1" dirty="0" smtClean="0">
                <a:latin typeface="宋体" charset="-122"/>
                <a:ea typeface="宋体" charset="-122"/>
              </a:rPr>
              <a:t>2</a:t>
            </a:r>
            <a:r>
              <a:rPr lang="en-US" altLang="zh-CN" b="1" dirty="0">
                <a:latin typeface="宋体" charset="-122"/>
                <a:ea typeface="宋体" charset="-122"/>
              </a:rPr>
              <a:t>.</a:t>
            </a:r>
            <a:r>
              <a:rPr lang="zh-CN" altLang="en-US" b="1" dirty="0" smtClean="0">
                <a:latin typeface="宋体" charset="-122"/>
                <a:ea typeface="宋体" charset="-122"/>
              </a:rPr>
              <a:t>按</a:t>
            </a:r>
            <a:r>
              <a:rPr lang="zh-CN" altLang="en-US" b="1" dirty="0">
                <a:latin typeface="宋体" charset="-122"/>
                <a:ea typeface="宋体" charset="-122"/>
              </a:rPr>
              <a:t>控制的主体分</a:t>
            </a:r>
          </a:p>
        </p:txBody>
      </p:sp>
      <p:sp>
        <p:nvSpPr>
          <p:cNvPr id="107529" name="Text Box 9"/>
          <p:cNvSpPr txBox="1">
            <a:spLocks noChangeArrowheads="1"/>
          </p:cNvSpPr>
          <p:nvPr/>
        </p:nvSpPr>
        <p:spPr bwMode="gray">
          <a:xfrm>
            <a:off x="4503738" y="2871787"/>
            <a:ext cx="44878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zh-CN" altLang="en-US" sz="1400" b="1" dirty="0">
                <a:latin typeface="宋体" charset="-122"/>
                <a:ea typeface="宋体" charset="-122"/>
              </a:rPr>
              <a:t>控制可分为间接控制和直接控制</a:t>
            </a:r>
            <a:endParaRPr lang="en-US" altLang="zh-CN" sz="1400" b="1" dirty="0"/>
          </a:p>
        </p:txBody>
      </p:sp>
      <p:sp>
        <p:nvSpPr>
          <p:cNvPr id="107530" name="Rectangle 10"/>
          <p:cNvSpPr>
            <a:spLocks noChangeArrowheads="1"/>
          </p:cNvSpPr>
          <p:nvPr/>
        </p:nvSpPr>
        <p:spPr bwMode="blackGray">
          <a:xfrm>
            <a:off x="4497388" y="3613150"/>
            <a:ext cx="3810000" cy="442878"/>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b="1" dirty="0" smtClean="0">
                <a:latin typeface="宋体" charset="-122"/>
                <a:ea typeface="宋体" charset="-122"/>
              </a:rPr>
              <a:t>3.</a:t>
            </a:r>
            <a:r>
              <a:rPr lang="zh-CN" altLang="en-US" b="1" dirty="0" smtClean="0">
                <a:latin typeface="宋体" charset="-122"/>
                <a:ea typeface="宋体" charset="-122"/>
              </a:rPr>
              <a:t>按</a:t>
            </a:r>
            <a:r>
              <a:rPr lang="zh-CN" altLang="en-US" b="1" dirty="0">
                <a:latin typeface="宋体" charset="-122"/>
                <a:ea typeface="宋体" charset="-122"/>
              </a:rPr>
              <a:t>控制的侧重点分</a:t>
            </a:r>
          </a:p>
        </p:txBody>
      </p:sp>
      <p:sp>
        <p:nvSpPr>
          <p:cNvPr id="107531" name="Text Box 11"/>
          <p:cNvSpPr txBox="1">
            <a:spLocks noChangeArrowheads="1"/>
          </p:cNvSpPr>
          <p:nvPr/>
        </p:nvSpPr>
        <p:spPr bwMode="gray">
          <a:xfrm>
            <a:off x="4503738" y="4056028"/>
            <a:ext cx="44878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zh-CN" altLang="en-US" sz="1400" b="1" dirty="0">
                <a:latin typeface="宋体" charset="-122"/>
                <a:ea typeface="宋体" charset="-122"/>
              </a:rPr>
              <a:t>控制分为任务控制、管理控制和战略</a:t>
            </a:r>
            <a:r>
              <a:rPr lang="zh-CN" altLang="en-US" sz="1400" b="1" dirty="0" smtClean="0">
                <a:latin typeface="宋体" charset="-122"/>
                <a:ea typeface="宋体" charset="-122"/>
              </a:rPr>
              <a:t>控制</a:t>
            </a:r>
            <a:endParaRPr lang="en-US" altLang="zh-CN" sz="1400" b="1" dirty="0"/>
          </a:p>
        </p:txBody>
      </p:sp>
      <p:sp>
        <p:nvSpPr>
          <p:cNvPr id="107532" name="Rectangle 12"/>
          <p:cNvSpPr>
            <a:spLocks noChangeArrowheads="1"/>
          </p:cNvSpPr>
          <p:nvPr/>
        </p:nvSpPr>
        <p:spPr bwMode="blackGray">
          <a:xfrm>
            <a:off x="4497388" y="4724400"/>
            <a:ext cx="3810000" cy="442878"/>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b="1" dirty="0" smtClean="0">
                <a:latin typeface="宋体" charset="-122"/>
                <a:ea typeface="宋体" charset="-122"/>
              </a:rPr>
              <a:t>4.</a:t>
            </a:r>
            <a:r>
              <a:rPr lang="zh-CN" altLang="en-US" b="1" dirty="0" smtClean="0">
                <a:latin typeface="宋体" charset="-122"/>
                <a:ea typeface="宋体" charset="-122"/>
              </a:rPr>
              <a:t>按</a:t>
            </a:r>
            <a:r>
              <a:rPr lang="zh-CN" altLang="en-US" b="1" dirty="0">
                <a:latin typeface="宋体" charset="-122"/>
                <a:ea typeface="宋体" charset="-122"/>
              </a:rPr>
              <a:t>控制的结构分</a:t>
            </a:r>
          </a:p>
        </p:txBody>
      </p:sp>
      <p:sp>
        <p:nvSpPr>
          <p:cNvPr id="107533" name="Text Box 13"/>
          <p:cNvSpPr txBox="1">
            <a:spLocks noChangeArrowheads="1"/>
          </p:cNvSpPr>
          <p:nvPr/>
        </p:nvSpPr>
        <p:spPr bwMode="gray">
          <a:xfrm>
            <a:off x="4503738" y="5137150"/>
            <a:ext cx="44878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pitchFamily="2" charset="2"/>
              <a:buNone/>
            </a:pPr>
            <a:r>
              <a:rPr lang="zh-CN" altLang="en-US" sz="1400" b="1" dirty="0" smtClean="0">
                <a:latin typeface="宋体" charset="-122"/>
                <a:ea typeface="宋体" charset="-122"/>
              </a:rPr>
              <a:t>控制可分为集中控制、分散控制、分层控制</a:t>
            </a:r>
            <a:endParaRPr lang="en-US" altLang="zh-CN" sz="1400" b="1" dirty="0"/>
          </a:p>
        </p:txBody>
      </p:sp>
      <p:grpSp>
        <p:nvGrpSpPr>
          <p:cNvPr id="107534" name="Group 14"/>
          <p:cNvGrpSpPr>
            <a:grpSpLocks/>
          </p:cNvGrpSpPr>
          <p:nvPr/>
        </p:nvGrpSpPr>
        <p:grpSpPr bwMode="auto">
          <a:xfrm>
            <a:off x="993775" y="2057400"/>
            <a:ext cx="2816225" cy="3276599"/>
            <a:chOff x="358" y="1306"/>
            <a:chExt cx="2118" cy="2118"/>
          </a:xfrm>
        </p:grpSpPr>
        <p:sp>
          <p:nvSpPr>
            <p:cNvPr id="107535" name="AutoShape 15"/>
            <p:cNvSpPr>
              <a:spLocks noChangeArrowheads="1"/>
            </p:cNvSpPr>
            <p:nvPr/>
          </p:nvSpPr>
          <p:spPr bwMode="gray">
            <a:xfrm rot="279351">
              <a:off x="358" y="1306"/>
              <a:ext cx="2118" cy="2118"/>
            </a:xfrm>
            <a:custGeom>
              <a:avLst/>
              <a:gdLst>
                <a:gd name="G0" fmla="+- -293823 0 0"/>
                <a:gd name="G1" fmla="+- -4327765 0 0"/>
                <a:gd name="G2" fmla="+- -293823 0 -4327765"/>
                <a:gd name="G3" fmla="+- 10800 0 0"/>
                <a:gd name="G4" fmla="+- 0 0 -293823"/>
                <a:gd name="T0" fmla="*/ 360 256 1"/>
                <a:gd name="T1" fmla="*/ 0 256 1"/>
                <a:gd name="G5" fmla="+- G2 T0 T1"/>
                <a:gd name="G6" fmla="?: G2 G2 G5"/>
                <a:gd name="G7" fmla="+- 0 0 G6"/>
                <a:gd name="G8" fmla="+- 7317 0 0"/>
                <a:gd name="G9" fmla="+- 0 0 -4327765"/>
                <a:gd name="G10" fmla="+- 7317 0 2700"/>
                <a:gd name="G11" fmla="cos G10 -293823"/>
                <a:gd name="G12" fmla="sin G10 -293823"/>
                <a:gd name="G13" fmla="cos 13500 -293823"/>
                <a:gd name="G14" fmla="sin 13500 -293823"/>
                <a:gd name="G15" fmla="+- G11 10800 0"/>
                <a:gd name="G16" fmla="+- G12 10800 0"/>
                <a:gd name="G17" fmla="+- G13 10800 0"/>
                <a:gd name="G18" fmla="+- G14 10800 0"/>
                <a:gd name="G19" fmla="*/ 7317 1 2"/>
                <a:gd name="G20" fmla="+- G19 5400 0"/>
                <a:gd name="G21" fmla="cos G20 -293823"/>
                <a:gd name="G22" fmla="sin G20 -293823"/>
                <a:gd name="G23" fmla="+- G21 10800 0"/>
                <a:gd name="G24" fmla="+- G12 G23 G22"/>
                <a:gd name="G25" fmla="+- G22 G23 G11"/>
                <a:gd name="G26" fmla="cos 10800 -293823"/>
                <a:gd name="G27" fmla="sin 10800 -293823"/>
                <a:gd name="G28" fmla="cos 7317 -293823"/>
                <a:gd name="G29" fmla="sin 7317 -293823"/>
                <a:gd name="G30" fmla="+- G26 10800 0"/>
                <a:gd name="G31" fmla="+- G27 10800 0"/>
                <a:gd name="G32" fmla="+- G28 10800 0"/>
                <a:gd name="G33" fmla="+- G29 10800 0"/>
                <a:gd name="G34" fmla="+- G19 5400 0"/>
                <a:gd name="G35" fmla="cos G34 -4327765"/>
                <a:gd name="G36" fmla="sin G34 -4327765"/>
                <a:gd name="G37" fmla="+/ -4327765 -293823 2"/>
                <a:gd name="T2" fmla="*/ 180 256 1"/>
                <a:gd name="T3" fmla="*/ 0 256 1"/>
                <a:gd name="G38" fmla="+- G37 T2 T3"/>
                <a:gd name="G39" fmla="?: G2 G37 G38"/>
                <a:gd name="G40" fmla="cos 10800 G39"/>
                <a:gd name="G41" fmla="sin 10800 G39"/>
                <a:gd name="G42" fmla="cos 7317 G39"/>
                <a:gd name="G43" fmla="sin 7317 G39"/>
                <a:gd name="G44" fmla="+- G40 10800 0"/>
                <a:gd name="G45" fmla="+- G41 10800 0"/>
                <a:gd name="G46" fmla="+- G42 10800 0"/>
                <a:gd name="G47" fmla="+- G43 10800 0"/>
                <a:gd name="G48" fmla="+- G35 10800 0"/>
                <a:gd name="G49" fmla="+- G36 10800 0"/>
                <a:gd name="T4" fmla="*/ 19618 w 21600"/>
                <a:gd name="T5" fmla="*/ 4565 h 21600"/>
                <a:gd name="T6" fmla="*/ 14479 w 21600"/>
                <a:gd name="T7" fmla="*/ 2521 h 21600"/>
                <a:gd name="T8" fmla="*/ 16774 w 21600"/>
                <a:gd name="T9" fmla="*/ 6575 h 21600"/>
                <a:gd name="T10" fmla="*/ 24258 w 21600"/>
                <a:gd name="T11" fmla="*/ 9744 h 21600"/>
                <a:gd name="T12" fmla="*/ 20179 w 21600"/>
                <a:gd name="T13" fmla="*/ 14520 h 21600"/>
                <a:gd name="T14" fmla="*/ 15402 w 21600"/>
                <a:gd name="T15" fmla="*/ 1043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4" y="10228"/>
                  </a:moveTo>
                  <a:cubicBezTo>
                    <a:pt x="17884" y="7551"/>
                    <a:pt x="16225" y="5204"/>
                    <a:pt x="13771" y="4113"/>
                  </a:cubicBezTo>
                  <a:lnTo>
                    <a:pt x="15186" y="930"/>
                  </a:lnTo>
                  <a:cubicBezTo>
                    <a:pt x="18808" y="2540"/>
                    <a:pt x="21257" y="6004"/>
                    <a:pt x="21566" y="9955"/>
                  </a:cubicBezTo>
                  <a:lnTo>
                    <a:pt x="24258" y="9744"/>
                  </a:lnTo>
                  <a:lnTo>
                    <a:pt x="20179" y="14520"/>
                  </a:lnTo>
                  <a:lnTo>
                    <a:pt x="15402" y="10439"/>
                  </a:lnTo>
                  <a:lnTo>
                    <a:pt x="18094" y="10228"/>
                  </a:lnTo>
                  <a:close/>
                </a:path>
              </a:pathLst>
            </a:custGeom>
            <a:solidFill>
              <a:schemeClr val="hlink"/>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hlink"/>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107536" name="AutoShape 16"/>
            <p:cNvSpPr>
              <a:spLocks noChangeArrowheads="1"/>
            </p:cNvSpPr>
            <p:nvPr/>
          </p:nvSpPr>
          <p:spPr bwMode="gray">
            <a:xfrm rot="15973147">
              <a:off x="358" y="1306"/>
              <a:ext cx="2118" cy="2118"/>
            </a:xfrm>
            <a:custGeom>
              <a:avLst/>
              <a:gdLst>
                <a:gd name="G0" fmla="+- 597979 0 0"/>
                <a:gd name="G1" fmla="+- -3169399 0 0"/>
                <a:gd name="G2" fmla="+- 597979 0 -3169399"/>
                <a:gd name="G3" fmla="+- 10800 0 0"/>
                <a:gd name="G4" fmla="+- 0 0 597979"/>
                <a:gd name="T0" fmla="*/ 360 256 1"/>
                <a:gd name="T1" fmla="*/ 0 256 1"/>
                <a:gd name="G5" fmla="+- G2 T0 T1"/>
                <a:gd name="G6" fmla="?: G2 G2 G5"/>
                <a:gd name="G7" fmla="+- 0 0 G6"/>
                <a:gd name="G8" fmla="+- 7220 0 0"/>
                <a:gd name="G9" fmla="+- 0 0 -3169399"/>
                <a:gd name="G10" fmla="+- 7220 0 2700"/>
                <a:gd name="G11" fmla="cos G10 597979"/>
                <a:gd name="G12" fmla="sin G10 597979"/>
                <a:gd name="G13" fmla="cos 13500 597979"/>
                <a:gd name="G14" fmla="sin 13500 597979"/>
                <a:gd name="G15" fmla="+- G11 10800 0"/>
                <a:gd name="G16" fmla="+- G12 10800 0"/>
                <a:gd name="G17" fmla="+- G13 10800 0"/>
                <a:gd name="G18" fmla="+- G14 10800 0"/>
                <a:gd name="G19" fmla="*/ 7220 1 2"/>
                <a:gd name="G20" fmla="+- G19 5400 0"/>
                <a:gd name="G21" fmla="cos G20 597979"/>
                <a:gd name="G22" fmla="sin G20 597979"/>
                <a:gd name="G23" fmla="+- G21 10800 0"/>
                <a:gd name="G24" fmla="+- G12 G23 G22"/>
                <a:gd name="G25" fmla="+- G22 G23 G11"/>
                <a:gd name="G26" fmla="cos 10800 597979"/>
                <a:gd name="G27" fmla="sin 10800 597979"/>
                <a:gd name="G28" fmla="cos 7220 597979"/>
                <a:gd name="G29" fmla="sin 7220 597979"/>
                <a:gd name="G30" fmla="+- G26 10800 0"/>
                <a:gd name="G31" fmla="+- G27 10800 0"/>
                <a:gd name="G32" fmla="+- G28 10800 0"/>
                <a:gd name="G33" fmla="+- G29 10800 0"/>
                <a:gd name="G34" fmla="+- G19 5400 0"/>
                <a:gd name="G35" fmla="cos G34 -3169399"/>
                <a:gd name="G36" fmla="sin G34 -3169399"/>
                <a:gd name="G37" fmla="+/ -3169399 597979 2"/>
                <a:gd name="T2" fmla="*/ 180 256 1"/>
                <a:gd name="T3" fmla="*/ 0 256 1"/>
                <a:gd name="G38" fmla="+- G37 T2 T3"/>
                <a:gd name="G39" fmla="?: G2 G37 G38"/>
                <a:gd name="G40" fmla="cos 10800 G39"/>
                <a:gd name="G41" fmla="sin 10800 G39"/>
                <a:gd name="G42" fmla="cos 7220 G39"/>
                <a:gd name="G43" fmla="sin 7220 G39"/>
                <a:gd name="G44" fmla="+- G40 10800 0"/>
                <a:gd name="G45" fmla="+- G41 10800 0"/>
                <a:gd name="G46" fmla="+- G42 10800 0"/>
                <a:gd name="G47" fmla="+- G43 10800 0"/>
                <a:gd name="G48" fmla="+- G35 10800 0"/>
                <a:gd name="G49" fmla="+- G36 10800 0"/>
                <a:gd name="T4" fmla="*/ 20973 w 21600"/>
                <a:gd name="T5" fmla="*/ 7173 h 21600"/>
                <a:gd name="T6" fmla="*/ 16786 w 21600"/>
                <a:gd name="T7" fmla="*/ 4066 h 21600"/>
                <a:gd name="T8" fmla="*/ 17600 w 21600"/>
                <a:gd name="T9" fmla="*/ 8375 h 21600"/>
                <a:gd name="T10" fmla="*/ 24129 w 21600"/>
                <a:gd name="T11" fmla="*/ 12940 h 21600"/>
                <a:gd name="T12" fmla="*/ 18983 w 21600"/>
                <a:gd name="T13" fmla="*/ 16661 h 21600"/>
                <a:gd name="T14" fmla="*/ 15262 w 21600"/>
                <a:gd name="T15" fmla="*/ 11516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28" y="11944"/>
                  </a:moveTo>
                  <a:cubicBezTo>
                    <a:pt x="17989" y="11566"/>
                    <a:pt x="18020" y="11183"/>
                    <a:pt x="18020" y="10800"/>
                  </a:cubicBezTo>
                  <a:cubicBezTo>
                    <a:pt x="18020" y="8737"/>
                    <a:pt x="17138" y="6774"/>
                    <a:pt x="15597" y="5404"/>
                  </a:cubicBezTo>
                  <a:lnTo>
                    <a:pt x="17975" y="2728"/>
                  </a:lnTo>
                  <a:cubicBezTo>
                    <a:pt x="20281" y="4778"/>
                    <a:pt x="21600" y="7715"/>
                    <a:pt x="21600" y="10800"/>
                  </a:cubicBezTo>
                  <a:cubicBezTo>
                    <a:pt x="21600" y="11373"/>
                    <a:pt x="21554" y="11946"/>
                    <a:pt x="21463" y="12512"/>
                  </a:cubicBezTo>
                  <a:lnTo>
                    <a:pt x="24129" y="12940"/>
                  </a:lnTo>
                  <a:lnTo>
                    <a:pt x="18983" y="16661"/>
                  </a:lnTo>
                  <a:lnTo>
                    <a:pt x="15262" y="11516"/>
                  </a:lnTo>
                  <a:lnTo>
                    <a:pt x="17928" y="11944"/>
                  </a:lnTo>
                  <a:close/>
                </a:path>
              </a:pathLst>
            </a:custGeom>
            <a:solidFill>
              <a:schemeClr val="accent2"/>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accent2"/>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107537" name="AutoShape 17"/>
            <p:cNvSpPr>
              <a:spLocks noChangeArrowheads="1"/>
            </p:cNvSpPr>
            <p:nvPr/>
          </p:nvSpPr>
          <p:spPr bwMode="gray">
            <a:xfrm rot="10800000">
              <a:off x="358" y="1306"/>
              <a:ext cx="2118" cy="2118"/>
            </a:xfrm>
            <a:custGeom>
              <a:avLst/>
              <a:gdLst>
                <a:gd name="G0" fmla="+- 180296 0 0"/>
                <a:gd name="G1" fmla="+- -3798410 0 0"/>
                <a:gd name="G2" fmla="+- 180296 0 -3798410"/>
                <a:gd name="G3" fmla="+- 10800 0 0"/>
                <a:gd name="G4" fmla="+- 0 0 180296"/>
                <a:gd name="T0" fmla="*/ 360 256 1"/>
                <a:gd name="T1" fmla="*/ 0 256 1"/>
                <a:gd name="G5" fmla="+- G2 T0 T1"/>
                <a:gd name="G6" fmla="?: G2 G2 G5"/>
                <a:gd name="G7" fmla="+- 0 0 G6"/>
                <a:gd name="G8" fmla="+- 7146 0 0"/>
                <a:gd name="G9" fmla="+- 0 0 -3798410"/>
                <a:gd name="G10" fmla="+- 7146 0 2700"/>
                <a:gd name="G11" fmla="cos G10 180296"/>
                <a:gd name="G12" fmla="sin G10 180296"/>
                <a:gd name="G13" fmla="cos 13500 180296"/>
                <a:gd name="G14" fmla="sin 13500 180296"/>
                <a:gd name="G15" fmla="+- G11 10800 0"/>
                <a:gd name="G16" fmla="+- G12 10800 0"/>
                <a:gd name="G17" fmla="+- G13 10800 0"/>
                <a:gd name="G18" fmla="+- G14 10800 0"/>
                <a:gd name="G19" fmla="*/ 7146 1 2"/>
                <a:gd name="G20" fmla="+- G19 5400 0"/>
                <a:gd name="G21" fmla="cos G20 180296"/>
                <a:gd name="G22" fmla="sin G20 180296"/>
                <a:gd name="G23" fmla="+- G21 10800 0"/>
                <a:gd name="G24" fmla="+- G12 G23 G22"/>
                <a:gd name="G25" fmla="+- G22 G23 G11"/>
                <a:gd name="G26" fmla="cos 10800 180296"/>
                <a:gd name="G27" fmla="sin 10800 180296"/>
                <a:gd name="G28" fmla="cos 7146 180296"/>
                <a:gd name="G29" fmla="sin 7146 180296"/>
                <a:gd name="G30" fmla="+- G26 10800 0"/>
                <a:gd name="G31" fmla="+- G27 10800 0"/>
                <a:gd name="G32" fmla="+- G28 10800 0"/>
                <a:gd name="G33" fmla="+- G29 10800 0"/>
                <a:gd name="G34" fmla="+- G19 5400 0"/>
                <a:gd name="G35" fmla="cos G34 -3798410"/>
                <a:gd name="G36" fmla="sin G34 -3798410"/>
                <a:gd name="G37" fmla="+/ -3798410 180296 2"/>
                <a:gd name="T2" fmla="*/ 180 256 1"/>
                <a:gd name="T3" fmla="*/ 0 256 1"/>
                <a:gd name="G38" fmla="+- G37 T2 T3"/>
                <a:gd name="G39" fmla="?: G2 G37 G38"/>
                <a:gd name="G40" fmla="cos 10800 G39"/>
                <a:gd name="G41" fmla="sin 10800 G39"/>
                <a:gd name="G42" fmla="cos 7146 G39"/>
                <a:gd name="G43" fmla="sin 7146 G39"/>
                <a:gd name="G44" fmla="+- G40 10800 0"/>
                <a:gd name="G45" fmla="+- G41 10800 0"/>
                <a:gd name="G46" fmla="+- G42 10800 0"/>
                <a:gd name="G47" fmla="+- G43 10800 0"/>
                <a:gd name="G48" fmla="+- G35 10800 0"/>
                <a:gd name="G49" fmla="+- G36 10800 0"/>
                <a:gd name="T4" fmla="*/ 20370 w 21600"/>
                <a:gd name="T5" fmla="*/ 5795 h 21600"/>
                <a:gd name="T6" fmla="*/ 15560 w 21600"/>
                <a:gd name="T7" fmla="*/ 3193 h 21600"/>
                <a:gd name="T8" fmla="*/ 17132 w 21600"/>
                <a:gd name="T9" fmla="*/ 7488 h 21600"/>
                <a:gd name="T10" fmla="*/ 24284 w 21600"/>
                <a:gd name="T11" fmla="*/ 11447 h 21600"/>
                <a:gd name="T12" fmla="*/ 19545 w 21600"/>
                <a:gd name="T13" fmla="*/ 15752 h 21600"/>
                <a:gd name="T14" fmla="*/ 15240 w 21600"/>
                <a:gd name="T15" fmla="*/ 110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37" y="11142"/>
                  </a:moveTo>
                  <a:cubicBezTo>
                    <a:pt x="17943" y="11028"/>
                    <a:pt x="17946" y="10914"/>
                    <a:pt x="17946" y="10800"/>
                  </a:cubicBezTo>
                  <a:cubicBezTo>
                    <a:pt x="17946" y="8337"/>
                    <a:pt x="16678" y="6048"/>
                    <a:pt x="14591" y="4742"/>
                  </a:cubicBezTo>
                  <a:lnTo>
                    <a:pt x="16529" y="1645"/>
                  </a:lnTo>
                  <a:cubicBezTo>
                    <a:pt x="19684" y="3619"/>
                    <a:pt x="21600" y="7078"/>
                    <a:pt x="21600" y="10800"/>
                  </a:cubicBezTo>
                  <a:cubicBezTo>
                    <a:pt x="21600" y="10972"/>
                    <a:pt x="21595" y="11145"/>
                    <a:pt x="21587" y="11318"/>
                  </a:cubicBezTo>
                  <a:lnTo>
                    <a:pt x="24284" y="11447"/>
                  </a:lnTo>
                  <a:lnTo>
                    <a:pt x="19545" y="15752"/>
                  </a:lnTo>
                  <a:lnTo>
                    <a:pt x="15240" y="11013"/>
                  </a:lnTo>
                  <a:lnTo>
                    <a:pt x="17937" y="11142"/>
                  </a:lnTo>
                  <a:close/>
                </a:path>
              </a:pathLst>
            </a:custGeom>
            <a:solidFill>
              <a:schemeClr val="accent1"/>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accent1"/>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107538" name="AutoShape 18"/>
            <p:cNvSpPr>
              <a:spLocks noChangeArrowheads="1"/>
            </p:cNvSpPr>
            <p:nvPr/>
          </p:nvSpPr>
          <p:spPr bwMode="gray">
            <a:xfrm rot="5400000">
              <a:off x="358" y="1306"/>
              <a:ext cx="2118" cy="2118"/>
            </a:xfrm>
            <a:custGeom>
              <a:avLst/>
              <a:gdLst>
                <a:gd name="G0" fmla="+- -81284 0 0"/>
                <a:gd name="G1" fmla="+- -4233733 0 0"/>
                <a:gd name="G2" fmla="+- -81284 0 -4233733"/>
                <a:gd name="G3" fmla="+- 10800 0 0"/>
                <a:gd name="G4" fmla="+- 0 0 -81284"/>
                <a:gd name="T0" fmla="*/ 360 256 1"/>
                <a:gd name="T1" fmla="*/ 0 256 1"/>
                <a:gd name="G5" fmla="+- G2 T0 T1"/>
                <a:gd name="G6" fmla="?: G2 G2 G5"/>
                <a:gd name="G7" fmla="+- 0 0 G6"/>
                <a:gd name="G8" fmla="+- 7114 0 0"/>
                <a:gd name="G9" fmla="+- 0 0 -4233733"/>
                <a:gd name="G10" fmla="+- 7114 0 2700"/>
                <a:gd name="G11" fmla="cos G10 -81284"/>
                <a:gd name="G12" fmla="sin G10 -81284"/>
                <a:gd name="G13" fmla="cos 13500 -81284"/>
                <a:gd name="G14" fmla="sin 13500 -81284"/>
                <a:gd name="G15" fmla="+- G11 10800 0"/>
                <a:gd name="G16" fmla="+- G12 10800 0"/>
                <a:gd name="G17" fmla="+- G13 10800 0"/>
                <a:gd name="G18" fmla="+- G14 10800 0"/>
                <a:gd name="G19" fmla="*/ 7114 1 2"/>
                <a:gd name="G20" fmla="+- G19 5400 0"/>
                <a:gd name="G21" fmla="cos G20 -81284"/>
                <a:gd name="G22" fmla="sin G20 -81284"/>
                <a:gd name="G23" fmla="+- G21 10800 0"/>
                <a:gd name="G24" fmla="+- G12 G23 G22"/>
                <a:gd name="G25" fmla="+- G22 G23 G11"/>
                <a:gd name="G26" fmla="cos 10800 -81284"/>
                <a:gd name="G27" fmla="sin 10800 -81284"/>
                <a:gd name="G28" fmla="cos 7114 -81284"/>
                <a:gd name="G29" fmla="sin 7114 -81284"/>
                <a:gd name="G30" fmla="+- G26 10800 0"/>
                <a:gd name="G31" fmla="+- G27 10800 0"/>
                <a:gd name="G32" fmla="+- G28 10800 0"/>
                <a:gd name="G33" fmla="+- G29 10800 0"/>
                <a:gd name="G34" fmla="+- G19 5400 0"/>
                <a:gd name="G35" fmla="cos G34 -4233733"/>
                <a:gd name="G36" fmla="sin G34 -4233733"/>
                <a:gd name="G37" fmla="+/ -4233733 -81284 2"/>
                <a:gd name="T2" fmla="*/ 180 256 1"/>
                <a:gd name="T3" fmla="*/ 0 256 1"/>
                <a:gd name="G38" fmla="+- G37 T2 T3"/>
                <a:gd name="G39" fmla="?: G2 G37 G38"/>
                <a:gd name="G40" fmla="cos 10800 G39"/>
                <a:gd name="G41" fmla="sin 10800 G39"/>
                <a:gd name="G42" fmla="cos 7114 G39"/>
                <a:gd name="G43" fmla="sin 7114 G39"/>
                <a:gd name="G44" fmla="+- G40 10800 0"/>
                <a:gd name="G45" fmla="+- G41 10800 0"/>
                <a:gd name="G46" fmla="+- G42 10800 0"/>
                <a:gd name="G47" fmla="+- G43 10800 0"/>
                <a:gd name="G48" fmla="+- G35 10800 0"/>
                <a:gd name="G49" fmla="+- G36 10800 0"/>
                <a:gd name="T4" fmla="*/ 19865 w 21600"/>
                <a:gd name="T5" fmla="*/ 4930 h 21600"/>
                <a:gd name="T6" fmla="*/ 14641 w 21600"/>
                <a:gd name="T7" fmla="*/ 2708 h 21600"/>
                <a:gd name="T8" fmla="*/ 16771 w 21600"/>
                <a:gd name="T9" fmla="*/ 6933 h 21600"/>
                <a:gd name="T10" fmla="*/ 24296 w 21600"/>
                <a:gd name="T11" fmla="*/ 10507 h 21600"/>
                <a:gd name="T12" fmla="*/ 19852 w 21600"/>
                <a:gd name="T13" fmla="*/ 15148 h 21600"/>
                <a:gd name="T14" fmla="*/ 15212 w 21600"/>
                <a:gd name="T15" fmla="*/ 1070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12" y="10646"/>
                  </a:moveTo>
                  <a:cubicBezTo>
                    <a:pt x="17854" y="7955"/>
                    <a:pt x="16282" y="5527"/>
                    <a:pt x="13851" y="4373"/>
                  </a:cubicBezTo>
                  <a:lnTo>
                    <a:pt x="15432" y="1043"/>
                  </a:lnTo>
                  <a:cubicBezTo>
                    <a:pt x="19123" y="2796"/>
                    <a:pt x="21509" y="6481"/>
                    <a:pt x="21597" y="10566"/>
                  </a:cubicBezTo>
                  <a:lnTo>
                    <a:pt x="24296" y="10507"/>
                  </a:lnTo>
                  <a:lnTo>
                    <a:pt x="19852" y="15148"/>
                  </a:lnTo>
                  <a:lnTo>
                    <a:pt x="15212" y="10704"/>
                  </a:lnTo>
                  <a:lnTo>
                    <a:pt x="17912" y="10646"/>
                  </a:lnTo>
                  <a:close/>
                </a:path>
              </a:pathLst>
            </a:custGeom>
            <a:solidFill>
              <a:schemeClr val="folHlink"/>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folHlink"/>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grpSp>
      <p:sp>
        <p:nvSpPr>
          <p:cNvPr id="19" name="Rectangle 12"/>
          <p:cNvSpPr>
            <a:spLocks noChangeArrowheads="1"/>
          </p:cNvSpPr>
          <p:nvPr/>
        </p:nvSpPr>
        <p:spPr bwMode="blackGray">
          <a:xfrm>
            <a:off x="4497388" y="5527873"/>
            <a:ext cx="3810000" cy="507831"/>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b="1" dirty="0">
                <a:latin typeface="宋体" charset="-122"/>
                <a:ea typeface="宋体" charset="-122"/>
              </a:rPr>
              <a:t>5</a:t>
            </a:r>
            <a:r>
              <a:rPr lang="en-US" altLang="zh-CN" b="1" dirty="0" smtClean="0">
                <a:latin typeface="宋体" charset="-122"/>
                <a:ea typeface="宋体" charset="-122"/>
              </a:rPr>
              <a:t>.</a:t>
            </a:r>
            <a:r>
              <a:rPr lang="zh-CN" altLang="en-US" b="1" dirty="0" smtClean="0">
                <a:latin typeface="宋体" charset="-122"/>
                <a:ea typeface="宋体" charset="-122"/>
              </a:rPr>
              <a:t>按</a:t>
            </a:r>
            <a:r>
              <a:rPr lang="zh-CN" altLang="en-US" b="1" dirty="0">
                <a:latin typeface="宋体" charset="-122"/>
                <a:ea typeface="宋体" charset="-122"/>
              </a:rPr>
              <a:t>控制</a:t>
            </a:r>
            <a:r>
              <a:rPr lang="zh-CN" altLang="en-US" b="1" dirty="0" smtClean="0">
                <a:latin typeface="宋体" charset="-122"/>
                <a:ea typeface="宋体" charset="-122"/>
              </a:rPr>
              <a:t>的来源分</a:t>
            </a:r>
            <a:endParaRPr lang="zh-CN" altLang="en-US" b="1" dirty="0">
              <a:latin typeface="宋体" charset="-122"/>
              <a:ea typeface="宋体" charset="-122"/>
            </a:endParaRPr>
          </a:p>
        </p:txBody>
      </p:sp>
      <p:sp>
        <p:nvSpPr>
          <p:cNvPr id="20" name="Text Box 13"/>
          <p:cNvSpPr txBox="1">
            <a:spLocks noChangeArrowheads="1"/>
          </p:cNvSpPr>
          <p:nvPr/>
        </p:nvSpPr>
        <p:spPr bwMode="gray">
          <a:xfrm>
            <a:off x="4503738" y="5940623"/>
            <a:ext cx="44878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pitchFamily="2" charset="2"/>
              <a:buNone/>
            </a:pPr>
            <a:r>
              <a:rPr lang="zh-CN" altLang="en-US" sz="1400" b="1" dirty="0" smtClean="0">
                <a:latin typeface="宋体" charset="-122"/>
                <a:ea typeface="宋体" charset="-122"/>
              </a:rPr>
              <a:t>控制</a:t>
            </a:r>
            <a:r>
              <a:rPr lang="zh-CN" altLang="en-US" sz="1400" b="1" dirty="0">
                <a:latin typeface="宋体" charset="-122"/>
                <a:ea typeface="宋体" charset="-122"/>
              </a:rPr>
              <a:t>分成正式组织控制、群体控制和自我控制</a:t>
            </a:r>
            <a:endParaRPr lang="en-US" altLang="zh-CN" sz="1400" b="1" dirty="0"/>
          </a:p>
        </p:txBody>
      </p:sp>
    </p:spTree>
    <p:extLst>
      <p:ext uri="{BB962C8B-B14F-4D97-AF65-F5344CB8AC3E}">
        <p14:creationId xmlns:p14="http://schemas.microsoft.com/office/powerpoint/2010/main" val="298124880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9634" name="Group 2"/>
          <p:cNvGrpSpPr>
            <a:grpSpLocks/>
          </p:cNvGrpSpPr>
          <p:nvPr/>
        </p:nvGrpSpPr>
        <p:grpSpPr bwMode="auto">
          <a:xfrm>
            <a:off x="1876425" y="4202112"/>
            <a:ext cx="5311775" cy="688975"/>
            <a:chOff x="720" y="1392"/>
            <a:chExt cx="4058" cy="480"/>
          </a:xfrm>
        </p:grpSpPr>
        <p:sp>
          <p:nvSpPr>
            <p:cNvPr id="69635" name="AutoShape 3"/>
            <p:cNvSpPr>
              <a:spLocks noChangeArrowheads="1"/>
            </p:cNvSpPr>
            <p:nvPr/>
          </p:nvSpPr>
          <p:spPr bwMode="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9636" name="Group 4"/>
            <p:cNvGrpSpPr>
              <a:grpSpLocks/>
            </p:cNvGrpSpPr>
            <p:nvPr/>
          </p:nvGrpSpPr>
          <p:grpSpPr bwMode="auto">
            <a:xfrm>
              <a:off x="730" y="1407"/>
              <a:ext cx="4043" cy="444"/>
              <a:chOff x="744" y="1407"/>
              <a:chExt cx="3988" cy="444"/>
            </a:xfrm>
          </p:grpSpPr>
          <p:sp>
            <p:nvSpPr>
              <p:cNvPr id="69637" name="AutoShape 5"/>
              <p:cNvSpPr>
                <a:spLocks noChangeArrowheads="1"/>
              </p:cNvSpPr>
              <p:nvPr/>
            </p:nvSpPr>
            <p:spPr bwMode="gray">
              <a:xfrm>
                <a:off x="744" y="1736"/>
                <a:ext cx="3988" cy="115"/>
              </a:xfrm>
              <a:prstGeom prst="roundRect">
                <a:avLst>
                  <a:gd name="adj" fmla="val 50000"/>
                </a:avLst>
              </a:prstGeom>
              <a:gradFill rotWithShape="1">
                <a:gsLst>
                  <a:gs pos="0">
                    <a:schemeClr val="accent2">
                      <a:alpha val="0"/>
                    </a:schemeClr>
                  </a:gs>
                  <a:gs pos="100000">
                    <a:schemeClr val="accent2">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69638" name="AutoShape 6"/>
              <p:cNvSpPr>
                <a:spLocks noChangeArrowheads="1"/>
              </p:cNvSpPr>
              <p:nvPr/>
            </p:nvSpPr>
            <p:spPr bwMode="gray">
              <a:xfrm>
                <a:off x="744" y="1407"/>
                <a:ext cx="3988" cy="115"/>
              </a:xfrm>
              <a:prstGeom prst="roundRect">
                <a:avLst>
                  <a:gd name="adj" fmla="val 50000"/>
                </a:avLst>
              </a:prstGeom>
              <a:gradFill rotWithShape="1">
                <a:gsLst>
                  <a:gs pos="0">
                    <a:schemeClr val="accent2">
                      <a:gamma/>
                      <a:tint val="0"/>
                      <a:invGamma/>
                    </a:schemeClr>
                  </a:gs>
                  <a:gs pos="100000">
                    <a:schemeClr val="accent2">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69639" name="Group 7"/>
          <p:cNvGrpSpPr>
            <a:grpSpLocks/>
          </p:cNvGrpSpPr>
          <p:nvPr/>
        </p:nvGrpSpPr>
        <p:grpSpPr bwMode="auto">
          <a:xfrm>
            <a:off x="1876425" y="4826000"/>
            <a:ext cx="5311775" cy="688975"/>
            <a:chOff x="720" y="1392"/>
            <a:chExt cx="4058" cy="480"/>
          </a:xfrm>
        </p:grpSpPr>
        <p:sp>
          <p:nvSpPr>
            <p:cNvPr id="69640" name="AutoShape 8"/>
            <p:cNvSpPr>
              <a:spLocks noChangeArrowheads="1"/>
            </p:cNvSpPr>
            <p:nvPr/>
          </p:nvSpPr>
          <p:spPr bwMode="gray">
            <a:xfrm>
              <a:off x="720" y="1392"/>
              <a:ext cx="4058" cy="480"/>
            </a:xfrm>
            <a:prstGeom prst="roundRect">
              <a:avLst>
                <a:gd name="adj" fmla="val 17509"/>
              </a:avLst>
            </a:prstGeom>
            <a:gradFill rotWithShape="1">
              <a:gsLst>
                <a:gs pos="0">
                  <a:schemeClr val="hlink"/>
                </a:gs>
                <a:gs pos="50000">
                  <a:schemeClr val="hlink">
                    <a:gamma/>
                    <a:shade val="92157"/>
                    <a:invGamma/>
                  </a:schemeClr>
                </a:gs>
                <a:gs pos="100000">
                  <a:schemeClr va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9641" name="Group 9"/>
            <p:cNvGrpSpPr>
              <a:grpSpLocks/>
            </p:cNvGrpSpPr>
            <p:nvPr/>
          </p:nvGrpSpPr>
          <p:grpSpPr bwMode="auto">
            <a:xfrm>
              <a:off x="730" y="1407"/>
              <a:ext cx="4043" cy="444"/>
              <a:chOff x="744" y="1407"/>
              <a:chExt cx="3988" cy="444"/>
            </a:xfrm>
          </p:grpSpPr>
          <p:sp>
            <p:nvSpPr>
              <p:cNvPr id="69642" name="AutoShape 10"/>
              <p:cNvSpPr>
                <a:spLocks noChangeArrowheads="1"/>
              </p:cNvSpPr>
              <p:nvPr/>
            </p:nvSpPr>
            <p:spPr bwMode="gray">
              <a:xfrm>
                <a:off x="744" y="1736"/>
                <a:ext cx="3988" cy="115"/>
              </a:xfrm>
              <a:prstGeom prst="roundRect">
                <a:avLst>
                  <a:gd name="adj" fmla="val 50000"/>
                </a:avLst>
              </a:prstGeom>
              <a:gradFill rotWithShape="1">
                <a:gsLst>
                  <a:gs pos="0">
                    <a:schemeClr val="hlink">
                      <a:alpha val="0"/>
                    </a:schemeClr>
                  </a:gs>
                  <a:gs pos="100000">
                    <a:schemeClr va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69643" name="AutoShape 11"/>
              <p:cNvSpPr>
                <a:spLocks noChangeArrowheads="1"/>
              </p:cNvSpPr>
              <p:nvPr/>
            </p:nvSpPr>
            <p:spPr bwMode="gray">
              <a:xfrm>
                <a:off x="744" y="1407"/>
                <a:ext cx="3988" cy="115"/>
              </a:xfrm>
              <a:prstGeom prst="roundRect">
                <a:avLst>
                  <a:gd name="adj" fmla="val 50000"/>
                </a:avLst>
              </a:prstGeom>
              <a:gradFill rotWithShape="1">
                <a:gsLst>
                  <a:gs pos="0">
                    <a:schemeClr val="hlink">
                      <a:gamma/>
                      <a:tint val="0"/>
                      <a:invGamma/>
                    </a:schemeClr>
                  </a:gs>
                  <a:gs pos="100000">
                    <a:schemeClr val="hlink">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69644" name="Group 12"/>
          <p:cNvGrpSpPr>
            <a:grpSpLocks/>
          </p:cNvGrpSpPr>
          <p:nvPr/>
        </p:nvGrpSpPr>
        <p:grpSpPr bwMode="auto">
          <a:xfrm>
            <a:off x="1876425" y="5486400"/>
            <a:ext cx="5311775" cy="688975"/>
            <a:chOff x="720" y="1392"/>
            <a:chExt cx="4058" cy="480"/>
          </a:xfrm>
        </p:grpSpPr>
        <p:sp>
          <p:nvSpPr>
            <p:cNvPr id="69645" name="AutoShape 13"/>
            <p:cNvSpPr>
              <a:spLocks noChangeArrowheads="1"/>
            </p:cNvSpPr>
            <p:nvPr/>
          </p:nvSpPr>
          <p:spPr bwMode="ltGray">
            <a:xfrm>
              <a:off x="720" y="1392"/>
              <a:ext cx="4058" cy="480"/>
            </a:xfrm>
            <a:prstGeom prst="roundRect">
              <a:avLst>
                <a:gd name="adj" fmla="val 17509"/>
              </a:avLst>
            </a:prstGeom>
            <a:gradFill rotWithShape="1">
              <a:gsLst>
                <a:gs pos="0">
                  <a:schemeClr val="folHlink"/>
                </a:gs>
                <a:gs pos="50000">
                  <a:schemeClr val="folHlink">
                    <a:gamma/>
                    <a:shade val="92157"/>
                    <a:invGamma/>
                  </a:schemeClr>
                </a:gs>
                <a:gs pos="100000">
                  <a:schemeClr val="fo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9646" name="Group 14"/>
            <p:cNvGrpSpPr>
              <a:grpSpLocks/>
            </p:cNvGrpSpPr>
            <p:nvPr/>
          </p:nvGrpSpPr>
          <p:grpSpPr bwMode="auto">
            <a:xfrm>
              <a:off x="730" y="1407"/>
              <a:ext cx="4043" cy="444"/>
              <a:chOff x="744" y="1407"/>
              <a:chExt cx="3988" cy="444"/>
            </a:xfrm>
          </p:grpSpPr>
          <p:sp>
            <p:nvSpPr>
              <p:cNvPr id="69647" name="AutoShape 15"/>
              <p:cNvSpPr>
                <a:spLocks noChangeArrowheads="1"/>
              </p:cNvSpPr>
              <p:nvPr/>
            </p:nvSpPr>
            <p:spPr bwMode="lt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69648" name="AutoShape 16"/>
              <p:cNvSpPr>
                <a:spLocks noChangeArrowheads="1"/>
              </p:cNvSpPr>
              <p:nvPr/>
            </p:nvSpPr>
            <p:spPr bwMode="lt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69649" name="Group 17"/>
          <p:cNvGrpSpPr>
            <a:grpSpLocks/>
          </p:cNvGrpSpPr>
          <p:nvPr/>
        </p:nvGrpSpPr>
        <p:grpSpPr bwMode="auto">
          <a:xfrm>
            <a:off x="1876425" y="3511550"/>
            <a:ext cx="5311775" cy="688975"/>
            <a:chOff x="720" y="1392"/>
            <a:chExt cx="4058" cy="480"/>
          </a:xfrm>
        </p:grpSpPr>
        <p:sp>
          <p:nvSpPr>
            <p:cNvPr id="69650" name="AutoShape 18"/>
            <p:cNvSpPr>
              <a:spLocks noChangeArrowheads="1"/>
            </p:cNvSpPr>
            <p:nvPr/>
          </p:nvSpPr>
          <p:spPr bwMode="lt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9651" name="Group 19"/>
            <p:cNvGrpSpPr>
              <a:grpSpLocks/>
            </p:cNvGrpSpPr>
            <p:nvPr/>
          </p:nvGrpSpPr>
          <p:grpSpPr bwMode="auto">
            <a:xfrm>
              <a:off x="730" y="1407"/>
              <a:ext cx="4043" cy="444"/>
              <a:chOff x="744" y="1407"/>
              <a:chExt cx="3988" cy="444"/>
            </a:xfrm>
          </p:grpSpPr>
          <p:sp>
            <p:nvSpPr>
              <p:cNvPr id="69652" name="AutoShape 20"/>
              <p:cNvSpPr>
                <a:spLocks noChangeArrowheads="1"/>
              </p:cNvSpPr>
              <p:nvPr/>
            </p:nvSpPr>
            <p:spPr bwMode="lt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69653" name="AutoShape 21"/>
              <p:cNvSpPr>
                <a:spLocks noChangeArrowheads="1"/>
              </p:cNvSpPr>
              <p:nvPr/>
            </p:nvSpPr>
            <p:spPr bwMode="lt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sp>
        <p:nvSpPr>
          <p:cNvPr id="69654" name="Text Box 22"/>
          <p:cNvSpPr txBox="1">
            <a:spLocks noChangeArrowheads="1"/>
          </p:cNvSpPr>
          <p:nvPr/>
        </p:nvSpPr>
        <p:spPr bwMode="black">
          <a:xfrm>
            <a:off x="2343150" y="3625850"/>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en-US" sz="2400" b="1" dirty="0" smtClean="0">
                <a:solidFill>
                  <a:srgbClr val="FFFFFF"/>
                </a:solidFill>
              </a:rPr>
              <a:t>生产控制</a:t>
            </a:r>
            <a:endParaRPr lang="en-US" altLang="zh-CN" sz="2400" b="1" dirty="0">
              <a:solidFill>
                <a:srgbClr val="FFFFFF"/>
              </a:solidFill>
            </a:endParaRPr>
          </a:p>
        </p:txBody>
      </p:sp>
      <p:sp>
        <p:nvSpPr>
          <p:cNvPr id="69655" name="Text Box 23"/>
          <p:cNvSpPr txBox="1">
            <a:spLocks noChangeArrowheads="1"/>
          </p:cNvSpPr>
          <p:nvPr/>
        </p:nvSpPr>
        <p:spPr bwMode="black">
          <a:xfrm>
            <a:off x="2354263" y="4310062"/>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en-US" sz="2400" b="1" dirty="0" smtClean="0">
                <a:solidFill>
                  <a:srgbClr val="FFFFFF"/>
                </a:solidFill>
              </a:rPr>
              <a:t>管理层次的集层控制</a:t>
            </a:r>
            <a:endParaRPr lang="en-US" altLang="zh-CN" sz="2400" b="1" dirty="0">
              <a:solidFill>
                <a:srgbClr val="FFFFFF"/>
              </a:solidFill>
            </a:endParaRPr>
          </a:p>
        </p:txBody>
      </p:sp>
      <p:sp>
        <p:nvSpPr>
          <p:cNvPr id="69656" name="Text Box 24"/>
          <p:cNvSpPr txBox="1">
            <a:spLocks noChangeArrowheads="1"/>
          </p:cNvSpPr>
          <p:nvPr/>
        </p:nvSpPr>
        <p:spPr bwMode="black">
          <a:xfrm>
            <a:off x="2354263" y="4927600"/>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en-US" sz="2400" b="1" dirty="0" smtClean="0">
                <a:solidFill>
                  <a:srgbClr val="FFFFFF"/>
                </a:solidFill>
              </a:rPr>
              <a:t>综合控制</a:t>
            </a:r>
            <a:endParaRPr lang="en-US" altLang="zh-CN" sz="2400" b="1" dirty="0">
              <a:solidFill>
                <a:srgbClr val="FFFFFF"/>
              </a:solidFill>
            </a:endParaRPr>
          </a:p>
        </p:txBody>
      </p:sp>
      <p:sp>
        <p:nvSpPr>
          <p:cNvPr id="69657" name="Text Box 25"/>
          <p:cNvSpPr txBox="1">
            <a:spLocks noChangeArrowheads="1"/>
          </p:cNvSpPr>
          <p:nvPr/>
        </p:nvSpPr>
        <p:spPr bwMode="black">
          <a:xfrm>
            <a:off x="2354263" y="5578475"/>
            <a:ext cx="4495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marL="609600" indent="-609600" algn="ctr">
              <a:lnSpc>
                <a:spcPct val="150000"/>
              </a:lnSpc>
            </a:pPr>
            <a:r>
              <a:rPr lang="zh-CN" altLang="en-US" sz="2400" b="1" dirty="0">
                <a:solidFill>
                  <a:srgbClr val="FFFFFF"/>
                </a:solidFill>
                <a:latin typeface="宋体" charset="-122"/>
                <a:ea typeface="宋体" charset="-122"/>
              </a:rPr>
              <a:t>管理控制信息系统</a:t>
            </a:r>
          </a:p>
        </p:txBody>
      </p:sp>
      <p:pic>
        <p:nvPicPr>
          <p:cNvPr id="69659" name="Picture 27"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76400" y="5410200"/>
            <a:ext cx="792163" cy="949325"/>
          </a:xfrm>
          <a:prstGeom prst="rect">
            <a:avLst/>
          </a:prstGeom>
          <a:noFill/>
          <a:extLst>
            <a:ext uri="{909E8E84-426E-40DD-AFC4-6F175D3DCCD1}">
              <a14:hiddenFill xmlns:a14="http://schemas.microsoft.com/office/drawing/2010/main">
                <a:solidFill>
                  <a:srgbClr val="FFFFFF"/>
                </a:solidFill>
              </a14:hiddenFill>
            </a:ext>
          </a:extLst>
        </p:spPr>
      </p:pic>
      <p:pic>
        <p:nvPicPr>
          <p:cNvPr id="69660" name="Picture 28"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92275" y="4800600"/>
            <a:ext cx="792163" cy="949325"/>
          </a:xfrm>
          <a:prstGeom prst="rect">
            <a:avLst/>
          </a:prstGeom>
          <a:noFill/>
          <a:extLst>
            <a:ext uri="{909E8E84-426E-40DD-AFC4-6F175D3DCCD1}">
              <a14:hiddenFill xmlns:a14="http://schemas.microsoft.com/office/drawing/2010/main">
                <a:solidFill>
                  <a:srgbClr val="FFFFFF"/>
                </a:solidFill>
              </a14:hiddenFill>
            </a:ext>
          </a:extLst>
        </p:spPr>
      </p:pic>
      <p:pic>
        <p:nvPicPr>
          <p:cNvPr id="69661" name="Picture 29"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92275" y="4191000"/>
            <a:ext cx="792163" cy="949325"/>
          </a:xfrm>
          <a:prstGeom prst="rect">
            <a:avLst/>
          </a:prstGeom>
          <a:noFill/>
          <a:extLst>
            <a:ext uri="{909E8E84-426E-40DD-AFC4-6F175D3DCCD1}">
              <a14:hiddenFill xmlns:a14="http://schemas.microsoft.com/office/drawing/2010/main">
                <a:solidFill>
                  <a:srgbClr val="FFFFFF"/>
                </a:solidFill>
              </a14:hiddenFill>
            </a:ext>
          </a:extLst>
        </p:spPr>
      </p:pic>
      <p:pic>
        <p:nvPicPr>
          <p:cNvPr id="69662" name="Picture 30"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81163" y="3506788"/>
            <a:ext cx="792162" cy="949325"/>
          </a:xfrm>
          <a:prstGeom prst="rect">
            <a:avLst/>
          </a:prstGeom>
          <a:noFill/>
          <a:extLst>
            <a:ext uri="{909E8E84-426E-40DD-AFC4-6F175D3DCCD1}">
              <a14:hiddenFill xmlns:a14="http://schemas.microsoft.com/office/drawing/2010/main">
                <a:solidFill>
                  <a:srgbClr val="FFFFFF"/>
                </a:solidFill>
              </a14:hiddenFill>
            </a:ext>
          </a:extLst>
        </p:spPr>
      </p:pic>
      <p:sp>
        <p:nvSpPr>
          <p:cNvPr id="69663" name="Text Box 31"/>
          <p:cNvSpPr txBox="1">
            <a:spLocks noChangeArrowheads="1"/>
          </p:cNvSpPr>
          <p:nvPr/>
        </p:nvSpPr>
        <p:spPr bwMode="gray">
          <a:xfrm>
            <a:off x="2022475" y="5586412"/>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dirty="0" smtClean="0"/>
              <a:t>7</a:t>
            </a:r>
            <a:endParaRPr lang="en-US" altLang="zh-CN" sz="2400" b="1" dirty="0"/>
          </a:p>
        </p:txBody>
      </p:sp>
      <p:sp>
        <p:nvSpPr>
          <p:cNvPr id="69664" name="Text Box 32"/>
          <p:cNvSpPr txBox="1">
            <a:spLocks noChangeArrowheads="1"/>
          </p:cNvSpPr>
          <p:nvPr/>
        </p:nvSpPr>
        <p:spPr bwMode="gray">
          <a:xfrm>
            <a:off x="2001838" y="3603625"/>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dirty="0" smtClean="0"/>
              <a:t>4</a:t>
            </a:r>
            <a:endParaRPr lang="en-US" altLang="zh-CN" sz="2400" b="1" dirty="0"/>
          </a:p>
        </p:txBody>
      </p:sp>
      <p:sp>
        <p:nvSpPr>
          <p:cNvPr id="69665" name="Text Box 33"/>
          <p:cNvSpPr txBox="1">
            <a:spLocks noChangeArrowheads="1"/>
          </p:cNvSpPr>
          <p:nvPr/>
        </p:nvSpPr>
        <p:spPr bwMode="gray">
          <a:xfrm>
            <a:off x="2014538" y="4289425"/>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dirty="0" smtClean="0"/>
              <a:t>5</a:t>
            </a:r>
            <a:endParaRPr lang="en-US" altLang="zh-CN" sz="2400" b="1" dirty="0"/>
          </a:p>
        </p:txBody>
      </p:sp>
      <p:sp>
        <p:nvSpPr>
          <p:cNvPr id="69666" name="Text Box 34"/>
          <p:cNvSpPr txBox="1">
            <a:spLocks noChangeArrowheads="1"/>
          </p:cNvSpPr>
          <p:nvPr/>
        </p:nvSpPr>
        <p:spPr bwMode="gray">
          <a:xfrm>
            <a:off x="2014538" y="4935537"/>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dirty="0" smtClean="0"/>
              <a:t>6</a:t>
            </a:r>
            <a:endParaRPr lang="en-US" altLang="zh-CN" sz="2400" b="1" dirty="0"/>
          </a:p>
        </p:txBody>
      </p:sp>
      <p:sp>
        <p:nvSpPr>
          <p:cNvPr id="69667" name="Rectangle 35"/>
          <p:cNvSpPr>
            <a:spLocks noGrp="1" noChangeArrowheads="1"/>
          </p:cNvSpPr>
          <p:nvPr>
            <p:ph type="title"/>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en-US" altLang="zh-CN" sz="4000" dirty="0"/>
          </a:p>
        </p:txBody>
      </p:sp>
      <p:grpSp>
        <p:nvGrpSpPr>
          <p:cNvPr id="59" name="Group 12"/>
          <p:cNvGrpSpPr>
            <a:grpSpLocks/>
          </p:cNvGrpSpPr>
          <p:nvPr/>
        </p:nvGrpSpPr>
        <p:grpSpPr bwMode="auto">
          <a:xfrm>
            <a:off x="1865312" y="1508125"/>
            <a:ext cx="5311775" cy="688975"/>
            <a:chOff x="720" y="1392"/>
            <a:chExt cx="4058" cy="480"/>
          </a:xfrm>
        </p:grpSpPr>
        <p:sp>
          <p:nvSpPr>
            <p:cNvPr id="60" name="AutoShape 13"/>
            <p:cNvSpPr>
              <a:spLocks noChangeArrowheads="1"/>
            </p:cNvSpPr>
            <p:nvPr/>
          </p:nvSpPr>
          <p:spPr bwMode="ltGray">
            <a:xfrm>
              <a:off x="720" y="1392"/>
              <a:ext cx="4058" cy="480"/>
            </a:xfrm>
            <a:prstGeom prst="roundRect">
              <a:avLst>
                <a:gd name="adj" fmla="val 17509"/>
              </a:avLst>
            </a:prstGeom>
            <a:gradFill rotWithShape="1">
              <a:gsLst>
                <a:gs pos="0">
                  <a:schemeClr val="folHlink"/>
                </a:gs>
                <a:gs pos="50000">
                  <a:schemeClr val="folHlink">
                    <a:gamma/>
                    <a:shade val="92157"/>
                    <a:invGamma/>
                  </a:schemeClr>
                </a:gs>
                <a:gs pos="100000">
                  <a:schemeClr val="fo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1" name="Group 14"/>
            <p:cNvGrpSpPr>
              <a:grpSpLocks/>
            </p:cNvGrpSpPr>
            <p:nvPr/>
          </p:nvGrpSpPr>
          <p:grpSpPr bwMode="auto">
            <a:xfrm>
              <a:off x="730" y="1407"/>
              <a:ext cx="4043" cy="444"/>
              <a:chOff x="744" y="1407"/>
              <a:chExt cx="3988" cy="444"/>
            </a:xfrm>
          </p:grpSpPr>
          <p:sp>
            <p:nvSpPr>
              <p:cNvPr id="62" name="AutoShape 15"/>
              <p:cNvSpPr>
                <a:spLocks noChangeArrowheads="1"/>
              </p:cNvSpPr>
              <p:nvPr/>
            </p:nvSpPr>
            <p:spPr bwMode="lt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63" name="AutoShape 16"/>
              <p:cNvSpPr>
                <a:spLocks noChangeArrowheads="1"/>
              </p:cNvSpPr>
              <p:nvPr/>
            </p:nvSpPr>
            <p:spPr bwMode="lt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sp>
        <p:nvSpPr>
          <p:cNvPr id="64" name="Text Box 25"/>
          <p:cNvSpPr txBox="1">
            <a:spLocks noChangeArrowheads="1"/>
          </p:cNvSpPr>
          <p:nvPr/>
        </p:nvSpPr>
        <p:spPr bwMode="black">
          <a:xfrm>
            <a:off x="2343150" y="1524000"/>
            <a:ext cx="4495800" cy="559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lnSpc>
                <a:spcPct val="150000"/>
              </a:lnSpc>
            </a:pPr>
            <a:r>
              <a:rPr lang="zh-CN" altLang="en-US" sz="2400" b="1" dirty="0">
                <a:solidFill>
                  <a:srgbClr val="FFFFFF"/>
                </a:solidFill>
                <a:latin typeface="宋体" charset="-122"/>
                <a:ea typeface="宋体" charset="-122"/>
              </a:rPr>
              <a:t>财务控制</a:t>
            </a:r>
          </a:p>
        </p:txBody>
      </p:sp>
      <p:sp>
        <p:nvSpPr>
          <p:cNvPr id="65" name="Text Box 31"/>
          <p:cNvSpPr txBox="1">
            <a:spLocks noChangeArrowheads="1"/>
          </p:cNvSpPr>
          <p:nvPr/>
        </p:nvSpPr>
        <p:spPr bwMode="gray">
          <a:xfrm>
            <a:off x="2011362" y="1608137"/>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dirty="0" smtClean="0"/>
              <a:t>1</a:t>
            </a:r>
            <a:endParaRPr lang="en-US" altLang="zh-CN" sz="2400" b="1" dirty="0"/>
          </a:p>
        </p:txBody>
      </p:sp>
      <p:grpSp>
        <p:nvGrpSpPr>
          <p:cNvPr id="66" name="Group 2"/>
          <p:cNvGrpSpPr>
            <a:grpSpLocks/>
          </p:cNvGrpSpPr>
          <p:nvPr/>
        </p:nvGrpSpPr>
        <p:grpSpPr bwMode="auto">
          <a:xfrm>
            <a:off x="1851025" y="2133600"/>
            <a:ext cx="5311775" cy="688975"/>
            <a:chOff x="720" y="1392"/>
            <a:chExt cx="4058" cy="480"/>
          </a:xfrm>
        </p:grpSpPr>
        <p:sp>
          <p:nvSpPr>
            <p:cNvPr id="67" name="AutoShape 3"/>
            <p:cNvSpPr>
              <a:spLocks noChangeArrowheads="1"/>
            </p:cNvSpPr>
            <p:nvPr/>
          </p:nvSpPr>
          <p:spPr bwMode="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8" name="Group 4"/>
            <p:cNvGrpSpPr>
              <a:grpSpLocks/>
            </p:cNvGrpSpPr>
            <p:nvPr/>
          </p:nvGrpSpPr>
          <p:grpSpPr bwMode="auto">
            <a:xfrm>
              <a:off x="730" y="1407"/>
              <a:ext cx="4043" cy="444"/>
              <a:chOff x="744" y="1407"/>
              <a:chExt cx="3988" cy="444"/>
            </a:xfrm>
          </p:grpSpPr>
          <p:sp>
            <p:nvSpPr>
              <p:cNvPr id="69" name="AutoShape 5"/>
              <p:cNvSpPr>
                <a:spLocks noChangeArrowheads="1"/>
              </p:cNvSpPr>
              <p:nvPr/>
            </p:nvSpPr>
            <p:spPr bwMode="gray">
              <a:xfrm>
                <a:off x="744" y="1736"/>
                <a:ext cx="3988" cy="115"/>
              </a:xfrm>
              <a:prstGeom prst="roundRect">
                <a:avLst>
                  <a:gd name="adj" fmla="val 50000"/>
                </a:avLst>
              </a:prstGeom>
              <a:gradFill rotWithShape="1">
                <a:gsLst>
                  <a:gs pos="0">
                    <a:schemeClr val="accent2">
                      <a:alpha val="0"/>
                    </a:schemeClr>
                  </a:gs>
                  <a:gs pos="100000">
                    <a:schemeClr val="accent2">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70" name="AutoShape 6"/>
              <p:cNvSpPr>
                <a:spLocks noChangeArrowheads="1"/>
              </p:cNvSpPr>
              <p:nvPr/>
            </p:nvSpPr>
            <p:spPr bwMode="gray">
              <a:xfrm>
                <a:off x="744" y="1407"/>
                <a:ext cx="3988" cy="115"/>
              </a:xfrm>
              <a:prstGeom prst="roundRect">
                <a:avLst>
                  <a:gd name="adj" fmla="val 50000"/>
                </a:avLst>
              </a:prstGeom>
              <a:gradFill rotWithShape="1">
                <a:gsLst>
                  <a:gs pos="0">
                    <a:schemeClr val="accent2">
                      <a:gamma/>
                      <a:tint val="0"/>
                      <a:invGamma/>
                    </a:schemeClr>
                  </a:gs>
                  <a:gs pos="100000">
                    <a:schemeClr val="accent2">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71" name="Group 7"/>
          <p:cNvGrpSpPr>
            <a:grpSpLocks/>
          </p:cNvGrpSpPr>
          <p:nvPr/>
        </p:nvGrpSpPr>
        <p:grpSpPr bwMode="auto">
          <a:xfrm>
            <a:off x="1851025" y="2819400"/>
            <a:ext cx="5311775" cy="688975"/>
            <a:chOff x="720" y="1392"/>
            <a:chExt cx="4058" cy="480"/>
          </a:xfrm>
        </p:grpSpPr>
        <p:sp>
          <p:nvSpPr>
            <p:cNvPr id="72" name="AutoShape 8"/>
            <p:cNvSpPr>
              <a:spLocks noChangeArrowheads="1"/>
            </p:cNvSpPr>
            <p:nvPr/>
          </p:nvSpPr>
          <p:spPr bwMode="gray">
            <a:xfrm>
              <a:off x="720" y="1392"/>
              <a:ext cx="4058" cy="480"/>
            </a:xfrm>
            <a:prstGeom prst="roundRect">
              <a:avLst>
                <a:gd name="adj" fmla="val 17509"/>
              </a:avLst>
            </a:prstGeom>
            <a:gradFill rotWithShape="1">
              <a:gsLst>
                <a:gs pos="0">
                  <a:schemeClr val="hlink"/>
                </a:gs>
                <a:gs pos="50000">
                  <a:schemeClr val="hlink">
                    <a:gamma/>
                    <a:shade val="92157"/>
                    <a:invGamma/>
                  </a:schemeClr>
                </a:gs>
                <a:gs pos="100000">
                  <a:schemeClr val="hlink"/>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73" name="Group 9"/>
            <p:cNvGrpSpPr>
              <a:grpSpLocks/>
            </p:cNvGrpSpPr>
            <p:nvPr/>
          </p:nvGrpSpPr>
          <p:grpSpPr bwMode="auto">
            <a:xfrm>
              <a:off x="730" y="1407"/>
              <a:ext cx="4043" cy="444"/>
              <a:chOff x="744" y="1407"/>
              <a:chExt cx="3988" cy="444"/>
            </a:xfrm>
          </p:grpSpPr>
          <p:sp>
            <p:nvSpPr>
              <p:cNvPr id="74" name="AutoShape 10"/>
              <p:cNvSpPr>
                <a:spLocks noChangeArrowheads="1"/>
              </p:cNvSpPr>
              <p:nvPr/>
            </p:nvSpPr>
            <p:spPr bwMode="gray">
              <a:xfrm>
                <a:off x="744" y="1736"/>
                <a:ext cx="3988" cy="115"/>
              </a:xfrm>
              <a:prstGeom prst="roundRect">
                <a:avLst>
                  <a:gd name="adj" fmla="val 50000"/>
                </a:avLst>
              </a:prstGeom>
              <a:gradFill rotWithShape="1">
                <a:gsLst>
                  <a:gs pos="0">
                    <a:schemeClr val="hlink">
                      <a:alpha val="0"/>
                    </a:schemeClr>
                  </a:gs>
                  <a:gs pos="100000">
                    <a:schemeClr va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75" name="AutoShape 11"/>
              <p:cNvSpPr>
                <a:spLocks noChangeArrowheads="1"/>
              </p:cNvSpPr>
              <p:nvPr/>
            </p:nvSpPr>
            <p:spPr bwMode="gray">
              <a:xfrm>
                <a:off x="744" y="1407"/>
                <a:ext cx="3988" cy="115"/>
              </a:xfrm>
              <a:prstGeom prst="roundRect">
                <a:avLst>
                  <a:gd name="adj" fmla="val 50000"/>
                </a:avLst>
              </a:prstGeom>
              <a:gradFill rotWithShape="1">
                <a:gsLst>
                  <a:gs pos="0">
                    <a:schemeClr val="hlink">
                      <a:gamma/>
                      <a:tint val="0"/>
                      <a:invGamma/>
                    </a:schemeClr>
                  </a:gs>
                  <a:gs pos="100000">
                    <a:schemeClr val="hlink">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sp>
        <p:nvSpPr>
          <p:cNvPr id="76" name="Text Box 23"/>
          <p:cNvSpPr txBox="1">
            <a:spLocks noChangeArrowheads="1"/>
          </p:cNvSpPr>
          <p:nvPr/>
        </p:nvSpPr>
        <p:spPr bwMode="black">
          <a:xfrm>
            <a:off x="2328863" y="2214562"/>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en-US" sz="2400" b="1" dirty="0">
                <a:solidFill>
                  <a:srgbClr val="FFFFFF"/>
                </a:solidFill>
                <a:latin typeface="宋体" charset="-122"/>
                <a:ea typeface="宋体" charset="-122"/>
              </a:rPr>
              <a:t>产品质量控制</a:t>
            </a:r>
            <a:endParaRPr lang="en-US" altLang="zh-CN" sz="2400" b="1" dirty="0">
              <a:solidFill>
                <a:srgbClr val="FFFFFF"/>
              </a:solidFill>
            </a:endParaRPr>
          </a:p>
        </p:txBody>
      </p:sp>
      <p:sp>
        <p:nvSpPr>
          <p:cNvPr id="77" name="Text Box 24"/>
          <p:cNvSpPr txBox="1">
            <a:spLocks noChangeArrowheads="1"/>
          </p:cNvSpPr>
          <p:nvPr/>
        </p:nvSpPr>
        <p:spPr bwMode="black">
          <a:xfrm>
            <a:off x="2328863" y="2921000"/>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en-US" sz="2400" b="1" dirty="0" smtClean="0">
                <a:solidFill>
                  <a:srgbClr val="FFFFFF"/>
                </a:solidFill>
              </a:rPr>
              <a:t>物流控制</a:t>
            </a:r>
            <a:endParaRPr lang="en-US" altLang="zh-CN" sz="2400" b="1" dirty="0">
              <a:solidFill>
                <a:srgbClr val="FFFFFF"/>
              </a:solidFill>
            </a:endParaRPr>
          </a:p>
        </p:txBody>
      </p:sp>
      <p:pic>
        <p:nvPicPr>
          <p:cNvPr id="78" name="Picture 29"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66875" y="2016125"/>
            <a:ext cx="792163" cy="949325"/>
          </a:xfrm>
          <a:prstGeom prst="rect">
            <a:avLst/>
          </a:prstGeom>
          <a:noFill/>
          <a:extLst>
            <a:ext uri="{909E8E84-426E-40DD-AFC4-6F175D3DCCD1}">
              <a14:hiddenFill xmlns:a14="http://schemas.microsoft.com/office/drawing/2010/main">
                <a:solidFill>
                  <a:srgbClr val="FFFFFF"/>
                </a:solidFill>
              </a14:hiddenFill>
            </a:ext>
          </a:extLst>
        </p:spPr>
      </p:pic>
      <p:sp>
        <p:nvSpPr>
          <p:cNvPr id="79" name="Text Box 33"/>
          <p:cNvSpPr txBox="1">
            <a:spLocks noChangeArrowheads="1"/>
          </p:cNvSpPr>
          <p:nvPr/>
        </p:nvSpPr>
        <p:spPr bwMode="gray">
          <a:xfrm>
            <a:off x="1989138" y="2193925"/>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dirty="0"/>
              <a:t>2</a:t>
            </a:r>
          </a:p>
        </p:txBody>
      </p:sp>
      <p:sp>
        <p:nvSpPr>
          <p:cNvPr id="80" name="Text Box 34"/>
          <p:cNvSpPr txBox="1">
            <a:spLocks noChangeArrowheads="1"/>
          </p:cNvSpPr>
          <p:nvPr/>
        </p:nvSpPr>
        <p:spPr bwMode="gray">
          <a:xfrm>
            <a:off x="1989138" y="2928937"/>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a:t>3</a:t>
            </a:r>
          </a:p>
        </p:txBody>
      </p:sp>
      <p:pic>
        <p:nvPicPr>
          <p:cNvPr id="81" name="Picture 27"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76400" y="1447800"/>
            <a:ext cx="792163" cy="949325"/>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7"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676400" y="2819400"/>
            <a:ext cx="792163" cy="949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2584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en-US" altLang="zh-CN" sz="4000" dirty="0" smtClean="0">
                <a:latin typeface="微软雅黑" pitchFamily="34" charset="-122"/>
                <a:ea typeface="微软雅黑" pitchFamily="34" charset="-122"/>
              </a:rPr>
              <a:t>14.4  </a:t>
            </a:r>
            <a:r>
              <a:rPr lang="zh-CN" altLang="en-US" sz="4000" dirty="0" smtClean="0">
                <a:latin typeface="微软雅黑" pitchFamily="34" charset="-122"/>
                <a:ea typeface="微软雅黑" pitchFamily="34" charset="-122"/>
              </a:rPr>
              <a:t>控制方法与技术</a:t>
            </a:r>
          </a:p>
        </p:txBody>
      </p:sp>
      <p:sp>
        <p:nvSpPr>
          <p:cNvPr id="20483" name="内容占位符 2"/>
          <p:cNvSpPr>
            <a:spLocks noGrp="1"/>
          </p:cNvSpPr>
          <p:nvPr>
            <p:ph idx="1"/>
          </p:nvPr>
        </p:nvSpPr>
        <p:spPr>
          <a:xfrm>
            <a:off x="457200" y="1268413"/>
            <a:ext cx="8229600" cy="4752975"/>
          </a:xfrm>
        </p:spPr>
        <p:txBody>
          <a:bodyPr/>
          <a:lstStyle/>
          <a:p>
            <a:pPr>
              <a:lnSpc>
                <a:spcPct val="150000"/>
              </a:lnSpc>
              <a:spcBef>
                <a:spcPct val="0"/>
              </a:spcBef>
            </a:pPr>
            <a:r>
              <a:rPr lang="en-US" altLang="zh-CN" b="1" dirty="0" smtClean="0">
                <a:latin typeface="宋体" charset="-122"/>
                <a:ea typeface="宋体" charset="-122"/>
              </a:rPr>
              <a:t>14.4.1</a:t>
            </a:r>
            <a:r>
              <a:rPr lang="zh-CN" altLang="en-US" b="1" dirty="0" smtClean="0">
                <a:latin typeface="宋体" charset="-122"/>
                <a:ea typeface="宋体" charset="-122"/>
              </a:rPr>
              <a:t>财务控制</a:t>
            </a:r>
          </a:p>
          <a:p>
            <a:pPr>
              <a:lnSpc>
                <a:spcPct val="120000"/>
              </a:lnSpc>
              <a:spcBef>
                <a:spcPct val="0"/>
              </a:spcBef>
            </a:pPr>
            <a:r>
              <a:rPr lang="en-US" altLang="zh-CN" sz="2800" b="1" dirty="0" smtClean="0">
                <a:latin typeface="宋体" charset="-122"/>
                <a:ea typeface="宋体" charset="-122"/>
              </a:rPr>
              <a:t>1</a:t>
            </a:r>
            <a:r>
              <a:rPr lang="zh-CN" altLang="en-US" sz="2800" b="1" dirty="0" smtClean="0">
                <a:latin typeface="宋体" charset="-122"/>
                <a:ea typeface="宋体" charset="-122"/>
              </a:rPr>
              <a:t>．预算控制</a:t>
            </a:r>
          </a:p>
          <a:p>
            <a:pPr>
              <a:lnSpc>
                <a:spcPct val="120000"/>
              </a:lnSpc>
              <a:spcBef>
                <a:spcPct val="0"/>
              </a:spcBef>
            </a:pPr>
            <a:r>
              <a:rPr lang="zh-CN" altLang="en-US" sz="2400" b="1" dirty="0" smtClean="0">
                <a:latin typeface="宋体" charset="-122"/>
                <a:ea typeface="宋体" charset="-122"/>
              </a:rPr>
              <a:t>（</a:t>
            </a:r>
            <a:r>
              <a:rPr lang="en-US" altLang="zh-CN" sz="2400" b="1" dirty="0" smtClean="0">
                <a:latin typeface="宋体" charset="-122"/>
                <a:ea typeface="宋体" charset="-122"/>
              </a:rPr>
              <a:t>1</a:t>
            </a:r>
            <a:r>
              <a:rPr lang="zh-CN" altLang="en-US" sz="2400" b="1" dirty="0" smtClean="0">
                <a:latin typeface="宋体" charset="-122"/>
                <a:ea typeface="宋体" charset="-122"/>
              </a:rPr>
              <a:t>）预算含义</a:t>
            </a:r>
          </a:p>
          <a:p>
            <a:pPr>
              <a:lnSpc>
                <a:spcPct val="120000"/>
              </a:lnSpc>
              <a:spcBef>
                <a:spcPct val="0"/>
              </a:spcBef>
              <a:buFont typeface="Wingdings" pitchFamily="2" charset="2"/>
              <a:buNone/>
            </a:pPr>
            <a:r>
              <a:rPr lang="zh-CN" altLang="en-US" sz="2400" b="1" dirty="0" smtClean="0">
                <a:latin typeface="宋体" charset="-122"/>
                <a:ea typeface="宋体" charset="-122"/>
              </a:rPr>
              <a:t>  所谓预算，就是用数字、特别是用财务数字的形式来描述企业未来的活动计划。 </a:t>
            </a:r>
          </a:p>
          <a:p>
            <a:pPr>
              <a:lnSpc>
                <a:spcPct val="120000"/>
              </a:lnSpc>
              <a:spcBef>
                <a:spcPct val="0"/>
              </a:spcBef>
              <a:buFont typeface="Wingdings" pitchFamily="2" charset="2"/>
              <a:buNone/>
            </a:pPr>
            <a:r>
              <a:rPr lang="zh-CN" altLang="en-US" sz="2400" b="1" dirty="0" smtClean="0">
                <a:latin typeface="宋体" charset="-122"/>
                <a:ea typeface="宋体" charset="-122"/>
              </a:rPr>
              <a:t>  预算控制就是根据预算规定的收入与支出标准来检查和监督各个部门的生产经营活动，以保证各种活动或各个部门在充分达成既定目标、实现利润的过程中对经营资源的利用，从而费用支出受到严格有效的约束。</a:t>
            </a:r>
            <a:r>
              <a:rPr lang="zh-CN" altLang="en-US" sz="2800" b="1" dirty="0" smtClean="0">
                <a:latin typeface="宋体" charset="-122"/>
                <a:ea typeface="宋体" charset="-122"/>
              </a:rPr>
              <a:t> </a:t>
            </a: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endParaRPr lang="zh-CN" altLang="en-US">
              <a:ea typeface="宋体" charset="-122"/>
            </a:endParaRPr>
          </a:p>
        </p:txBody>
      </p:sp>
    </p:spTree>
    <p:extLst>
      <p:ext uri="{BB962C8B-B14F-4D97-AF65-F5344CB8AC3E}">
        <p14:creationId xmlns:p14="http://schemas.microsoft.com/office/powerpoint/2010/main" val="359212207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p:txBody>
          <a:bodyPr/>
          <a:lstStyle/>
          <a:p>
            <a:endParaRPr lang="zh-CN" altLang="en-US" smtClean="0"/>
          </a:p>
        </p:txBody>
      </p:sp>
      <p:sp>
        <p:nvSpPr>
          <p:cNvPr id="49155" name="Rectangle 3"/>
          <p:cNvSpPr>
            <a:spLocks noGrp="1" noChangeArrowheads="1"/>
          </p:cNvSpPr>
          <p:nvPr>
            <p:ph type="body" idx="4294967295"/>
          </p:nvPr>
        </p:nvSpPr>
        <p:spPr/>
        <p:txBody>
          <a:bodyPr/>
          <a:lstStyle/>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）预算的种类</a:t>
            </a:r>
          </a:p>
          <a:p>
            <a:pPr>
              <a:lnSpc>
                <a:spcPct val="120000"/>
              </a:lnSpc>
              <a:spcBef>
                <a:spcPct val="0"/>
              </a:spcBef>
              <a:buFont typeface="Wingdings" pitchFamily="2" charset="2"/>
              <a:buNone/>
            </a:pPr>
            <a:r>
              <a:rPr lang="en-US" altLang="zh-CN" sz="2400" b="1" smtClean="0">
                <a:latin typeface="宋体" charset="-122"/>
                <a:ea typeface="宋体" charset="-122"/>
              </a:rPr>
              <a:t>  a.</a:t>
            </a:r>
            <a:r>
              <a:rPr lang="zh-CN" altLang="en-US" sz="2400" b="1" smtClean="0">
                <a:latin typeface="宋体" charset="-122"/>
                <a:ea typeface="宋体" charset="-122"/>
              </a:rPr>
              <a:t>按预算控制的力度可分为刚性预算和弹性预算</a:t>
            </a:r>
          </a:p>
          <a:p>
            <a:pPr>
              <a:lnSpc>
                <a:spcPct val="120000"/>
              </a:lnSpc>
              <a:spcBef>
                <a:spcPct val="0"/>
              </a:spcBef>
              <a:buFont typeface="Wingdings" pitchFamily="2" charset="2"/>
              <a:buNone/>
            </a:pPr>
            <a:r>
              <a:rPr lang="en-US" altLang="zh-CN" sz="2400" b="1" smtClean="0">
                <a:latin typeface="宋体" charset="-122"/>
                <a:ea typeface="宋体" charset="-122"/>
              </a:rPr>
              <a:t>  b.</a:t>
            </a:r>
            <a:r>
              <a:rPr lang="zh-CN" altLang="en-US" sz="2400" b="1" smtClean="0">
                <a:latin typeface="宋体" charset="-122"/>
                <a:ea typeface="宋体" charset="-122"/>
              </a:rPr>
              <a:t>按预算的内容可分为支出预算和收入预算</a:t>
            </a:r>
          </a:p>
          <a:p>
            <a:pPr>
              <a:lnSpc>
                <a:spcPct val="120000"/>
              </a:lnSpc>
              <a:spcBef>
                <a:spcPct val="0"/>
              </a:spcBef>
              <a:buFont typeface="Wingdings" pitchFamily="2" charset="2"/>
              <a:buNone/>
            </a:pPr>
            <a:r>
              <a:rPr lang="en-US" altLang="zh-CN" sz="2400" b="1" smtClean="0">
                <a:latin typeface="宋体" charset="-122"/>
                <a:ea typeface="宋体" charset="-122"/>
              </a:rPr>
              <a:t>  c.</a:t>
            </a:r>
            <a:r>
              <a:rPr lang="zh-CN" altLang="en-US" sz="2400" b="1" smtClean="0">
                <a:latin typeface="宋体" charset="-122"/>
                <a:ea typeface="宋体" charset="-122"/>
              </a:rPr>
              <a:t>按预算的范围可分为总预算和部门预算</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）预算的作用</a:t>
            </a:r>
          </a:p>
          <a:p>
            <a:pPr>
              <a:lnSpc>
                <a:spcPct val="120000"/>
              </a:lnSpc>
              <a:spcBef>
                <a:spcPct val="0"/>
              </a:spcBef>
              <a:buFont typeface="Wingdings" pitchFamily="2" charset="2"/>
              <a:buNone/>
            </a:pPr>
            <a:r>
              <a:rPr lang="zh-CN" altLang="en-US" sz="2400" b="1" smtClean="0">
                <a:latin typeface="宋体" charset="-122"/>
                <a:ea typeface="宋体" charset="-122"/>
              </a:rPr>
              <a:t>制定预算有以下四个基本作用。</a:t>
            </a:r>
          </a:p>
          <a:p>
            <a:pPr>
              <a:lnSpc>
                <a:spcPct val="120000"/>
              </a:lnSpc>
              <a:spcBef>
                <a:spcPct val="0"/>
              </a:spcBef>
              <a:buFont typeface="Wingdings" pitchFamily="2" charset="2"/>
              <a:buNone/>
            </a:pPr>
            <a:r>
              <a:rPr lang="en-US" altLang="zh-CN" sz="2400" b="1" smtClean="0">
                <a:latin typeface="宋体" charset="-122"/>
                <a:ea typeface="宋体" charset="-122"/>
              </a:rPr>
              <a:t>  a.</a:t>
            </a:r>
            <a:r>
              <a:rPr lang="zh-CN" altLang="en-US" sz="2400" b="1" smtClean="0">
                <a:latin typeface="宋体" charset="-122"/>
                <a:ea typeface="宋体" charset="-122"/>
              </a:rPr>
              <a:t>为战略计划做进一步安排</a:t>
            </a:r>
          </a:p>
          <a:p>
            <a:pPr>
              <a:lnSpc>
                <a:spcPct val="120000"/>
              </a:lnSpc>
              <a:spcBef>
                <a:spcPct val="0"/>
              </a:spcBef>
              <a:buFont typeface="Wingdings" pitchFamily="2" charset="2"/>
              <a:buNone/>
            </a:pPr>
            <a:r>
              <a:rPr lang="en-US" altLang="zh-CN" sz="2400" b="1" smtClean="0">
                <a:latin typeface="宋体" charset="-122"/>
                <a:ea typeface="宋体" charset="-122"/>
              </a:rPr>
              <a:t>  b.</a:t>
            </a:r>
            <a:r>
              <a:rPr lang="zh-CN" altLang="en-US" sz="2400" b="1" smtClean="0">
                <a:latin typeface="宋体" charset="-122"/>
                <a:ea typeface="宋体" charset="-122"/>
              </a:rPr>
              <a:t>协调</a:t>
            </a:r>
          </a:p>
          <a:p>
            <a:pPr>
              <a:lnSpc>
                <a:spcPct val="120000"/>
              </a:lnSpc>
              <a:spcBef>
                <a:spcPct val="0"/>
              </a:spcBef>
              <a:buFont typeface="Wingdings" pitchFamily="2" charset="2"/>
              <a:buNone/>
            </a:pPr>
            <a:r>
              <a:rPr lang="en-US" altLang="zh-CN" sz="2400" b="1" smtClean="0">
                <a:latin typeface="宋体" charset="-122"/>
                <a:ea typeface="宋体" charset="-122"/>
              </a:rPr>
              <a:t>  c.</a:t>
            </a:r>
            <a:r>
              <a:rPr lang="zh-CN" altLang="en-US" sz="2400" b="1" smtClean="0">
                <a:latin typeface="宋体" charset="-122"/>
                <a:ea typeface="宋体" charset="-122"/>
              </a:rPr>
              <a:t>指定责任</a:t>
            </a:r>
          </a:p>
          <a:p>
            <a:pPr>
              <a:lnSpc>
                <a:spcPct val="120000"/>
              </a:lnSpc>
              <a:spcBef>
                <a:spcPct val="0"/>
              </a:spcBef>
              <a:buFont typeface="Wingdings" pitchFamily="2" charset="2"/>
              <a:buNone/>
            </a:pPr>
            <a:r>
              <a:rPr lang="en-US" altLang="zh-CN" sz="2400" b="1" smtClean="0">
                <a:latin typeface="宋体" charset="-122"/>
                <a:ea typeface="宋体" charset="-122"/>
              </a:rPr>
              <a:t>  d.</a:t>
            </a:r>
            <a:r>
              <a:rPr lang="zh-CN" altLang="en-US" sz="2400" b="1" smtClean="0">
                <a:latin typeface="宋体" charset="-122"/>
                <a:ea typeface="宋体" charset="-122"/>
              </a:rPr>
              <a:t>业绩评估的基础</a:t>
            </a:r>
          </a:p>
        </p:txBody>
      </p:sp>
    </p:spTree>
    <p:extLst>
      <p:ext uri="{BB962C8B-B14F-4D97-AF65-F5344CB8AC3E}">
        <p14:creationId xmlns:p14="http://schemas.microsoft.com/office/powerpoint/2010/main" val="114476104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p:txBody>
          <a:bodyPr/>
          <a:lstStyle/>
          <a:p>
            <a:endParaRPr lang="zh-CN" altLang="en-US" smtClean="0"/>
          </a:p>
        </p:txBody>
      </p:sp>
      <p:sp>
        <p:nvSpPr>
          <p:cNvPr id="50179" name="Rectangle 3"/>
          <p:cNvSpPr>
            <a:spLocks noGrp="1" noChangeArrowheads="1"/>
          </p:cNvSpPr>
          <p:nvPr>
            <p:ph type="body" idx="4294967295"/>
          </p:nvPr>
        </p:nvSpPr>
        <p:spPr/>
        <p:txBody>
          <a:bodyPr/>
          <a:lstStyle/>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4</a:t>
            </a:r>
            <a:r>
              <a:rPr lang="zh-CN" altLang="en-US" sz="2400" b="1" smtClean="0">
                <a:latin typeface="宋体" charset="-122"/>
                <a:ea typeface="宋体" charset="-122"/>
              </a:rPr>
              <a:t>）预算的内容</a:t>
            </a:r>
          </a:p>
          <a:p>
            <a:pPr>
              <a:lnSpc>
                <a:spcPct val="120000"/>
              </a:lnSpc>
              <a:spcBef>
                <a:spcPct val="0"/>
              </a:spcBef>
              <a:buFont typeface="Wingdings" pitchFamily="2" charset="2"/>
              <a:buNone/>
            </a:pPr>
            <a:r>
              <a:rPr lang="en-US" altLang="zh-CN" sz="2800" b="1" smtClean="0">
                <a:latin typeface="宋体" charset="-122"/>
                <a:ea typeface="宋体" charset="-122"/>
              </a:rPr>
              <a:t>  </a:t>
            </a:r>
            <a:r>
              <a:rPr lang="zh-CN" altLang="en-US" sz="2400" b="1" smtClean="0">
                <a:latin typeface="宋体" charset="-122"/>
                <a:ea typeface="宋体" charset="-122"/>
              </a:rPr>
              <a:t>不同企业，由于生产活动的特点不同，预算表中的项目会有不同程度的差异，但一般来说，预算内容要涉及以下几个方面：收入预算；支出预算；现金预算；资金支出预算；生产负债预算。</a:t>
            </a:r>
          </a:p>
        </p:txBody>
      </p:sp>
    </p:spTree>
    <p:extLst>
      <p:ext uri="{BB962C8B-B14F-4D97-AF65-F5344CB8AC3E}">
        <p14:creationId xmlns:p14="http://schemas.microsoft.com/office/powerpoint/2010/main" val="40502074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标题 1"/>
          <p:cNvSpPr>
            <a:spLocks noGrp="1"/>
          </p:cNvSpPr>
          <p:nvPr>
            <p:ph type="title"/>
          </p:nvPr>
        </p:nvSpPr>
        <p:spPr/>
        <p:txBody>
          <a:bodyPr/>
          <a:lstStyle/>
          <a:p>
            <a:endParaRPr lang="zh-CN" altLang="en-US" smtClean="0"/>
          </a:p>
        </p:txBody>
      </p:sp>
      <p:sp>
        <p:nvSpPr>
          <p:cNvPr id="2052" name="内容占位符 2"/>
          <p:cNvSpPr>
            <a:spLocks noGrp="1"/>
          </p:cNvSpPr>
          <p:nvPr>
            <p:ph idx="1"/>
          </p:nvPr>
        </p:nvSpPr>
        <p:spPr>
          <a:xfrm>
            <a:off x="457200" y="1295400"/>
            <a:ext cx="8229600" cy="4941888"/>
          </a:xfrm>
        </p:spPr>
        <p:txBody>
          <a:bodyPr/>
          <a:lstStyle/>
          <a:p>
            <a:pPr>
              <a:lnSpc>
                <a:spcPct val="130000"/>
              </a:lnSpc>
              <a:spcBef>
                <a:spcPct val="0"/>
              </a:spcBef>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比率分析法</a:t>
            </a:r>
            <a:endParaRPr lang="en-US" altLang="zh-CN" sz="2800" b="1" smtClean="0">
              <a:latin typeface="宋体" charset="-122"/>
              <a:ea typeface="宋体" charset="-122"/>
            </a:endParaRP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）比率分析法含义</a:t>
            </a:r>
          </a:p>
          <a:p>
            <a:pPr>
              <a:lnSpc>
                <a:spcPct val="130000"/>
              </a:lnSpc>
              <a:spcBef>
                <a:spcPct val="0"/>
              </a:spcBef>
              <a:buFont typeface="Wingdings" pitchFamily="2" charset="2"/>
              <a:buNone/>
            </a:pPr>
            <a:r>
              <a:rPr lang="zh-CN" altLang="en-US" sz="2400" b="1" smtClean="0">
                <a:latin typeface="宋体" charset="-122"/>
                <a:ea typeface="宋体" charset="-122"/>
              </a:rPr>
              <a:t>  比率分析法通过一些比率分析企业的一些实际情况。如流动比率可以反映一家公司的偿债能力和经营的风险程度，存货周转率可反映企业存货周转速度，投资报酬率反映企业运用投资的效果等等。</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）比率分析法类型</a:t>
            </a:r>
          </a:p>
          <a:p>
            <a:pPr>
              <a:lnSpc>
                <a:spcPct val="130000"/>
              </a:lnSpc>
              <a:spcBef>
                <a:spcPct val="0"/>
              </a:spcBef>
              <a:buFont typeface="Wingdings" pitchFamily="2" charset="2"/>
              <a:buNone/>
            </a:pPr>
            <a:r>
              <a:rPr lang="zh-CN" altLang="en-US" sz="2400" b="1" smtClean="0">
                <a:latin typeface="宋体" charset="-122"/>
                <a:ea typeface="宋体" charset="-122"/>
              </a:rPr>
              <a:t>  利用财务报表提供的数据，可以列出许多比率，常用的有两种类型：财务比率和经营比率。</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endParaRPr lang="zh-CN" altLang="en-US">
              <a:ea typeface="宋体" charset="-122"/>
            </a:endParaRPr>
          </a:p>
        </p:txBody>
      </p:sp>
    </p:spTree>
    <p:extLst>
      <p:ext uri="{BB962C8B-B14F-4D97-AF65-F5344CB8AC3E}">
        <p14:creationId xmlns:p14="http://schemas.microsoft.com/office/powerpoint/2010/main" val="222560125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4000" dirty="0" smtClean="0">
                <a:latin typeface="微软雅黑" pitchFamily="34" charset="-122"/>
                <a:ea typeface="微软雅黑" pitchFamily="34" charset="-122"/>
              </a:rPr>
              <a:t>本章学习重点</a:t>
            </a:r>
          </a:p>
        </p:txBody>
      </p:sp>
      <p:sp>
        <p:nvSpPr>
          <p:cNvPr id="17411" name="内容占位符 2"/>
          <p:cNvSpPr>
            <a:spLocks noGrp="1"/>
          </p:cNvSpPr>
          <p:nvPr>
            <p:ph idx="1"/>
          </p:nvPr>
        </p:nvSpPr>
        <p:spPr>
          <a:xfrm>
            <a:off x="457200" y="1714500"/>
            <a:ext cx="8229600" cy="3133725"/>
          </a:xfrm>
        </p:spPr>
        <p:txBody>
          <a:bodyPr/>
          <a:lstStyle/>
          <a:p>
            <a:r>
              <a:rPr lang="zh-CN" altLang="en-US" sz="2400" b="1" dirty="0" smtClean="0">
                <a:latin typeface="宋体" charset="-122"/>
                <a:ea typeface="宋体" charset="-122"/>
              </a:rPr>
              <a:t>理解控制的概念，了解控制与计划的关系，了解有效控制的原则</a:t>
            </a:r>
          </a:p>
          <a:p>
            <a:r>
              <a:rPr lang="zh-CN" altLang="en-US" sz="2400" b="1" dirty="0" smtClean="0">
                <a:latin typeface="宋体" charset="-122"/>
                <a:ea typeface="宋体" charset="-122"/>
              </a:rPr>
              <a:t>掌握掌握控制的内容，控制的过程</a:t>
            </a:r>
          </a:p>
          <a:p>
            <a:r>
              <a:rPr lang="zh-CN" altLang="en-US" sz="2400" b="1" dirty="0" smtClean="0">
                <a:latin typeface="宋体" charset="-122"/>
                <a:ea typeface="宋体" charset="-122"/>
              </a:rPr>
              <a:t>理解控制的类型；</a:t>
            </a:r>
          </a:p>
          <a:p>
            <a:r>
              <a:rPr lang="zh-CN" altLang="en-US" sz="2400" b="1" dirty="0" smtClean="0">
                <a:latin typeface="宋体" charset="-122"/>
                <a:ea typeface="宋体" charset="-122"/>
              </a:rPr>
              <a:t>掌握控制的方法和工具：财务控制、产品质量控制、物流控制、生产进度控制、管理控制信息系统</a:t>
            </a:r>
          </a:p>
        </p:txBody>
      </p:sp>
    </p:spTree>
    <p:extLst>
      <p:ext uri="{BB962C8B-B14F-4D97-AF65-F5344CB8AC3E}">
        <p14:creationId xmlns:p14="http://schemas.microsoft.com/office/powerpoint/2010/main" val="416505941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标题 1"/>
          <p:cNvSpPr>
            <a:spLocks noGrp="1"/>
          </p:cNvSpPr>
          <p:nvPr>
            <p:ph type="title"/>
          </p:nvPr>
        </p:nvSpPr>
        <p:spPr/>
        <p:txBody>
          <a:bodyPr/>
          <a:lstStyle/>
          <a:p>
            <a:endParaRPr lang="zh-CN" altLang="en-US" smtClean="0"/>
          </a:p>
        </p:txBody>
      </p:sp>
      <p:sp>
        <p:nvSpPr>
          <p:cNvPr id="3077" name="内容占位符 2"/>
          <p:cNvSpPr>
            <a:spLocks noGrp="1"/>
          </p:cNvSpPr>
          <p:nvPr>
            <p:ph idx="1"/>
          </p:nvPr>
        </p:nvSpPr>
        <p:spPr>
          <a:xfrm>
            <a:off x="457200" y="1295400"/>
            <a:ext cx="8229600" cy="4797425"/>
          </a:xfrm>
        </p:spPr>
        <p:txBody>
          <a:bodyPr/>
          <a:lstStyle/>
          <a:p>
            <a:pPr>
              <a:lnSpc>
                <a:spcPts val="3600"/>
              </a:lnSpc>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．审计控制</a:t>
            </a:r>
          </a:p>
          <a:p>
            <a:pPr>
              <a:lnSpc>
                <a:spcPts val="3600"/>
              </a:lnSpc>
              <a:buFont typeface="Wingdings" pitchFamily="2" charset="2"/>
              <a:buNone/>
            </a:pPr>
            <a:r>
              <a:rPr lang="zh-CN" altLang="en-US" sz="2400" b="1" smtClean="0">
                <a:latin typeface="宋体" charset="-122"/>
                <a:ea typeface="宋体" charset="-122"/>
              </a:rPr>
              <a:t>  审计是对反映企业资金运动过程及其结果的会计记录财务报表进行审核、鉴定，以判。断其真实性和可靠性，从而为控制和决策提供依据。根据审查主体和内容不同，可将审计划分为三种主要内容：由外部审计机构的审计人员进行的外部审计；有内部专职人员对：企业财务控制系统进行全面评估的内部审计；以及由外部或内部的审计人员对管理政策及其绩效进行评估的管理审计。</a:t>
            </a:r>
            <a:r>
              <a:rPr lang="zh-CN" altLang="en-US" smtClean="0">
                <a:latin typeface="微软雅黑" pitchFamily="34" charset="-122"/>
                <a:ea typeface="微软雅黑" pitchFamily="34" charset="-122"/>
              </a:rPr>
              <a:t> </a:t>
            </a:r>
            <a:endParaRPr lang="zh-CN" altLang="en-US" sz="2800" b="1" smtClean="0">
              <a:latin typeface="宋体" charset="-122"/>
              <a:ea typeface="宋体" charset="-122"/>
            </a:endParaRPr>
          </a:p>
          <a:p>
            <a:endParaRPr lang="zh-CN" altLang="en-US" sz="2800" b="1" smtClean="0">
              <a:latin typeface="宋体" charset="-122"/>
              <a:ea typeface="宋体" charset="-122"/>
            </a:endParaRPr>
          </a:p>
        </p:txBody>
      </p:sp>
    </p:spTree>
    <p:extLst>
      <p:ext uri="{BB962C8B-B14F-4D97-AF65-F5344CB8AC3E}">
        <p14:creationId xmlns:p14="http://schemas.microsoft.com/office/powerpoint/2010/main" val="287210658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zh-CN" altLang="en-US" sz="4000" dirty="0" smtClean="0"/>
          </a:p>
        </p:txBody>
      </p:sp>
      <p:sp>
        <p:nvSpPr>
          <p:cNvPr id="48131" name="内容占位符 2"/>
          <p:cNvSpPr>
            <a:spLocks noGrp="1"/>
          </p:cNvSpPr>
          <p:nvPr>
            <p:ph idx="4294967295"/>
          </p:nvPr>
        </p:nvSpPr>
        <p:spPr>
          <a:xfrm>
            <a:off x="457200" y="1125538"/>
            <a:ext cx="8229600" cy="5040312"/>
          </a:xfrm>
        </p:spPr>
        <p:txBody>
          <a:bodyPr/>
          <a:lstStyle/>
          <a:p>
            <a:pPr>
              <a:lnSpc>
                <a:spcPct val="150000"/>
              </a:lnSpc>
              <a:spcBef>
                <a:spcPct val="0"/>
              </a:spcBef>
            </a:pPr>
            <a:r>
              <a:rPr lang="en-US" altLang="zh-CN" b="1" dirty="0" smtClean="0">
                <a:latin typeface="宋体" charset="-122"/>
                <a:ea typeface="宋体" charset="-122"/>
              </a:rPr>
              <a:t>14.4.2 </a:t>
            </a:r>
            <a:r>
              <a:rPr lang="zh-CN" altLang="en-US" b="1" dirty="0" smtClean="0">
                <a:latin typeface="宋体" charset="-122"/>
                <a:ea typeface="宋体" charset="-122"/>
              </a:rPr>
              <a:t>产品质量控制</a:t>
            </a:r>
            <a:endParaRPr lang="en-US" altLang="zh-CN" b="1" dirty="0" smtClean="0">
              <a:latin typeface="宋体" charset="-122"/>
              <a:ea typeface="宋体" charset="-122"/>
            </a:endParaRPr>
          </a:p>
          <a:p>
            <a:pPr>
              <a:lnSpc>
                <a:spcPct val="150000"/>
              </a:lnSpc>
              <a:spcBef>
                <a:spcPct val="0"/>
              </a:spcBef>
              <a:buFont typeface="Wingdings" pitchFamily="2" charset="2"/>
              <a:buChar char="Ø"/>
            </a:pPr>
            <a:r>
              <a:rPr lang="en-US" altLang="zh-CN" sz="2800" b="1" dirty="0" smtClean="0">
                <a:latin typeface="宋体" charset="-122"/>
                <a:ea typeface="宋体" charset="-122"/>
              </a:rPr>
              <a:t>1.</a:t>
            </a:r>
            <a:r>
              <a:rPr lang="zh-CN" altLang="en-US" sz="2800" b="1" dirty="0" smtClean="0">
                <a:latin typeface="宋体" charset="-122"/>
                <a:ea typeface="宋体" charset="-122"/>
              </a:rPr>
              <a:t>产品质量控制的概念</a:t>
            </a:r>
          </a:p>
          <a:p>
            <a:pPr>
              <a:lnSpc>
                <a:spcPct val="120000"/>
              </a:lnSpc>
              <a:spcBef>
                <a:spcPct val="0"/>
              </a:spcBef>
              <a:buFont typeface="Wingdings" pitchFamily="2" charset="2"/>
              <a:buNone/>
            </a:pPr>
            <a:r>
              <a:rPr lang="en-US" altLang="zh-CN" sz="2400" b="1" dirty="0" smtClean="0">
                <a:latin typeface="宋体" charset="-122"/>
                <a:ea typeface="宋体" charset="-122"/>
              </a:rPr>
              <a:t>  </a:t>
            </a:r>
            <a:r>
              <a:rPr lang="zh-CN" altLang="en-US" sz="2400" b="1" dirty="0" smtClean="0">
                <a:latin typeface="宋体" charset="-122"/>
                <a:ea typeface="宋体" charset="-122"/>
              </a:rPr>
              <a:t>产品质量控制就是在产品质量形成的各个环节上，通过测定产品的实际质量特性，将其与质量标准进行比较，并对它们之间存在的差异采取改进措施的过程。</a:t>
            </a:r>
            <a:endParaRPr lang="en-US" altLang="zh-CN" sz="2400" b="1" dirty="0" smtClean="0">
              <a:latin typeface="宋体" charset="-122"/>
              <a:ea typeface="宋体" charset="-122"/>
            </a:endParaRPr>
          </a:p>
          <a:p>
            <a:pPr>
              <a:lnSpc>
                <a:spcPct val="130000"/>
              </a:lnSpc>
              <a:spcBef>
                <a:spcPct val="0"/>
              </a:spcBef>
              <a:buFont typeface="Wingdings" pitchFamily="2" charset="2"/>
              <a:buChar char="Ø"/>
            </a:pPr>
            <a:r>
              <a:rPr lang="en-US" altLang="zh-CN" sz="2400" b="1" dirty="0" smtClean="0">
                <a:latin typeface="宋体" charset="-122"/>
                <a:ea typeface="宋体" charset="-122"/>
              </a:rPr>
              <a:t>2.</a:t>
            </a:r>
            <a:r>
              <a:rPr lang="zh-CN" altLang="en-US" sz="2400" b="1" dirty="0" smtClean="0">
                <a:latin typeface="宋体" charset="-122"/>
                <a:ea typeface="宋体" charset="-122"/>
              </a:rPr>
              <a:t>产品质量控制的内容</a:t>
            </a:r>
            <a:endParaRPr lang="en-US" altLang="zh-CN" sz="2400" b="1" dirty="0" smtClean="0">
              <a:latin typeface="宋体" charset="-122"/>
              <a:ea typeface="宋体" charset="-122"/>
            </a:endParaRPr>
          </a:p>
          <a:p>
            <a:pPr algn="just">
              <a:lnSpc>
                <a:spcPct val="130000"/>
              </a:lnSpc>
              <a:spcBef>
                <a:spcPct val="0"/>
              </a:spcBef>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1</a:t>
            </a:r>
            <a:r>
              <a:rPr lang="zh-CN" altLang="en-US" sz="2400" b="1" dirty="0" smtClean="0">
                <a:latin typeface="宋体" charset="-122"/>
                <a:ea typeface="宋体" charset="-122"/>
              </a:rPr>
              <a:t>）产品设计质量控制</a:t>
            </a:r>
          </a:p>
          <a:p>
            <a:pPr algn="just">
              <a:lnSpc>
                <a:spcPct val="130000"/>
              </a:lnSpc>
              <a:spcBef>
                <a:spcPct val="0"/>
              </a:spcBef>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2</a:t>
            </a:r>
            <a:r>
              <a:rPr lang="zh-CN" altLang="en-US" sz="2400" b="1" dirty="0" smtClean="0">
                <a:latin typeface="宋体" charset="-122"/>
                <a:ea typeface="宋体" charset="-122"/>
              </a:rPr>
              <a:t>）原材料质量控制</a:t>
            </a:r>
          </a:p>
          <a:p>
            <a:pPr algn="just">
              <a:lnSpc>
                <a:spcPct val="130000"/>
              </a:lnSpc>
              <a:spcBef>
                <a:spcPct val="0"/>
              </a:spcBef>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3</a:t>
            </a:r>
            <a:r>
              <a:rPr lang="zh-CN" altLang="en-US" sz="2400" b="1" dirty="0" smtClean="0">
                <a:latin typeface="宋体" charset="-122"/>
                <a:ea typeface="宋体" charset="-122"/>
              </a:rPr>
              <a:t>）工序质量控制</a:t>
            </a:r>
          </a:p>
          <a:p>
            <a:pPr algn="just">
              <a:lnSpc>
                <a:spcPct val="130000"/>
              </a:lnSpc>
              <a:spcBef>
                <a:spcPct val="0"/>
              </a:spcBef>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4</a:t>
            </a:r>
            <a:r>
              <a:rPr lang="zh-CN" altLang="en-US" sz="2400" b="1" dirty="0" smtClean="0">
                <a:latin typeface="宋体" charset="-122"/>
                <a:ea typeface="宋体" charset="-122"/>
              </a:rPr>
              <a:t>）产品件质量控制</a:t>
            </a:r>
          </a:p>
        </p:txBody>
      </p:sp>
    </p:spTree>
    <p:extLst>
      <p:ext uri="{BB962C8B-B14F-4D97-AF65-F5344CB8AC3E}">
        <p14:creationId xmlns:p14="http://schemas.microsoft.com/office/powerpoint/2010/main" val="293683358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p:txBody>
          <a:bodyPr/>
          <a:lstStyle/>
          <a:p>
            <a:endParaRPr lang="zh-CN" altLang="en-US" smtClean="0"/>
          </a:p>
        </p:txBody>
      </p:sp>
      <p:sp>
        <p:nvSpPr>
          <p:cNvPr id="54275" name="Rectangle 3"/>
          <p:cNvSpPr>
            <a:spLocks noGrp="1" noChangeArrowheads="1"/>
          </p:cNvSpPr>
          <p:nvPr>
            <p:ph type="body" idx="4294967295"/>
          </p:nvPr>
        </p:nvSpPr>
        <p:spPr/>
        <p:txBody>
          <a:bodyPr/>
          <a:lstStyle/>
          <a:p>
            <a:pPr>
              <a:buFont typeface="Wingdings" pitchFamily="2" charset="2"/>
              <a:buNone/>
            </a:pPr>
            <a:r>
              <a:rPr lang="en-US" altLang="zh-CN" sz="2800" b="1" smtClean="0">
                <a:latin typeface="宋体" charset="-122"/>
                <a:ea typeface="宋体" charset="-122"/>
              </a:rPr>
              <a:t>3</a:t>
            </a:r>
            <a:r>
              <a:rPr lang="zh-CN" altLang="en-US" sz="2800" b="1" smtClean="0">
                <a:latin typeface="宋体" charset="-122"/>
                <a:ea typeface="宋体" charset="-122"/>
              </a:rPr>
              <a:t>．产品质量控制的常用方法</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）抽样检验法</a:t>
            </a:r>
          </a:p>
          <a:p>
            <a:pPr>
              <a:buFont typeface="Wingdings" pitchFamily="2" charset="2"/>
              <a:buNone/>
            </a:pPr>
            <a:r>
              <a:rPr lang="zh-CN" altLang="en-US" sz="2400" b="1" smtClean="0">
                <a:latin typeface="宋体" charset="-122"/>
                <a:ea typeface="宋体" charset="-122"/>
              </a:rPr>
              <a:t>  抽样检验法是运用抽样检验技术，判断产品是否达到控制标准的产品质量控制方法。</a:t>
            </a:r>
            <a:r>
              <a:rPr lang="zh-CN" altLang="en-US" sz="2400" smtClean="0">
                <a:latin typeface="宋体" charset="-122"/>
                <a:ea typeface="宋体" charset="-122"/>
              </a:rPr>
              <a:t> </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）直方图法</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）控制图法</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4</a:t>
            </a:r>
            <a:r>
              <a:rPr lang="zh-CN" altLang="en-US" sz="2400" b="1" smtClean="0">
                <a:latin typeface="宋体" charset="-122"/>
                <a:ea typeface="宋体" charset="-122"/>
              </a:rPr>
              <a:t>）排列图法</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5</a:t>
            </a:r>
            <a:r>
              <a:rPr lang="zh-CN" altLang="en-US" sz="2400" b="1" smtClean="0">
                <a:latin typeface="宋体" charset="-122"/>
                <a:ea typeface="宋体" charset="-122"/>
              </a:rPr>
              <a:t>）因果分析图法</a:t>
            </a:r>
          </a:p>
        </p:txBody>
      </p:sp>
    </p:spTree>
    <p:extLst>
      <p:ext uri="{BB962C8B-B14F-4D97-AF65-F5344CB8AC3E}">
        <p14:creationId xmlns:p14="http://schemas.microsoft.com/office/powerpoint/2010/main" val="427064144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zh-CN" altLang="en-US" sz="4000" dirty="0" smtClean="0"/>
          </a:p>
        </p:txBody>
      </p:sp>
      <p:sp>
        <p:nvSpPr>
          <p:cNvPr id="53251" name="内容占位符 2"/>
          <p:cNvSpPr>
            <a:spLocks noGrp="1"/>
          </p:cNvSpPr>
          <p:nvPr>
            <p:ph idx="4294967295"/>
          </p:nvPr>
        </p:nvSpPr>
        <p:spPr>
          <a:xfrm>
            <a:off x="457200" y="1125538"/>
            <a:ext cx="8229600" cy="5040312"/>
          </a:xfrm>
        </p:spPr>
        <p:txBody>
          <a:bodyPr/>
          <a:lstStyle/>
          <a:p>
            <a:pPr>
              <a:lnSpc>
                <a:spcPct val="150000"/>
              </a:lnSpc>
              <a:spcBef>
                <a:spcPct val="0"/>
              </a:spcBef>
            </a:pPr>
            <a:r>
              <a:rPr lang="en-US" altLang="zh-CN" b="1" smtClean="0">
                <a:latin typeface="宋体" charset="-122"/>
                <a:ea typeface="宋体" charset="-122"/>
              </a:rPr>
              <a:t>14.4.3 </a:t>
            </a:r>
            <a:r>
              <a:rPr lang="zh-CN" altLang="en-US" b="1" smtClean="0">
                <a:latin typeface="宋体" charset="-122"/>
                <a:ea typeface="宋体" charset="-122"/>
              </a:rPr>
              <a:t>物流控制</a:t>
            </a:r>
            <a:endParaRPr lang="en-US" altLang="zh-CN" sz="2800" b="1" smtClean="0">
              <a:latin typeface="宋体" charset="-122"/>
              <a:ea typeface="宋体" charset="-122"/>
            </a:endParaRPr>
          </a:p>
          <a:p>
            <a:pPr>
              <a:lnSpc>
                <a:spcPct val="150000"/>
              </a:lnSpc>
              <a:spcBef>
                <a:spcPct val="0"/>
              </a:spcBef>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物流控制的概念</a:t>
            </a:r>
          </a:p>
          <a:p>
            <a:pPr>
              <a:lnSpc>
                <a:spcPct val="110000"/>
              </a:lnSpc>
              <a:buFont typeface="Wingdings" pitchFamily="2" charset="2"/>
              <a:buNone/>
            </a:pPr>
            <a:r>
              <a:rPr lang="zh-CN" altLang="en-US" sz="2400" b="1" smtClean="0">
                <a:latin typeface="宋体" charset="-122"/>
                <a:ea typeface="宋体" charset="-122"/>
              </a:rPr>
              <a:t>  物流控制即控制组织的产、供、销全过程的物资流动，包括对原材料、在产品、半成品和产成品等各类物资从采购、投料、库存、运输和销售等各个环节都要进行严格监控，将物资按需要的数量，以恰当的方式，在要求的时间内，送到规定的地点，也就是控制资金在组织实物化过程。</a:t>
            </a:r>
            <a:r>
              <a:rPr lang="zh-CN" altLang="en-US" smtClean="0"/>
              <a:t> </a:t>
            </a:r>
            <a:endParaRPr lang="en-US" altLang="zh-CN" sz="2400" b="1" smtClean="0">
              <a:latin typeface="宋体" charset="-122"/>
              <a:ea typeface="宋体" charset="-122"/>
            </a:endParaRPr>
          </a:p>
          <a:p>
            <a:pPr>
              <a:lnSpc>
                <a:spcPct val="110000"/>
              </a:lnSpc>
              <a:spcBef>
                <a:spcPct val="0"/>
              </a:spcBef>
              <a:buFont typeface="Wingdings" pitchFamily="2" charset="2"/>
              <a:buChar char="Ø"/>
            </a:pPr>
            <a:r>
              <a:rPr lang="en-US" altLang="zh-CN" sz="2400" b="1" smtClean="0">
                <a:latin typeface="宋体" charset="-122"/>
                <a:ea typeface="宋体" charset="-122"/>
              </a:rPr>
              <a:t>2</a:t>
            </a:r>
            <a:r>
              <a:rPr lang="zh-CN" altLang="en-US" sz="2400" b="1" smtClean="0">
                <a:latin typeface="宋体" charset="-122"/>
                <a:ea typeface="宋体" charset="-122"/>
              </a:rPr>
              <a:t>．物流控制的内容</a:t>
            </a:r>
            <a:endParaRPr lang="en-US" altLang="zh-CN" sz="2400" b="1" smtClean="0">
              <a:latin typeface="宋体" charset="-122"/>
              <a:ea typeface="宋体" charset="-122"/>
            </a:endParaRPr>
          </a:p>
          <a:p>
            <a:pPr>
              <a:lnSpc>
                <a:spcPct val="110000"/>
              </a:lnSpc>
              <a:spcBef>
                <a:spcPct val="0"/>
              </a:spcBef>
              <a:buFont typeface="Wingdings" pitchFamily="2" charset="2"/>
              <a:buNone/>
            </a:pPr>
            <a:r>
              <a:rPr lang="zh-CN" altLang="en-US" sz="2400" b="1" smtClean="0">
                <a:latin typeface="宋体" charset="-122"/>
                <a:ea typeface="宋体" charset="-122"/>
              </a:rPr>
              <a:t>  物流控制的主要控制点归纳起来在于采购过程、保管过程和产出过程的物流控制。 </a:t>
            </a:r>
          </a:p>
        </p:txBody>
      </p:sp>
    </p:spTree>
    <p:extLst>
      <p:ext uri="{BB962C8B-B14F-4D97-AF65-F5344CB8AC3E}">
        <p14:creationId xmlns:p14="http://schemas.microsoft.com/office/powerpoint/2010/main" val="418512083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标题 1"/>
          <p:cNvSpPr>
            <a:spLocks noGrp="1"/>
          </p:cNvSpPr>
          <p:nvPr>
            <p:ph type="title" idx="4294967295"/>
          </p:nvPr>
        </p:nvSpPr>
        <p:spPr/>
        <p:txBody>
          <a:bodyPr/>
          <a:lstStyle/>
          <a:p>
            <a:endParaRPr lang="zh-CN" altLang="en-US" sz="4000" smtClean="0"/>
          </a:p>
        </p:txBody>
      </p:sp>
      <p:sp>
        <p:nvSpPr>
          <p:cNvPr id="52227" name="内容占位符 2"/>
          <p:cNvSpPr>
            <a:spLocks noGrp="1"/>
          </p:cNvSpPr>
          <p:nvPr>
            <p:ph idx="4294967295"/>
          </p:nvPr>
        </p:nvSpPr>
        <p:spPr>
          <a:xfrm>
            <a:off x="457200" y="1268413"/>
            <a:ext cx="8229600" cy="4681537"/>
          </a:xfrm>
        </p:spPr>
        <p:txBody>
          <a:bodyPr/>
          <a:lstStyle/>
          <a:p>
            <a:pPr>
              <a:lnSpc>
                <a:spcPct val="150000"/>
              </a:lnSpc>
              <a:spcBef>
                <a:spcPct val="0"/>
              </a:spcBef>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．物流控制的常用方法</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）定量订货控制法</a:t>
            </a:r>
          </a:p>
          <a:p>
            <a:pPr>
              <a:lnSpc>
                <a:spcPct val="130000"/>
              </a:lnSpc>
              <a:spcBef>
                <a:spcPct val="0"/>
              </a:spcBef>
              <a:buFont typeface="Wingdings" pitchFamily="2" charset="2"/>
              <a:buNone/>
            </a:pPr>
            <a:r>
              <a:rPr lang="zh-CN" altLang="en-US" sz="2400" b="1" smtClean="0">
                <a:latin typeface="宋体" charset="-122"/>
                <a:ea typeface="宋体" charset="-122"/>
              </a:rPr>
              <a:t>  定量订货法是指当库存量下降到预定的最低库存量（订货点）时，按规定数量（一般以经济批量</a:t>
            </a:r>
            <a:r>
              <a:rPr lang="en-US" altLang="zh-CN" sz="2400" b="1" smtClean="0">
                <a:latin typeface="宋体" charset="-122"/>
                <a:ea typeface="宋体" charset="-122"/>
              </a:rPr>
              <a:t>EOQ</a:t>
            </a:r>
            <a:r>
              <a:rPr lang="zh-CN" altLang="en-US" sz="2400" b="1" smtClean="0">
                <a:latin typeface="宋体" charset="-122"/>
                <a:ea typeface="宋体" charset="-122"/>
              </a:rPr>
              <a:t>为标准）进行订货补充的一种库存控制方法。 </a:t>
            </a:r>
            <a:endParaRPr lang="en-US" altLang="zh-CN" sz="2400" b="1" smtClean="0">
              <a:latin typeface="宋体" charset="-122"/>
              <a:ea typeface="宋体" charset="-122"/>
            </a:endParaRP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）定期订货控制法</a:t>
            </a:r>
          </a:p>
          <a:p>
            <a:pPr>
              <a:lnSpc>
                <a:spcPct val="130000"/>
              </a:lnSpc>
              <a:spcBef>
                <a:spcPct val="0"/>
              </a:spcBef>
              <a:buFont typeface="Wingdings" pitchFamily="2" charset="2"/>
              <a:buNone/>
            </a:pPr>
            <a:r>
              <a:rPr lang="zh-CN" altLang="en-US" sz="2400" b="1" smtClean="0">
                <a:latin typeface="宋体" charset="-122"/>
                <a:ea typeface="宋体" charset="-122"/>
              </a:rPr>
              <a:t>  定期订货法是按预先确定的订货时间间隔按期进行订货，以补充库存的一种库存控制方法。 </a:t>
            </a:r>
          </a:p>
        </p:txBody>
      </p:sp>
    </p:spTree>
    <p:extLst>
      <p:ext uri="{BB962C8B-B14F-4D97-AF65-F5344CB8AC3E}">
        <p14:creationId xmlns:p14="http://schemas.microsoft.com/office/powerpoint/2010/main" val="90995747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zh-CN" altLang="en-US" sz="4000" dirty="0" smtClean="0"/>
          </a:p>
        </p:txBody>
      </p:sp>
      <p:sp>
        <p:nvSpPr>
          <p:cNvPr id="51203" name="内容占位符 2"/>
          <p:cNvSpPr>
            <a:spLocks noGrp="1"/>
          </p:cNvSpPr>
          <p:nvPr>
            <p:ph idx="4294967295"/>
          </p:nvPr>
        </p:nvSpPr>
        <p:spPr>
          <a:xfrm>
            <a:off x="457200" y="1268413"/>
            <a:ext cx="8229600" cy="4681537"/>
          </a:xfrm>
        </p:spPr>
        <p:txBody>
          <a:bodyPr/>
          <a:lstStyle/>
          <a:p>
            <a:pPr>
              <a:lnSpc>
                <a:spcPct val="150000"/>
              </a:lnSpc>
              <a:spcBef>
                <a:spcPct val="0"/>
              </a:spcBef>
            </a:pPr>
            <a:r>
              <a:rPr lang="en-US" altLang="zh-CN" b="1" smtClean="0">
                <a:latin typeface="宋体" charset="-122"/>
                <a:ea typeface="宋体" charset="-122"/>
              </a:rPr>
              <a:t>14.4.4 </a:t>
            </a:r>
            <a:r>
              <a:rPr lang="zh-CN" altLang="en-US" b="1" smtClean="0">
                <a:latin typeface="宋体" charset="-122"/>
                <a:ea typeface="宋体" charset="-122"/>
              </a:rPr>
              <a:t>生产进度控制</a:t>
            </a:r>
            <a:endParaRPr lang="en-US" altLang="zh-CN" b="1" smtClean="0">
              <a:latin typeface="宋体" charset="-122"/>
              <a:ea typeface="宋体" charset="-122"/>
            </a:endParaRPr>
          </a:p>
          <a:p>
            <a:pPr>
              <a:lnSpc>
                <a:spcPct val="150000"/>
              </a:lnSpc>
              <a:spcBef>
                <a:spcPct val="0"/>
              </a:spcBef>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生产进度控制的概念</a:t>
            </a:r>
          </a:p>
          <a:p>
            <a:pPr>
              <a:buFont typeface="Wingdings" pitchFamily="2" charset="2"/>
              <a:buNone/>
            </a:pPr>
            <a:r>
              <a:rPr lang="zh-CN" altLang="en-US" sz="2400" b="1" smtClean="0">
                <a:latin typeface="宋体" charset="-122"/>
                <a:ea typeface="宋体" charset="-122"/>
              </a:rPr>
              <a:t>  生产进度控制，又称生产作业控制，是在生产计划执行过程中，对有关产品生产的数量和期限的控制。</a:t>
            </a:r>
          </a:p>
          <a:p>
            <a:pPr>
              <a:lnSpc>
                <a:spcPct val="150000"/>
              </a:lnSpc>
              <a:spcBef>
                <a:spcPct val="0"/>
              </a:spcBef>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生产进度控制的内容</a:t>
            </a:r>
          </a:p>
          <a:p>
            <a:pPr>
              <a:buFont typeface="Wingdings" pitchFamily="2" charset="2"/>
              <a:buNone/>
            </a:pPr>
            <a:r>
              <a:rPr lang="zh-CN" altLang="en-US" sz="2400" b="1" smtClean="0">
                <a:latin typeface="宋体" charset="-122"/>
                <a:ea typeface="宋体" charset="-122"/>
              </a:rPr>
              <a:t>  生产进度控制的基本内容主要包括：投入进度控制、工序进度控制和出产进度控制。其基本过程主要包括：分配作业、测定差距、处理差距、提出报告等。</a:t>
            </a:r>
            <a:endParaRPr lang="en-US" altLang="zh-CN" sz="2400" b="1" smtClean="0">
              <a:latin typeface="宋体" charset="-122"/>
              <a:ea typeface="宋体" charset="-122"/>
            </a:endParaRPr>
          </a:p>
        </p:txBody>
      </p:sp>
    </p:spTree>
    <p:extLst>
      <p:ext uri="{BB962C8B-B14F-4D97-AF65-F5344CB8AC3E}">
        <p14:creationId xmlns:p14="http://schemas.microsoft.com/office/powerpoint/2010/main" val="351549822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1"/>
          <p:cNvSpPr>
            <a:spLocks noGrp="1"/>
          </p:cNvSpPr>
          <p:nvPr>
            <p:ph type="title" idx="4294967295"/>
          </p:nvPr>
        </p:nvSpPr>
        <p:spPr/>
        <p:txBody>
          <a:bodyPr/>
          <a:lstStyle/>
          <a:p>
            <a:endParaRPr lang="zh-CN" altLang="en-US" sz="4000" smtClean="0"/>
          </a:p>
        </p:txBody>
      </p:sp>
      <p:sp>
        <p:nvSpPr>
          <p:cNvPr id="55299" name="内容占位符 2"/>
          <p:cNvSpPr>
            <a:spLocks noGrp="1"/>
          </p:cNvSpPr>
          <p:nvPr>
            <p:ph idx="4294967295"/>
          </p:nvPr>
        </p:nvSpPr>
        <p:spPr>
          <a:xfrm>
            <a:off x="457200" y="1268413"/>
            <a:ext cx="8229600" cy="4608512"/>
          </a:xfrm>
        </p:spPr>
        <p:txBody>
          <a:bodyPr/>
          <a:lstStyle/>
          <a:p>
            <a:pPr>
              <a:lnSpc>
                <a:spcPct val="150000"/>
              </a:lnSpc>
              <a:spcBef>
                <a:spcPct val="0"/>
              </a:spcBef>
              <a:buFont typeface="Wingdings" pitchFamily="2" charset="2"/>
              <a:buNone/>
            </a:pPr>
            <a:r>
              <a:rPr lang="en-US" altLang="zh-CN" sz="2800" b="1" smtClean="0">
                <a:latin typeface="宋体" charset="-122"/>
                <a:ea typeface="宋体" charset="-122"/>
              </a:rPr>
              <a:t>3</a:t>
            </a:r>
            <a:r>
              <a:rPr lang="zh-CN" altLang="en-US" sz="2800" b="1" smtClean="0">
                <a:latin typeface="宋体" charset="-122"/>
                <a:ea typeface="宋体" charset="-122"/>
              </a:rPr>
              <a:t>．生产进度控制的常用方法</a:t>
            </a:r>
          </a:p>
          <a:p>
            <a:pPr>
              <a:lnSpc>
                <a:spcPct val="15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）甘特图</a:t>
            </a:r>
          </a:p>
          <a:p>
            <a:pPr>
              <a:lnSpc>
                <a:spcPct val="15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）里程碑计划</a:t>
            </a:r>
          </a:p>
          <a:p>
            <a:pPr>
              <a:lnSpc>
                <a:spcPct val="15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）香蕉曲线比较法</a:t>
            </a:r>
          </a:p>
        </p:txBody>
      </p:sp>
    </p:spTree>
    <p:extLst>
      <p:ext uri="{BB962C8B-B14F-4D97-AF65-F5344CB8AC3E}">
        <p14:creationId xmlns:p14="http://schemas.microsoft.com/office/powerpoint/2010/main" val="140904139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zh-CN" altLang="en-US" sz="4000" dirty="0" smtClean="0"/>
          </a:p>
        </p:txBody>
      </p:sp>
      <p:sp>
        <p:nvSpPr>
          <p:cNvPr id="56323" name="内容占位符 2"/>
          <p:cNvSpPr>
            <a:spLocks noGrp="1"/>
          </p:cNvSpPr>
          <p:nvPr>
            <p:ph idx="4294967295"/>
          </p:nvPr>
        </p:nvSpPr>
        <p:spPr>
          <a:xfrm>
            <a:off x="457200" y="1268413"/>
            <a:ext cx="8229600" cy="4681537"/>
          </a:xfrm>
        </p:spPr>
        <p:txBody>
          <a:bodyPr/>
          <a:lstStyle/>
          <a:p>
            <a:pPr>
              <a:lnSpc>
                <a:spcPct val="150000"/>
              </a:lnSpc>
              <a:spcBef>
                <a:spcPct val="0"/>
              </a:spcBef>
            </a:pPr>
            <a:r>
              <a:rPr lang="en-US" altLang="zh-CN" b="1" smtClean="0">
                <a:latin typeface="宋体" charset="-122"/>
                <a:ea typeface="宋体" charset="-122"/>
              </a:rPr>
              <a:t>14.4.5 </a:t>
            </a:r>
            <a:r>
              <a:rPr lang="zh-CN" altLang="en-US" b="1" smtClean="0">
                <a:latin typeface="宋体" charset="-122"/>
                <a:ea typeface="宋体" charset="-122"/>
              </a:rPr>
              <a:t>管理层次的集成控制</a:t>
            </a:r>
          </a:p>
          <a:p>
            <a:pPr>
              <a:lnSpc>
                <a:spcPct val="150000"/>
              </a:lnSpc>
              <a:spcBef>
                <a:spcPct val="0"/>
              </a:spcBef>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各管理层次的控制</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）战略控制</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）战术控制</a:t>
            </a:r>
          </a:p>
          <a:p>
            <a:pPr>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）作业控制</a:t>
            </a:r>
          </a:p>
          <a:p>
            <a:pPr>
              <a:lnSpc>
                <a:spcPct val="150000"/>
              </a:lnSpc>
              <a:spcBef>
                <a:spcPct val="0"/>
              </a:spcBef>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 高层管理者对低层的授权与控制</a:t>
            </a:r>
          </a:p>
          <a:p>
            <a:pPr>
              <a:lnSpc>
                <a:spcPct val="150000"/>
              </a:lnSpc>
              <a:spcBef>
                <a:spcPct val="0"/>
              </a:spcBef>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．各管理层次的控制方法</a:t>
            </a:r>
          </a:p>
          <a:p>
            <a:pPr>
              <a:buFont typeface="Wingdings" pitchFamily="2" charset="2"/>
              <a:buNone/>
            </a:pPr>
            <a:endParaRPr lang="en-US" altLang="zh-CN" sz="2800" b="1" smtClean="0">
              <a:latin typeface="宋体" charset="-122"/>
              <a:ea typeface="宋体" charset="-122"/>
            </a:endParaRPr>
          </a:p>
        </p:txBody>
      </p:sp>
    </p:spTree>
    <p:extLst>
      <p:ext uri="{BB962C8B-B14F-4D97-AF65-F5344CB8AC3E}">
        <p14:creationId xmlns:p14="http://schemas.microsoft.com/office/powerpoint/2010/main" val="229366858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zh-CN" altLang="en-US" sz="4000" dirty="0" smtClean="0"/>
          </a:p>
        </p:txBody>
      </p:sp>
      <p:sp>
        <p:nvSpPr>
          <p:cNvPr id="58371" name="内容占位符 2"/>
          <p:cNvSpPr>
            <a:spLocks noGrp="1"/>
          </p:cNvSpPr>
          <p:nvPr>
            <p:ph idx="4294967295"/>
          </p:nvPr>
        </p:nvSpPr>
        <p:spPr>
          <a:xfrm>
            <a:off x="457200" y="1268413"/>
            <a:ext cx="8229600" cy="4681537"/>
          </a:xfrm>
        </p:spPr>
        <p:txBody>
          <a:bodyPr/>
          <a:lstStyle/>
          <a:p>
            <a:pPr>
              <a:lnSpc>
                <a:spcPct val="150000"/>
              </a:lnSpc>
              <a:spcBef>
                <a:spcPct val="0"/>
              </a:spcBef>
            </a:pPr>
            <a:r>
              <a:rPr lang="en-US" altLang="zh-CN" b="1" smtClean="0">
                <a:latin typeface="宋体" charset="-122"/>
                <a:ea typeface="宋体" charset="-122"/>
              </a:rPr>
              <a:t>14.4.6</a:t>
            </a:r>
            <a:r>
              <a:rPr lang="zh-CN" altLang="en-US" b="1" smtClean="0">
                <a:latin typeface="宋体" charset="-122"/>
                <a:ea typeface="宋体" charset="-122"/>
              </a:rPr>
              <a:t>综合控制</a:t>
            </a:r>
          </a:p>
          <a:p>
            <a:pPr>
              <a:lnSpc>
                <a:spcPct val="150000"/>
              </a:lnSpc>
              <a:spcBef>
                <a:spcPct val="0"/>
              </a:spcBef>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平衡计分卡控制</a:t>
            </a:r>
          </a:p>
          <a:p>
            <a:pPr>
              <a:lnSpc>
                <a:spcPct val="150000"/>
              </a:lnSpc>
              <a:spcBef>
                <a:spcPct val="0"/>
              </a:spcBef>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．综合绩效控制</a:t>
            </a:r>
          </a:p>
          <a:p>
            <a:pPr>
              <a:buFont typeface="Wingdings" pitchFamily="2" charset="2"/>
              <a:buNone/>
            </a:pPr>
            <a:endParaRPr lang="en-US" altLang="zh-CN" sz="2800" b="1" smtClean="0">
              <a:latin typeface="宋体" charset="-122"/>
              <a:ea typeface="宋体" charset="-122"/>
            </a:endParaRPr>
          </a:p>
        </p:txBody>
      </p:sp>
    </p:spTree>
    <p:extLst>
      <p:ext uri="{BB962C8B-B14F-4D97-AF65-F5344CB8AC3E}">
        <p14:creationId xmlns:p14="http://schemas.microsoft.com/office/powerpoint/2010/main" val="111975645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14.4  </a:t>
            </a:r>
            <a:r>
              <a:rPr lang="zh-CN" altLang="en-US" sz="4000" dirty="0">
                <a:latin typeface="微软雅黑" pitchFamily="34" charset="-122"/>
                <a:ea typeface="微软雅黑" pitchFamily="34" charset="-122"/>
              </a:rPr>
              <a:t>控制方法与技术</a:t>
            </a:r>
            <a:endParaRPr lang="zh-CN" altLang="en-US" sz="4000" dirty="0" smtClean="0"/>
          </a:p>
        </p:txBody>
      </p:sp>
      <p:sp>
        <p:nvSpPr>
          <p:cNvPr id="59395" name="内容占位符 2"/>
          <p:cNvSpPr>
            <a:spLocks noGrp="1"/>
          </p:cNvSpPr>
          <p:nvPr>
            <p:ph idx="4294967295"/>
          </p:nvPr>
        </p:nvSpPr>
        <p:spPr>
          <a:xfrm>
            <a:off x="457200" y="1268413"/>
            <a:ext cx="8229600" cy="4681537"/>
          </a:xfrm>
        </p:spPr>
        <p:txBody>
          <a:bodyPr/>
          <a:lstStyle/>
          <a:p>
            <a:pPr marL="609600" indent="-609600">
              <a:lnSpc>
                <a:spcPct val="150000"/>
              </a:lnSpc>
              <a:spcBef>
                <a:spcPct val="0"/>
              </a:spcBef>
            </a:pPr>
            <a:r>
              <a:rPr lang="en-US" altLang="zh-CN" b="1" dirty="0" smtClean="0">
                <a:latin typeface="宋体" charset="-122"/>
                <a:ea typeface="宋体" charset="-122"/>
              </a:rPr>
              <a:t>1.4.7 </a:t>
            </a:r>
            <a:r>
              <a:rPr lang="zh-CN" altLang="en-US" b="1" dirty="0" smtClean="0">
                <a:latin typeface="宋体" charset="-122"/>
                <a:ea typeface="宋体" charset="-122"/>
              </a:rPr>
              <a:t>管理控制信息系统</a:t>
            </a:r>
          </a:p>
          <a:p>
            <a:pPr marL="609600" indent="-609600">
              <a:lnSpc>
                <a:spcPct val="150000"/>
              </a:lnSpc>
              <a:spcBef>
                <a:spcPct val="0"/>
              </a:spcBef>
              <a:buFont typeface="Wingdings" pitchFamily="2" charset="2"/>
              <a:buChar char="Ø"/>
            </a:pPr>
            <a:r>
              <a:rPr lang="en-US" altLang="zh-CN" sz="2800" b="1" dirty="0" smtClean="0">
                <a:latin typeface="宋体" charset="-122"/>
                <a:ea typeface="宋体" charset="-122"/>
              </a:rPr>
              <a:t>1.</a:t>
            </a:r>
            <a:r>
              <a:rPr lang="zh-CN" altLang="en-US" sz="2800" b="1" dirty="0" smtClean="0">
                <a:latin typeface="宋体" charset="-122"/>
                <a:ea typeface="宋体" charset="-122"/>
              </a:rPr>
              <a:t> 控制管理控制信息系统的概念</a:t>
            </a:r>
          </a:p>
          <a:p>
            <a:pPr marL="609600" indent="-609600">
              <a:lnSpc>
                <a:spcPct val="150000"/>
              </a:lnSpc>
              <a:spcBef>
                <a:spcPct val="0"/>
              </a:spcBef>
              <a:buFont typeface="Wingdings" pitchFamily="2" charset="2"/>
              <a:buNone/>
            </a:pPr>
            <a:r>
              <a:rPr lang="zh-CN" altLang="en-US" sz="2400" b="1" dirty="0" smtClean="0">
                <a:latin typeface="宋体" charset="-122"/>
                <a:ea typeface="宋体" charset="-122"/>
              </a:rPr>
              <a:t>    管理控制信息系统是一个为组织的，管理控制服务的计算机信息系统。</a:t>
            </a:r>
            <a:r>
              <a:rPr lang="zh-CN" altLang="en-US" dirty="0" smtClean="0"/>
              <a:t> </a:t>
            </a:r>
            <a:endParaRPr lang="zh-CN" altLang="en-US" sz="2800" b="1" dirty="0" smtClean="0">
              <a:latin typeface="宋体" charset="-122"/>
              <a:ea typeface="宋体" charset="-122"/>
            </a:endParaRPr>
          </a:p>
          <a:p>
            <a:pPr marL="609600" indent="-609600">
              <a:lnSpc>
                <a:spcPct val="150000"/>
              </a:lnSpc>
              <a:spcBef>
                <a:spcPct val="0"/>
              </a:spcBef>
              <a:buFont typeface="Wingdings" pitchFamily="2" charset="2"/>
              <a:buChar char="Ø"/>
            </a:pPr>
            <a:r>
              <a:rPr lang="en-US" altLang="zh-CN" sz="2800" b="1" dirty="0" smtClean="0">
                <a:latin typeface="宋体" charset="-122"/>
                <a:ea typeface="宋体" charset="-122"/>
              </a:rPr>
              <a:t>2</a:t>
            </a:r>
            <a:r>
              <a:rPr lang="zh-CN" altLang="en-US" sz="2800" b="1" dirty="0" smtClean="0">
                <a:latin typeface="宋体" charset="-122"/>
                <a:ea typeface="宋体" charset="-122"/>
              </a:rPr>
              <a:t>．管理控制信息系统的特征</a:t>
            </a:r>
          </a:p>
          <a:p>
            <a:pPr marL="609600" indent="-609600">
              <a:lnSpc>
                <a:spcPct val="150000"/>
              </a:lnSpc>
              <a:spcBef>
                <a:spcPct val="0"/>
              </a:spcBef>
              <a:buFont typeface="Wingdings" pitchFamily="2" charset="2"/>
              <a:buChar char="Ø"/>
            </a:pPr>
            <a:r>
              <a:rPr lang="en-US" altLang="zh-CN" sz="2800" b="1" dirty="0" smtClean="0">
                <a:latin typeface="宋体" charset="-122"/>
                <a:ea typeface="宋体" charset="-122"/>
              </a:rPr>
              <a:t>3</a:t>
            </a:r>
            <a:r>
              <a:rPr lang="zh-CN" altLang="en-US" sz="2800" b="1" dirty="0" smtClean="0">
                <a:latin typeface="宋体" charset="-122"/>
                <a:ea typeface="宋体" charset="-122"/>
              </a:rPr>
              <a:t>．管理控制信息系统的结构与功能</a:t>
            </a:r>
            <a:endParaRPr lang="en-US" altLang="zh-CN" sz="2800" b="1" dirty="0" smtClean="0">
              <a:latin typeface="宋体" charset="-122"/>
              <a:ea typeface="宋体" charset="-122"/>
            </a:endParaRPr>
          </a:p>
        </p:txBody>
      </p:sp>
    </p:spTree>
    <p:extLst>
      <p:ext uri="{BB962C8B-B14F-4D97-AF65-F5344CB8AC3E}">
        <p14:creationId xmlns:p14="http://schemas.microsoft.com/office/powerpoint/2010/main" val="326687891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r>
              <a:rPr lang="en-US" altLang="zh-CN" sz="4000" dirty="0" smtClean="0">
                <a:latin typeface="微软雅黑" pitchFamily="34" charset="-122"/>
                <a:ea typeface="微软雅黑" pitchFamily="34" charset="-122"/>
              </a:rPr>
              <a:t>14.1  </a:t>
            </a:r>
            <a:r>
              <a:rPr lang="zh-CN" altLang="en-US" sz="4000" dirty="0" smtClean="0">
                <a:latin typeface="微软雅黑" pitchFamily="34" charset="-122"/>
                <a:ea typeface="微软雅黑" pitchFamily="34" charset="-122"/>
              </a:rPr>
              <a:t>控制的基础</a:t>
            </a:r>
          </a:p>
        </p:txBody>
      </p:sp>
      <p:sp>
        <p:nvSpPr>
          <p:cNvPr id="18435" name="内容占位符 2"/>
          <p:cNvSpPr>
            <a:spLocks noGrp="1"/>
          </p:cNvSpPr>
          <p:nvPr>
            <p:ph idx="1"/>
          </p:nvPr>
        </p:nvSpPr>
        <p:spPr/>
        <p:txBody>
          <a:bodyPr/>
          <a:lstStyle/>
          <a:p>
            <a:pPr>
              <a:lnSpc>
                <a:spcPts val="4000"/>
              </a:lnSpc>
              <a:spcBef>
                <a:spcPct val="0"/>
              </a:spcBef>
            </a:pPr>
            <a:r>
              <a:rPr lang="en-US" altLang="zh-CN" b="1" dirty="0" smtClean="0">
                <a:latin typeface="宋体" charset="-122"/>
                <a:ea typeface="宋体" charset="-122"/>
              </a:rPr>
              <a:t>14.1.1 </a:t>
            </a:r>
            <a:r>
              <a:rPr lang="zh-CN" altLang="en-US" b="1" dirty="0" smtClean="0">
                <a:latin typeface="宋体" charset="-122"/>
                <a:ea typeface="宋体" charset="-122"/>
              </a:rPr>
              <a:t>控制的概念</a:t>
            </a:r>
          </a:p>
          <a:p>
            <a:pPr>
              <a:lnSpc>
                <a:spcPts val="4000"/>
              </a:lnSpc>
              <a:spcBef>
                <a:spcPct val="0"/>
              </a:spcBef>
              <a:buFont typeface="Wingdings" pitchFamily="2" charset="2"/>
              <a:buNone/>
            </a:pPr>
            <a:r>
              <a:rPr lang="zh-CN" altLang="en-US" sz="2400" b="1" dirty="0" smtClean="0">
                <a:latin typeface="宋体" charset="-122"/>
                <a:ea typeface="宋体" charset="-122"/>
              </a:rPr>
              <a:t>  所谓控制，就是根据事先规定的标准，监督检查各项活动，并根据偏差或调整行动或调整计划，使两者相吻合的过程。简单而言，控制就是管理者确保实际活动与规划活动相一致的过程。</a:t>
            </a:r>
            <a:endParaRPr lang="en-US" altLang="zh-CN" b="1" dirty="0" smtClean="0">
              <a:latin typeface="宋体" charset="-122"/>
              <a:ea typeface="宋体" charset="-122"/>
            </a:endParaRPr>
          </a:p>
          <a:p>
            <a:pPr>
              <a:lnSpc>
                <a:spcPts val="4000"/>
              </a:lnSpc>
              <a:spcBef>
                <a:spcPct val="0"/>
              </a:spcBef>
            </a:pPr>
            <a:r>
              <a:rPr lang="en-US" altLang="zh-CN" b="1" dirty="0" smtClean="0">
                <a:latin typeface="宋体" charset="-122"/>
                <a:ea typeface="宋体" charset="-122"/>
              </a:rPr>
              <a:t>14.1.2</a:t>
            </a:r>
            <a:r>
              <a:rPr lang="zh-CN" altLang="en-US" b="1" dirty="0" smtClean="0">
                <a:latin typeface="宋体" charset="-122"/>
                <a:ea typeface="宋体" charset="-122"/>
              </a:rPr>
              <a:t>控制与计划的关系</a:t>
            </a:r>
            <a:endParaRPr lang="en-US" altLang="zh-CN" b="1" dirty="0" smtClean="0">
              <a:latin typeface="宋体" charset="-122"/>
              <a:ea typeface="宋体" charset="-122"/>
            </a:endParaRPr>
          </a:p>
          <a:p>
            <a:pPr>
              <a:buFont typeface="Wingdings" pitchFamily="2" charset="2"/>
              <a:buNone/>
            </a:pPr>
            <a:r>
              <a:rPr lang="en-US" altLang="zh-CN" sz="2400" b="1" dirty="0" smtClean="0">
                <a:latin typeface="宋体" charset="-122"/>
                <a:ea typeface="宋体" charset="-122"/>
              </a:rPr>
              <a:t>   1.</a:t>
            </a:r>
            <a:r>
              <a:rPr lang="zh-CN" altLang="en-US" sz="2400" b="1" dirty="0" smtClean="0">
                <a:latin typeface="宋体" charset="-122"/>
                <a:ea typeface="宋体" charset="-122"/>
              </a:rPr>
              <a:t>计划为控制提供衡量的标准。</a:t>
            </a:r>
          </a:p>
          <a:p>
            <a:pPr>
              <a:buFont typeface="Wingdings" pitchFamily="2" charset="2"/>
              <a:buNone/>
            </a:pPr>
            <a:r>
              <a:rPr lang="en-US" altLang="zh-CN" sz="2400" b="1" dirty="0" smtClean="0">
                <a:latin typeface="宋体" charset="-122"/>
                <a:ea typeface="宋体" charset="-122"/>
              </a:rPr>
              <a:t>   2.</a:t>
            </a:r>
            <a:r>
              <a:rPr lang="zh-CN" altLang="en-US" sz="2400" b="1" dirty="0" smtClean="0">
                <a:latin typeface="宋体" charset="-122"/>
                <a:ea typeface="宋体" charset="-122"/>
              </a:rPr>
              <a:t>计划和控制的效果分别依赖于对方。</a:t>
            </a:r>
          </a:p>
          <a:p>
            <a:pPr>
              <a:buFont typeface="Wingdings" pitchFamily="2" charset="2"/>
              <a:buNone/>
            </a:pPr>
            <a:r>
              <a:rPr lang="en-US" altLang="zh-CN" sz="2400" b="1" dirty="0" smtClean="0">
                <a:latin typeface="宋体" charset="-122"/>
                <a:ea typeface="宋体" charset="-122"/>
              </a:rPr>
              <a:t>   3.</a:t>
            </a:r>
            <a:r>
              <a:rPr lang="zh-CN" altLang="en-US" sz="2400" b="1" dirty="0" smtClean="0">
                <a:latin typeface="宋体" charset="-122"/>
                <a:ea typeface="宋体" charset="-122"/>
              </a:rPr>
              <a:t>许多有效的控制方法首先就是计划方法。</a:t>
            </a:r>
          </a:p>
          <a:p>
            <a:pPr>
              <a:buFont typeface="Wingdings" pitchFamily="2" charset="2"/>
              <a:buNone/>
            </a:pPr>
            <a:r>
              <a:rPr lang="en-US" altLang="zh-CN" sz="2400" b="1" dirty="0" smtClean="0">
                <a:latin typeface="宋体" charset="-122"/>
                <a:ea typeface="宋体" charset="-122"/>
              </a:rPr>
              <a:t>   4.</a:t>
            </a:r>
            <a:r>
              <a:rPr lang="zh-CN" altLang="en-US" sz="2400" b="1" dirty="0" smtClean="0">
                <a:latin typeface="宋体" charset="-122"/>
                <a:ea typeface="宋体" charset="-122"/>
              </a:rPr>
              <a:t>计划工作本身必须要有一定的控制</a:t>
            </a:r>
            <a:r>
              <a:rPr lang="en-US" altLang="zh-CN" sz="2400" b="1" dirty="0" smtClean="0">
                <a:latin typeface="宋体" charset="-122"/>
                <a:ea typeface="宋体" charset="-122"/>
              </a:rPr>
              <a:t>. </a:t>
            </a:r>
          </a:p>
        </p:txBody>
      </p:sp>
    </p:spTree>
    <p:extLst>
      <p:ext uri="{BB962C8B-B14F-4D97-AF65-F5344CB8AC3E}">
        <p14:creationId xmlns:p14="http://schemas.microsoft.com/office/powerpoint/2010/main" val="5278466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4" name="Rectangle 4"/>
          <p:cNvSpPr>
            <a:spLocks noGrp="1" noChangeArrowheads="1"/>
          </p:cNvSpPr>
          <p:nvPr>
            <p:ph type="ctrTitle"/>
          </p:nvPr>
        </p:nvSpPr>
        <p:spPr>
          <a:xfrm>
            <a:off x="4648200" y="3787775"/>
            <a:ext cx="4110038" cy="885825"/>
          </a:xfrm>
        </p:spPr>
        <p:txBody>
          <a:bodyPr/>
          <a:lstStyle/>
          <a:p>
            <a:pPr algn="dist"/>
            <a:r>
              <a:rPr lang="en-US" altLang="zh-CN" sz="5500"/>
              <a:t>Thank You!</a:t>
            </a:r>
          </a:p>
        </p:txBody>
      </p:sp>
    </p:spTree>
    <p:extLst>
      <p:ext uri="{BB962C8B-B14F-4D97-AF65-F5344CB8AC3E}">
        <p14:creationId xmlns:p14="http://schemas.microsoft.com/office/powerpoint/2010/main" val="134501583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14.1  </a:t>
            </a:r>
            <a:r>
              <a:rPr lang="zh-CN" altLang="en-US" sz="4000" dirty="0">
                <a:latin typeface="微软雅黑" pitchFamily="34" charset="-122"/>
                <a:ea typeface="微软雅黑" pitchFamily="34" charset="-122"/>
              </a:rPr>
              <a:t>控制的基础</a:t>
            </a:r>
            <a:endParaRPr lang="zh-CN" altLang="en-US" sz="4000" dirty="0" smtClean="0"/>
          </a:p>
        </p:txBody>
      </p:sp>
      <p:sp>
        <p:nvSpPr>
          <p:cNvPr id="38915" name="内容占位符 2"/>
          <p:cNvSpPr>
            <a:spLocks noGrp="1"/>
          </p:cNvSpPr>
          <p:nvPr>
            <p:ph idx="4294967295"/>
          </p:nvPr>
        </p:nvSpPr>
        <p:spPr>
          <a:xfrm>
            <a:off x="611188" y="1295400"/>
            <a:ext cx="8075612" cy="5029200"/>
          </a:xfrm>
        </p:spPr>
        <p:txBody>
          <a:bodyPr/>
          <a:lstStyle/>
          <a:p>
            <a:pPr>
              <a:lnSpc>
                <a:spcPts val="4000"/>
              </a:lnSpc>
              <a:spcBef>
                <a:spcPct val="0"/>
              </a:spcBef>
            </a:pPr>
            <a:r>
              <a:rPr lang="en-US" altLang="zh-CN" b="1" smtClean="0">
                <a:latin typeface="宋体" charset="-122"/>
                <a:ea typeface="宋体" charset="-122"/>
              </a:rPr>
              <a:t>14.1.3</a:t>
            </a:r>
            <a:r>
              <a:rPr lang="zh-CN" altLang="en-US" b="1" smtClean="0">
                <a:latin typeface="宋体" charset="-122"/>
                <a:ea typeface="宋体" charset="-122"/>
              </a:rPr>
              <a:t>控制的必要性</a:t>
            </a:r>
          </a:p>
          <a:p>
            <a:pPr>
              <a:lnSpc>
                <a:spcPts val="4000"/>
              </a:lnSpc>
              <a:spcBef>
                <a:spcPct val="0"/>
              </a:spcBef>
              <a:buFont typeface="Wingdings" pitchFamily="2" charset="2"/>
              <a:buChar char="Ø"/>
            </a:pPr>
            <a:r>
              <a:rPr lang="en-US" altLang="zh-CN" sz="2800" b="1" smtClean="0">
                <a:latin typeface="宋体" charset="-122"/>
                <a:ea typeface="宋体" charset="-122"/>
              </a:rPr>
              <a:t> 1</a:t>
            </a:r>
            <a:r>
              <a:rPr lang="zh-CN" altLang="en-US" sz="2800" b="1" smtClean="0">
                <a:latin typeface="宋体" charset="-122"/>
                <a:ea typeface="宋体" charset="-122"/>
              </a:rPr>
              <a:t>．环境的变化</a:t>
            </a:r>
          </a:p>
          <a:p>
            <a:pPr>
              <a:lnSpc>
                <a:spcPts val="4000"/>
              </a:lnSpc>
              <a:spcBef>
                <a:spcPct val="0"/>
              </a:spcBef>
              <a:buFont typeface="Wingdings" pitchFamily="2" charset="2"/>
              <a:buChar char="Ø"/>
            </a:pPr>
            <a:r>
              <a:rPr lang="en-US" altLang="zh-CN" sz="2800" b="1" smtClean="0">
                <a:latin typeface="宋体" charset="-122"/>
                <a:ea typeface="宋体" charset="-122"/>
              </a:rPr>
              <a:t> 2</a:t>
            </a:r>
            <a:r>
              <a:rPr lang="zh-CN" altLang="en-US" sz="2800" b="1" smtClean="0">
                <a:latin typeface="宋体" charset="-122"/>
                <a:ea typeface="宋体" charset="-122"/>
              </a:rPr>
              <a:t>．管理权力的分散</a:t>
            </a:r>
          </a:p>
          <a:p>
            <a:pPr>
              <a:lnSpc>
                <a:spcPts val="4000"/>
              </a:lnSpc>
              <a:spcBef>
                <a:spcPct val="0"/>
              </a:spcBef>
              <a:buFont typeface="Wingdings" pitchFamily="2" charset="2"/>
              <a:buChar char="Ø"/>
            </a:pPr>
            <a:r>
              <a:rPr lang="en-US" altLang="zh-CN" sz="2800" b="1" smtClean="0">
                <a:latin typeface="宋体" charset="-122"/>
                <a:ea typeface="宋体" charset="-122"/>
              </a:rPr>
              <a:t> 3</a:t>
            </a:r>
            <a:r>
              <a:rPr lang="zh-CN" altLang="en-US" sz="2800" b="1" smtClean="0">
                <a:latin typeface="宋体" charset="-122"/>
                <a:ea typeface="宋体" charset="-122"/>
              </a:rPr>
              <a:t>．工作能力的差异</a:t>
            </a:r>
            <a:endParaRPr lang="en-US" altLang="zh-CN" b="1" smtClean="0">
              <a:latin typeface="宋体" charset="-122"/>
              <a:ea typeface="宋体" charset="-122"/>
            </a:endParaRPr>
          </a:p>
        </p:txBody>
      </p:sp>
    </p:spTree>
    <p:extLst>
      <p:ext uri="{BB962C8B-B14F-4D97-AF65-F5344CB8AC3E}">
        <p14:creationId xmlns:p14="http://schemas.microsoft.com/office/powerpoint/2010/main" val="10346160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14.1  </a:t>
            </a:r>
            <a:r>
              <a:rPr lang="zh-CN" altLang="en-US" sz="4000" dirty="0">
                <a:latin typeface="微软雅黑" pitchFamily="34" charset="-122"/>
                <a:ea typeface="微软雅黑" pitchFamily="34" charset="-122"/>
              </a:rPr>
              <a:t>控制的基础</a:t>
            </a:r>
            <a:endParaRPr lang="zh-CN" altLang="en-US" sz="4000" dirty="0" smtClean="0"/>
          </a:p>
        </p:txBody>
      </p:sp>
      <p:sp>
        <p:nvSpPr>
          <p:cNvPr id="40963" name="内容占位符 2"/>
          <p:cNvSpPr>
            <a:spLocks noGrp="1"/>
          </p:cNvSpPr>
          <p:nvPr>
            <p:ph idx="4294967295"/>
          </p:nvPr>
        </p:nvSpPr>
        <p:spPr>
          <a:xfrm>
            <a:off x="611188" y="1295400"/>
            <a:ext cx="8075612" cy="5029200"/>
          </a:xfrm>
        </p:spPr>
        <p:txBody>
          <a:bodyPr/>
          <a:lstStyle/>
          <a:p>
            <a:pPr>
              <a:lnSpc>
                <a:spcPts val="4000"/>
              </a:lnSpc>
              <a:spcBef>
                <a:spcPct val="0"/>
              </a:spcBef>
            </a:pPr>
            <a:r>
              <a:rPr lang="en-US" altLang="zh-CN" b="1" smtClean="0">
                <a:latin typeface="宋体" charset="-122"/>
                <a:ea typeface="宋体" charset="-122"/>
              </a:rPr>
              <a:t>14.1.4</a:t>
            </a:r>
            <a:r>
              <a:rPr lang="zh-CN" altLang="en-US" b="1" smtClean="0">
                <a:latin typeface="宋体" charset="-122"/>
                <a:ea typeface="宋体" charset="-122"/>
              </a:rPr>
              <a:t>有效控制的原则</a:t>
            </a:r>
            <a:endParaRPr lang="en-US" altLang="zh-CN" b="1" smtClean="0">
              <a:latin typeface="宋体" charset="-122"/>
              <a:ea typeface="宋体" charset="-122"/>
            </a:endParaRPr>
          </a:p>
          <a:p>
            <a:pPr>
              <a:lnSpc>
                <a:spcPts val="4000"/>
              </a:lnSpc>
              <a:spcBef>
                <a:spcPct val="0"/>
              </a:spcBef>
              <a:buFont typeface="Wingdings" pitchFamily="2" charset="2"/>
              <a:buChar char="Ø"/>
            </a:pPr>
            <a:r>
              <a:rPr lang="en-US" altLang="zh-CN" sz="2800" b="1" smtClean="0">
                <a:latin typeface="宋体" charset="-122"/>
                <a:ea typeface="宋体" charset="-122"/>
              </a:rPr>
              <a:t> 1</a:t>
            </a:r>
            <a:r>
              <a:rPr lang="zh-CN" altLang="en-US" sz="2800" b="1" smtClean="0">
                <a:latin typeface="宋体" charset="-122"/>
                <a:ea typeface="宋体" charset="-122"/>
              </a:rPr>
              <a:t>．全局性原则</a:t>
            </a:r>
          </a:p>
          <a:p>
            <a:pPr>
              <a:lnSpc>
                <a:spcPts val="4000"/>
              </a:lnSpc>
              <a:spcBef>
                <a:spcPct val="0"/>
              </a:spcBef>
              <a:buFont typeface="Wingdings" pitchFamily="2" charset="2"/>
              <a:buChar char="Ø"/>
            </a:pPr>
            <a:r>
              <a:rPr lang="en-US" altLang="zh-CN" sz="2800" b="1" smtClean="0">
                <a:latin typeface="宋体" charset="-122"/>
                <a:ea typeface="宋体" charset="-122"/>
              </a:rPr>
              <a:t> 2</a:t>
            </a:r>
            <a:r>
              <a:rPr lang="zh-CN" altLang="en-US" sz="2800" b="1" smtClean="0">
                <a:latin typeface="宋体" charset="-122"/>
                <a:ea typeface="宋体" charset="-122"/>
              </a:rPr>
              <a:t>．经济性原则</a:t>
            </a:r>
          </a:p>
          <a:p>
            <a:pPr>
              <a:lnSpc>
                <a:spcPts val="4000"/>
              </a:lnSpc>
              <a:spcBef>
                <a:spcPct val="0"/>
              </a:spcBef>
              <a:buFont typeface="Wingdings" pitchFamily="2" charset="2"/>
              <a:buChar char="Ø"/>
            </a:pPr>
            <a:r>
              <a:rPr lang="en-US" altLang="zh-CN" sz="2800" b="1" smtClean="0">
                <a:latin typeface="宋体" charset="-122"/>
                <a:ea typeface="宋体" charset="-122"/>
              </a:rPr>
              <a:t> 3</a:t>
            </a:r>
            <a:r>
              <a:rPr lang="zh-CN" altLang="en-US" sz="2800" b="1" smtClean="0">
                <a:latin typeface="宋体" charset="-122"/>
                <a:ea typeface="宋体" charset="-122"/>
              </a:rPr>
              <a:t>．关键性原则</a:t>
            </a:r>
          </a:p>
          <a:p>
            <a:pPr>
              <a:lnSpc>
                <a:spcPts val="4000"/>
              </a:lnSpc>
              <a:spcBef>
                <a:spcPct val="0"/>
              </a:spcBef>
              <a:buFont typeface="Wingdings" pitchFamily="2" charset="2"/>
              <a:buChar char="Ø"/>
            </a:pPr>
            <a:r>
              <a:rPr lang="en-US" altLang="zh-CN" sz="2800" b="1" smtClean="0">
                <a:latin typeface="宋体" charset="-122"/>
                <a:ea typeface="宋体" charset="-122"/>
              </a:rPr>
              <a:t> 4</a:t>
            </a:r>
            <a:r>
              <a:rPr lang="zh-CN" altLang="en-US" sz="2800" b="1" smtClean="0">
                <a:latin typeface="宋体" charset="-122"/>
                <a:ea typeface="宋体" charset="-122"/>
              </a:rPr>
              <a:t>．客观性原则</a:t>
            </a:r>
          </a:p>
          <a:p>
            <a:pPr>
              <a:lnSpc>
                <a:spcPts val="4000"/>
              </a:lnSpc>
              <a:spcBef>
                <a:spcPct val="0"/>
              </a:spcBef>
              <a:buFont typeface="Wingdings" pitchFamily="2" charset="2"/>
              <a:buChar char="Ø"/>
            </a:pPr>
            <a:r>
              <a:rPr lang="en-US" altLang="zh-CN" sz="2800" b="1" smtClean="0">
                <a:latin typeface="宋体" charset="-122"/>
                <a:ea typeface="宋体" charset="-122"/>
              </a:rPr>
              <a:t> 5</a:t>
            </a:r>
            <a:r>
              <a:rPr lang="zh-CN" altLang="en-US" sz="2800" b="1" smtClean="0">
                <a:latin typeface="宋体" charset="-122"/>
                <a:ea typeface="宋体" charset="-122"/>
              </a:rPr>
              <a:t>．及时性原则</a:t>
            </a:r>
          </a:p>
          <a:p>
            <a:pPr>
              <a:lnSpc>
                <a:spcPts val="4000"/>
              </a:lnSpc>
              <a:spcBef>
                <a:spcPct val="0"/>
              </a:spcBef>
              <a:buFont typeface="Wingdings" pitchFamily="2" charset="2"/>
              <a:buChar char="Ø"/>
            </a:pPr>
            <a:r>
              <a:rPr lang="en-US" altLang="zh-CN" sz="2800" b="1" smtClean="0">
                <a:latin typeface="宋体" charset="-122"/>
                <a:ea typeface="宋体" charset="-122"/>
              </a:rPr>
              <a:t> 6</a:t>
            </a:r>
            <a:r>
              <a:rPr lang="zh-CN" altLang="en-US" sz="2800" b="1" smtClean="0">
                <a:latin typeface="宋体" charset="-122"/>
                <a:ea typeface="宋体" charset="-122"/>
              </a:rPr>
              <a:t>．灵活性原则</a:t>
            </a:r>
          </a:p>
          <a:p>
            <a:pPr>
              <a:lnSpc>
                <a:spcPts val="4000"/>
              </a:lnSpc>
              <a:spcBef>
                <a:spcPct val="0"/>
              </a:spcBef>
              <a:buFont typeface="Wingdings" pitchFamily="2" charset="2"/>
              <a:buChar char="Ø"/>
            </a:pPr>
            <a:r>
              <a:rPr lang="en-US" altLang="zh-CN" sz="2800" b="1" smtClean="0">
                <a:latin typeface="宋体" charset="-122"/>
                <a:ea typeface="宋体" charset="-122"/>
              </a:rPr>
              <a:t> 7</a:t>
            </a:r>
            <a:r>
              <a:rPr lang="zh-CN" altLang="en-US" sz="2800" b="1" smtClean="0">
                <a:latin typeface="宋体" charset="-122"/>
                <a:ea typeface="宋体" charset="-122"/>
              </a:rPr>
              <a:t>．适度性原则</a:t>
            </a:r>
          </a:p>
          <a:p>
            <a:pPr>
              <a:lnSpc>
                <a:spcPts val="4000"/>
              </a:lnSpc>
              <a:spcBef>
                <a:spcPct val="0"/>
              </a:spcBef>
              <a:buFont typeface="Wingdings" pitchFamily="2" charset="2"/>
              <a:buChar char="Ø"/>
            </a:pPr>
            <a:r>
              <a:rPr lang="en-US" altLang="zh-CN" sz="2800" b="1" smtClean="0">
                <a:latin typeface="宋体" charset="-122"/>
                <a:ea typeface="宋体" charset="-122"/>
              </a:rPr>
              <a:t> 8</a:t>
            </a:r>
            <a:r>
              <a:rPr lang="zh-CN" altLang="en-US" sz="2800" b="1" smtClean="0">
                <a:latin typeface="宋体" charset="-122"/>
                <a:ea typeface="宋体" charset="-122"/>
              </a:rPr>
              <a:t>．人本原则</a:t>
            </a:r>
            <a:endParaRPr lang="en-US" altLang="zh-CN" sz="2800" b="1" smtClean="0">
              <a:latin typeface="宋体" charset="-122"/>
              <a:ea typeface="宋体" charset="-122"/>
            </a:endParaRPr>
          </a:p>
        </p:txBody>
      </p:sp>
    </p:spTree>
    <p:extLst>
      <p:ext uri="{BB962C8B-B14F-4D97-AF65-F5344CB8AC3E}">
        <p14:creationId xmlns:p14="http://schemas.microsoft.com/office/powerpoint/2010/main" val="402327851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14.1  </a:t>
            </a:r>
            <a:r>
              <a:rPr lang="zh-CN" altLang="en-US" sz="4000" dirty="0">
                <a:latin typeface="微软雅黑" pitchFamily="34" charset="-122"/>
                <a:ea typeface="微软雅黑" pitchFamily="34" charset="-122"/>
              </a:rPr>
              <a:t>控制的基础</a:t>
            </a:r>
            <a:endParaRPr lang="zh-CN" altLang="en-US" sz="4000" dirty="0" smtClean="0"/>
          </a:p>
        </p:txBody>
      </p:sp>
      <p:sp>
        <p:nvSpPr>
          <p:cNvPr id="41987" name="内容占位符 2"/>
          <p:cNvSpPr>
            <a:spLocks noGrp="1"/>
          </p:cNvSpPr>
          <p:nvPr>
            <p:ph idx="4294967295"/>
          </p:nvPr>
        </p:nvSpPr>
        <p:spPr>
          <a:xfrm>
            <a:off x="611188" y="1295400"/>
            <a:ext cx="8075612" cy="5029200"/>
          </a:xfrm>
        </p:spPr>
        <p:txBody>
          <a:bodyPr/>
          <a:lstStyle/>
          <a:p>
            <a:pPr>
              <a:lnSpc>
                <a:spcPts val="4000"/>
              </a:lnSpc>
              <a:spcBef>
                <a:spcPct val="0"/>
              </a:spcBef>
            </a:pPr>
            <a:r>
              <a:rPr lang="en-US" altLang="zh-CN" b="1" smtClean="0">
                <a:latin typeface="宋体" charset="-122"/>
                <a:ea typeface="宋体" charset="-122"/>
              </a:rPr>
              <a:t>14.1.5</a:t>
            </a:r>
            <a:r>
              <a:rPr lang="zh-CN" altLang="en-US" b="1" smtClean="0">
                <a:latin typeface="宋体" charset="-122"/>
                <a:ea typeface="宋体" charset="-122"/>
              </a:rPr>
              <a:t>有效控制的特征</a:t>
            </a:r>
          </a:p>
          <a:p>
            <a:pPr>
              <a:lnSpc>
                <a:spcPts val="3500"/>
              </a:lnSpc>
              <a:spcBef>
                <a:spcPct val="0"/>
              </a:spcBef>
              <a:buFont typeface="Wingdings" pitchFamily="2" charset="2"/>
              <a:buChar char="Ø"/>
            </a:pPr>
            <a:r>
              <a:rPr lang="en-US" altLang="zh-CN" sz="2800" b="1" smtClean="0">
                <a:latin typeface="宋体" charset="-122"/>
                <a:ea typeface="宋体" charset="-122"/>
              </a:rPr>
              <a:t> 1</a:t>
            </a:r>
            <a:r>
              <a:rPr lang="zh-CN" altLang="en-US" sz="2800" b="1" smtClean="0">
                <a:latin typeface="宋体" charset="-122"/>
                <a:ea typeface="宋体" charset="-122"/>
              </a:rPr>
              <a:t>．准确性</a:t>
            </a:r>
          </a:p>
          <a:p>
            <a:pPr>
              <a:lnSpc>
                <a:spcPts val="3500"/>
              </a:lnSpc>
              <a:spcBef>
                <a:spcPct val="0"/>
              </a:spcBef>
              <a:buFont typeface="Wingdings" pitchFamily="2" charset="2"/>
              <a:buChar char="Ø"/>
            </a:pPr>
            <a:r>
              <a:rPr lang="en-US" altLang="zh-CN" sz="2800" b="1" smtClean="0">
                <a:latin typeface="宋体" charset="-122"/>
                <a:ea typeface="宋体" charset="-122"/>
              </a:rPr>
              <a:t> 2</a:t>
            </a:r>
            <a:r>
              <a:rPr lang="zh-CN" altLang="en-US" sz="2800" b="1" smtClean="0">
                <a:latin typeface="宋体" charset="-122"/>
                <a:ea typeface="宋体" charset="-122"/>
              </a:rPr>
              <a:t>．适时性 </a:t>
            </a:r>
          </a:p>
          <a:p>
            <a:pPr>
              <a:lnSpc>
                <a:spcPts val="3500"/>
              </a:lnSpc>
              <a:spcBef>
                <a:spcPct val="0"/>
              </a:spcBef>
              <a:buFont typeface="Wingdings" pitchFamily="2" charset="2"/>
              <a:buChar char="Ø"/>
            </a:pPr>
            <a:r>
              <a:rPr lang="en-US" altLang="zh-CN" sz="2800" b="1" smtClean="0">
                <a:latin typeface="宋体" charset="-122"/>
                <a:ea typeface="宋体" charset="-122"/>
              </a:rPr>
              <a:t> 3</a:t>
            </a:r>
            <a:r>
              <a:rPr lang="zh-CN" altLang="en-US" sz="2800" b="1" smtClean="0">
                <a:latin typeface="宋体" charset="-122"/>
                <a:ea typeface="宋体" charset="-122"/>
              </a:rPr>
              <a:t>．经济性</a:t>
            </a:r>
          </a:p>
          <a:p>
            <a:pPr>
              <a:lnSpc>
                <a:spcPts val="3500"/>
              </a:lnSpc>
              <a:spcBef>
                <a:spcPct val="0"/>
              </a:spcBef>
              <a:buFont typeface="Wingdings" pitchFamily="2" charset="2"/>
              <a:buChar char="Ø"/>
            </a:pPr>
            <a:r>
              <a:rPr lang="en-US" altLang="zh-CN" sz="2800" b="1" smtClean="0">
                <a:latin typeface="宋体" charset="-122"/>
                <a:ea typeface="宋体" charset="-122"/>
              </a:rPr>
              <a:t> 4</a:t>
            </a:r>
            <a:r>
              <a:rPr lang="zh-CN" altLang="en-US" sz="2800" b="1" smtClean="0">
                <a:latin typeface="宋体" charset="-122"/>
                <a:ea typeface="宋体" charset="-122"/>
              </a:rPr>
              <a:t>．灵活性</a:t>
            </a:r>
            <a:endParaRPr lang="en-US" altLang="zh-CN" sz="2800" b="1" smtClean="0">
              <a:latin typeface="宋体" charset="-122"/>
              <a:ea typeface="宋体" charset="-122"/>
            </a:endParaRPr>
          </a:p>
          <a:p>
            <a:pPr>
              <a:lnSpc>
                <a:spcPts val="3500"/>
              </a:lnSpc>
              <a:spcBef>
                <a:spcPct val="0"/>
              </a:spcBef>
              <a:buFont typeface="Wingdings" pitchFamily="2" charset="2"/>
              <a:buChar char="Ø"/>
            </a:pPr>
            <a:r>
              <a:rPr lang="en-US" altLang="zh-CN" sz="2800" b="1" smtClean="0">
                <a:latin typeface="宋体" charset="-122"/>
                <a:ea typeface="宋体" charset="-122"/>
              </a:rPr>
              <a:t> 5</a:t>
            </a:r>
            <a:r>
              <a:rPr lang="zh-CN" altLang="en-US" sz="2800" b="1" smtClean="0">
                <a:latin typeface="宋体" charset="-122"/>
                <a:ea typeface="宋体" charset="-122"/>
              </a:rPr>
              <a:t>．通俗性</a:t>
            </a:r>
          </a:p>
          <a:p>
            <a:pPr>
              <a:lnSpc>
                <a:spcPts val="3500"/>
              </a:lnSpc>
              <a:spcBef>
                <a:spcPct val="0"/>
              </a:spcBef>
              <a:buFont typeface="Wingdings" pitchFamily="2" charset="2"/>
              <a:buChar char="Ø"/>
            </a:pPr>
            <a:r>
              <a:rPr lang="en-US" altLang="zh-CN" sz="2800" b="1" smtClean="0">
                <a:latin typeface="宋体" charset="-122"/>
                <a:ea typeface="宋体" charset="-122"/>
              </a:rPr>
              <a:t> 6</a:t>
            </a:r>
            <a:r>
              <a:rPr lang="zh-CN" altLang="en-US" sz="2800" b="1" smtClean="0">
                <a:latin typeface="宋体" charset="-122"/>
                <a:ea typeface="宋体" charset="-122"/>
              </a:rPr>
              <a:t>．标准合理性</a:t>
            </a:r>
          </a:p>
          <a:p>
            <a:pPr>
              <a:lnSpc>
                <a:spcPts val="3500"/>
              </a:lnSpc>
              <a:spcBef>
                <a:spcPct val="0"/>
              </a:spcBef>
              <a:buFont typeface="Wingdings" pitchFamily="2" charset="2"/>
              <a:buChar char="Ø"/>
            </a:pPr>
            <a:r>
              <a:rPr lang="en-US" altLang="zh-CN" sz="2800" b="1" smtClean="0">
                <a:latin typeface="宋体" charset="-122"/>
                <a:ea typeface="宋体" charset="-122"/>
              </a:rPr>
              <a:t> 7</a:t>
            </a:r>
            <a:r>
              <a:rPr lang="zh-CN" altLang="en-US" sz="2800" b="1" smtClean="0">
                <a:latin typeface="宋体" charset="-122"/>
                <a:ea typeface="宋体" charset="-122"/>
              </a:rPr>
              <a:t>．战略高度</a:t>
            </a:r>
          </a:p>
          <a:p>
            <a:pPr>
              <a:lnSpc>
                <a:spcPts val="3500"/>
              </a:lnSpc>
              <a:spcBef>
                <a:spcPct val="0"/>
              </a:spcBef>
              <a:buFont typeface="Wingdings" pitchFamily="2" charset="2"/>
              <a:buChar char="Ø"/>
            </a:pPr>
            <a:r>
              <a:rPr lang="en-US" altLang="zh-CN" sz="2800" b="1" smtClean="0">
                <a:latin typeface="宋体" charset="-122"/>
                <a:ea typeface="宋体" charset="-122"/>
              </a:rPr>
              <a:t> 8</a:t>
            </a:r>
            <a:r>
              <a:rPr lang="zh-CN" altLang="en-US" sz="2800" b="1" smtClean="0">
                <a:latin typeface="宋体" charset="-122"/>
                <a:ea typeface="宋体" charset="-122"/>
              </a:rPr>
              <a:t>．强调例外</a:t>
            </a:r>
          </a:p>
          <a:p>
            <a:pPr>
              <a:lnSpc>
                <a:spcPts val="3500"/>
              </a:lnSpc>
              <a:spcBef>
                <a:spcPct val="0"/>
              </a:spcBef>
              <a:buFont typeface="Wingdings" pitchFamily="2" charset="2"/>
              <a:buChar char="Ø"/>
            </a:pPr>
            <a:r>
              <a:rPr lang="en-US" altLang="zh-CN" sz="2800" b="1" smtClean="0">
                <a:latin typeface="宋体" charset="-122"/>
                <a:ea typeface="宋体" charset="-122"/>
              </a:rPr>
              <a:t> 9</a:t>
            </a:r>
            <a:r>
              <a:rPr lang="zh-CN" altLang="en-US" sz="2800" b="1" smtClean="0">
                <a:latin typeface="宋体" charset="-122"/>
                <a:ea typeface="宋体" charset="-122"/>
              </a:rPr>
              <a:t>．多重标准</a:t>
            </a:r>
          </a:p>
          <a:p>
            <a:pPr>
              <a:lnSpc>
                <a:spcPts val="3500"/>
              </a:lnSpc>
              <a:spcBef>
                <a:spcPct val="0"/>
              </a:spcBef>
              <a:buFont typeface="Wingdings" pitchFamily="2" charset="2"/>
              <a:buChar char="Ø"/>
            </a:pPr>
            <a:r>
              <a:rPr lang="en-US" altLang="zh-CN" sz="2800" b="1" smtClean="0">
                <a:latin typeface="宋体" charset="-122"/>
                <a:ea typeface="宋体" charset="-122"/>
              </a:rPr>
              <a:t> 10</a:t>
            </a:r>
            <a:r>
              <a:rPr lang="zh-CN" altLang="en-US" sz="2800" b="1" smtClean="0">
                <a:latin typeface="宋体" charset="-122"/>
                <a:ea typeface="宋体" charset="-122"/>
              </a:rPr>
              <a:t>．纠正行动</a:t>
            </a:r>
            <a:endParaRPr lang="en-US" altLang="zh-CN" sz="2800" b="1" smtClean="0">
              <a:latin typeface="宋体" charset="-122"/>
              <a:ea typeface="宋体" charset="-122"/>
            </a:endParaRPr>
          </a:p>
        </p:txBody>
      </p:sp>
    </p:spTree>
    <p:extLst>
      <p:ext uri="{BB962C8B-B14F-4D97-AF65-F5344CB8AC3E}">
        <p14:creationId xmlns:p14="http://schemas.microsoft.com/office/powerpoint/2010/main" val="199062031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title" idx="4294967295"/>
          </p:nvPr>
        </p:nvSpPr>
        <p:spPr>
          <a:xfrm>
            <a:off x="903288" y="198438"/>
            <a:ext cx="7478712" cy="1143000"/>
          </a:xfrm>
        </p:spPr>
        <p:txBody>
          <a:bodyPr/>
          <a:lstStyle/>
          <a:p>
            <a:r>
              <a:rPr lang="en-US" altLang="zh-CN" sz="4000" dirty="0" smtClean="0">
                <a:latin typeface="微软雅黑" pitchFamily="34" charset="-122"/>
                <a:ea typeface="微软雅黑" pitchFamily="34" charset="-122"/>
              </a:rPr>
              <a:t>14.2  </a:t>
            </a:r>
            <a:r>
              <a:rPr lang="zh-CN" altLang="en-US" sz="4000" dirty="0" smtClean="0">
                <a:latin typeface="微软雅黑" pitchFamily="34" charset="-122"/>
                <a:ea typeface="微软雅黑" pitchFamily="34" charset="-122"/>
              </a:rPr>
              <a:t>控制的内容与控制过程</a:t>
            </a:r>
          </a:p>
        </p:txBody>
      </p:sp>
      <p:sp>
        <p:nvSpPr>
          <p:cNvPr id="39939" name="内容占位符 2"/>
          <p:cNvSpPr>
            <a:spLocks noGrp="1"/>
          </p:cNvSpPr>
          <p:nvPr>
            <p:ph idx="4294967295"/>
          </p:nvPr>
        </p:nvSpPr>
        <p:spPr/>
        <p:txBody>
          <a:bodyPr/>
          <a:lstStyle/>
          <a:p>
            <a:pPr>
              <a:lnSpc>
                <a:spcPts val="4000"/>
              </a:lnSpc>
              <a:spcBef>
                <a:spcPct val="0"/>
              </a:spcBef>
            </a:pPr>
            <a:r>
              <a:rPr lang="en-US" altLang="zh-CN" b="1" dirty="0" smtClean="0">
                <a:latin typeface="宋体" charset="-122"/>
                <a:ea typeface="宋体" charset="-122"/>
              </a:rPr>
              <a:t>14.2.1</a:t>
            </a:r>
            <a:r>
              <a:rPr lang="zh-CN" altLang="en-US" b="1" dirty="0" smtClean="0">
                <a:latin typeface="宋体" charset="-122"/>
                <a:ea typeface="宋体" charset="-122"/>
              </a:rPr>
              <a:t>控制的基本内容</a:t>
            </a:r>
          </a:p>
          <a:p>
            <a:pPr>
              <a:buFont typeface="Wingdings" pitchFamily="2" charset="2"/>
              <a:buNone/>
            </a:pPr>
            <a:r>
              <a:rPr lang="zh-CN" altLang="en-US" sz="2400" b="1" dirty="0" smtClean="0">
                <a:latin typeface="宋体" charset="-122"/>
                <a:ea typeface="宋体" charset="-122"/>
              </a:rPr>
              <a:t>  控制的内容也就是控制的对象，斯蒂芬</a:t>
            </a:r>
            <a:r>
              <a:rPr lang="en-US" altLang="zh-CN" sz="2400" b="1" dirty="0" smtClean="0">
                <a:latin typeface="宋体" charset="-122"/>
                <a:ea typeface="宋体" charset="-122"/>
              </a:rPr>
              <a:t>·</a:t>
            </a:r>
            <a:r>
              <a:rPr lang="zh-CN" altLang="en-US" sz="2400" b="1" dirty="0" smtClean="0">
                <a:latin typeface="宋体" charset="-122"/>
                <a:ea typeface="宋体" charset="-122"/>
              </a:rPr>
              <a:t>罗宾斯将控制的内容归纳力对人员、财务、作业、信息和组织的总体绩效等五个方面的控制</a:t>
            </a:r>
            <a:r>
              <a:rPr lang="zh-CN" altLang="en-US" sz="2400" b="1" dirty="0" smtClean="0">
                <a:latin typeface="宋体" charset="-122"/>
                <a:ea typeface="宋体" charset="-122"/>
              </a:rPr>
              <a:t>。</a:t>
            </a:r>
          </a:p>
        </p:txBody>
      </p:sp>
    </p:spTree>
    <p:extLst>
      <p:ext uri="{BB962C8B-B14F-4D97-AF65-F5344CB8AC3E}">
        <p14:creationId xmlns:p14="http://schemas.microsoft.com/office/powerpoint/2010/main" val="200580269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903288" y="198438"/>
            <a:ext cx="7097712" cy="1143000"/>
          </a:xfrm>
        </p:spPr>
        <p:txBody>
          <a:bodyPr/>
          <a:lstStyle/>
          <a:p>
            <a:r>
              <a:rPr lang="en-US" altLang="zh-CN" sz="4000" dirty="0">
                <a:latin typeface="微软雅黑" pitchFamily="34" charset="-122"/>
                <a:ea typeface="微软雅黑" pitchFamily="34" charset="-122"/>
              </a:rPr>
              <a:t>14.2  </a:t>
            </a:r>
            <a:r>
              <a:rPr lang="zh-CN" altLang="en-US" sz="4000" dirty="0">
                <a:latin typeface="微软雅黑" pitchFamily="34" charset="-122"/>
                <a:ea typeface="微软雅黑" pitchFamily="34" charset="-122"/>
              </a:rPr>
              <a:t>控制的内容与控制过程</a:t>
            </a:r>
            <a:endParaRPr lang="en-US" altLang="zh-CN" sz="4000" dirty="0"/>
          </a:p>
        </p:txBody>
      </p:sp>
      <p:sp>
        <p:nvSpPr>
          <p:cNvPr id="108547" name="AutoShape 3"/>
          <p:cNvSpPr>
            <a:spLocks noChangeArrowheads="1"/>
          </p:cNvSpPr>
          <p:nvPr/>
        </p:nvSpPr>
        <p:spPr bwMode="gray">
          <a:xfrm>
            <a:off x="2733675" y="2668218"/>
            <a:ext cx="455613" cy="381000"/>
          </a:xfrm>
          <a:prstGeom prst="downArrow">
            <a:avLst>
              <a:gd name="adj1" fmla="val 58889"/>
              <a:gd name="adj2" fmla="val 60000"/>
            </a:avLst>
          </a:prstGeom>
          <a:solidFill>
            <a:schemeClr val="folHlink"/>
          </a:solidFill>
          <a:ln w="19050">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108548" name="AutoShape 4"/>
          <p:cNvSpPr>
            <a:spLocks noChangeArrowheads="1"/>
          </p:cNvSpPr>
          <p:nvPr/>
        </p:nvSpPr>
        <p:spPr bwMode="gray">
          <a:xfrm>
            <a:off x="2679700" y="3735018"/>
            <a:ext cx="455613" cy="381000"/>
          </a:xfrm>
          <a:prstGeom prst="downArrow">
            <a:avLst>
              <a:gd name="adj1" fmla="val 58889"/>
              <a:gd name="adj2" fmla="val 60000"/>
            </a:avLst>
          </a:prstGeom>
          <a:solidFill>
            <a:schemeClr val="accent2"/>
          </a:solidFill>
          <a:ln w="19050">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108549" name="Text Box 4"/>
          <p:cNvSpPr txBox="1">
            <a:spLocks noChangeArrowheads="1"/>
          </p:cNvSpPr>
          <p:nvPr/>
        </p:nvSpPr>
        <p:spPr bwMode="black">
          <a:xfrm>
            <a:off x="5562600" y="4724400"/>
            <a:ext cx="32766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fontAlgn="base">
              <a:spcBef>
                <a:spcPct val="0"/>
              </a:spcBef>
              <a:spcAft>
                <a:spcPct val="0"/>
              </a:spcAft>
              <a:defRPr>
                <a:solidFill>
                  <a:schemeClr val="tx1"/>
                </a:solidFill>
                <a:latin typeface="Arial" charset="0"/>
                <a:ea typeface="宋体" charset="0"/>
              </a:defRPr>
            </a:lvl6pPr>
            <a:lvl7pPr marL="2971800" indent="-228600" fontAlgn="base">
              <a:spcBef>
                <a:spcPct val="0"/>
              </a:spcBef>
              <a:spcAft>
                <a:spcPct val="0"/>
              </a:spcAft>
              <a:defRPr>
                <a:solidFill>
                  <a:schemeClr val="tx1"/>
                </a:solidFill>
                <a:latin typeface="Arial" charset="0"/>
                <a:ea typeface="宋体" charset="0"/>
              </a:defRPr>
            </a:lvl7pPr>
            <a:lvl8pPr marL="3429000" indent="-228600" fontAlgn="base">
              <a:spcBef>
                <a:spcPct val="0"/>
              </a:spcBef>
              <a:spcAft>
                <a:spcPct val="0"/>
              </a:spcAft>
              <a:defRPr>
                <a:solidFill>
                  <a:schemeClr val="tx1"/>
                </a:solidFill>
                <a:latin typeface="Arial" charset="0"/>
                <a:ea typeface="宋体" charset="0"/>
              </a:defRPr>
            </a:lvl8pPr>
            <a:lvl9pPr marL="3886200" indent="-228600" fontAlgn="base">
              <a:spcBef>
                <a:spcPct val="0"/>
              </a:spcBef>
              <a:spcAft>
                <a:spcPct val="0"/>
              </a:spcAft>
              <a:defRPr>
                <a:solidFill>
                  <a:schemeClr val="tx1"/>
                </a:solidFill>
                <a:latin typeface="Arial" charset="0"/>
                <a:ea typeface="宋体" charset="0"/>
              </a:defRPr>
            </a:lvl9pPr>
          </a:lstStyle>
          <a:p>
            <a:r>
              <a:rPr lang="en-US" altLang="zh-CN" sz="2000" b="1" dirty="0">
                <a:latin typeface="宋体" charset="-122"/>
                <a:ea typeface="宋体" charset="-122"/>
              </a:rPr>
              <a:t>14.2.2</a:t>
            </a:r>
            <a:r>
              <a:rPr lang="zh-CN" altLang="en-US" sz="2000" b="1" dirty="0">
                <a:latin typeface="宋体" charset="-122"/>
                <a:ea typeface="宋体" charset="-122"/>
              </a:rPr>
              <a:t>控制的</a:t>
            </a:r>
            <a:r>
              <a:rPr lang="zh-CN" altLang="en-US" sz="2000" b="1" dirty="0" smtClean="0">
                <a:latin typeface="宋体" charset="-122"/>
                <a:ea typeface="宋体" charset="-122"/>
              </a:rPr>
              <a:t>过程</a:t>
            </a:r>
            <a:endParaRPr lang="en-US" altLang="zh-CN" sz="2000" b="1" dirty="0" smtClean="0">
              <a:latin typeface="宋体" charset="-122"/>
              <a:ea typeface="宋体" charset="-122"/>
            </a:endParaRPr>
          </a:p>
          <a:p>
            <a:r>
              <a:rPr lang="zh-CN" altLang="en-US" sz="2000" b="1" dirty="0" smtClean="0">
                <a:latin typeface="宋体" charset="-122"/>
                <a:ea typeface="宋体" charset="-122"/>
              </a:rPr>
              <a:t>    控制</a:t>
            </a:r>
            <a:r>
              <a:rPr lang="zh-CN" altLang="en-US" sz="2000" b="1" dirty="0">
                <a:latin typeface="宋体" charset="-122"/>
                <a:ea typeface="宋体" charset="-122"/>
              </a:rPr>
              <a:t>工作的过程如图</a:t>
            </a:r>
            <a:r>
              <a:rPr lang="en-US" altLang="zh-CN" sz="2000" b="1" dirty="0">
                <a:latin typeface="宋体" charset="-122"/>
                <a:ea typeface="宋体" charset="-122"/>
              </a:rPr>
              <a:t>14-1</a:t>
            </a:r>
            <a:r>
              <a:rPr lang="zh-CN" altLang="en-US" sz="2000" b="1" dirty="0">
                <a:latin typeface="宋体" charset="-122"/>
                <a:ea typeface="宋体" charset="-122"/>
              </a:rPr>
              <a:t>所示。</a:t>
            </a:r>
            <a:endParaRPr lang="en-US" altLang="zh-CN" sz="2000" b="1" dirty="0">
              <a:latin typeface="宋体" charset="-122"/>
              <a:ea typeface="宋体" charset="-122"/>
            </a:endParaRPr>
          </a:p>
          <a:p>
            <a:endParaRPr lang="en-US" altLang="zh-CN" sz="2000" b="1" dirty="0">
              <a:latin typeface="宋体" charset="-122"/>
              <a:ea typeface="宋体" charset="-122"/>
            </a:endParaRPr>
          </a:p>
        </p:txBody>
      </p:sp>
      <p:grpSp>
        <p:nvGrpSpPr>
          <p:cNvPr id="108550" name="Group 6"/>
          <p:cNvGrpSpPr>
            <a:grpSpLocks/>
          </p:cNvGrpSpPr>
          <p:nvPr/>
        </p:nvGrpSpPr>
        <p:grpSpPr bwMode="auto">
          <a:xfrm>
            <a:off x="927100" y="3103193"/>
            <a:ext cx="4051300" cy="478207"/>
            <a:chOff x="2736" y="1803"/>
            <a:chExt cx="2552" cy="576"/>
          </a:xfrm>
        </p:grpSpPr>
        <p:sp>
          <p:nvSpPr>
            <p:cNvPr id="108551" name="Rectangle 7"/>
            <p:cNvSpPr>
              <a:spLocks noChangeArrowheads="1"/>
            </p:cNvSpPr>
            <p:nvPr/>
          </p:nvSpPr>
          <p:spPr bwMode="gray">
            <a:xfrm>
              <a:off x="2736" y="1803"/>
              <a:ext cx="2552" cy="576"/>
            </a:xfrm>
            <a:prstGeom prst="rect">
              <a:avLst/>
            </a:prstGeom>
            <a:solidFill>
              <a:srgbClr val="FFFFFF"/>
            </a:solidFill>
            <a:ln w="9525">
              <a:solidFill>
                <a:srgbClr val="FFFFFF"/>
              </a:solidFill>
              <a:miter lim="800000"/>
              <a:headEnd/>
              <a:tailEnd/>
            </a:ln>
            <a:effectLst>
              <a:outerShdw blurRad="63500" dist="107763" dir="2700000" algn="ctr" rotWithShape="0">
                <a:schemeClr val="bg2">
                  <a:alpha val="50000"/>
                </a:schemeClr>
              </a:outerShdw>
            </a:effectLst>
          </p:spPr>
          <p:txBody>
            <a:bodyPr wrap="none" anchor="ctr"/>
            <a:lstStyle/>
            <a:p>
              <a:endParaRPr lang="zh-CN" altLang="en-US"/>
            </a:p>
          </p:txBody>
        </p:sp>
        <p:sp>
          <p:nvSpPr>
            <p:cNvPr id="108552" name="Rectangle 8"/>
            <p:cNvSpPr>
              <a:spLocks noChangeArrowheads="1"/>
            </p:cNvSpPr>
            <p:nvPr/>
          </p:nvSpPr>
          <p:spPr bwMode="gray">
            <a:xfrm>
              <a:off x="2743" y="1809"/>
              <a:ext cx="2536" cy="268"/>
            </a:xfrm>
            <a:prstGeom prst="rect">
              <a:avLst/>
            </a:prstGeom>
            <a:solidFill>
              <a:schemeClr val="accent2"/>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8553" name="Rectangle 9"/>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nvGrpSpPr>
          <p:cNvPr id="108555" name="Group 11"/>
          <p:cNvGrpSpPr>
            <a:grpSpLocks/>
          </p:cNvGrpSpPr>
          <p:nvPr/>
        </p:nvGrpSpPr>
        <p:grpSpPr bwMode="auto">
          <a:xfrm>
            <a:off x="914400" y="4171581"/>
            <a:ext cx="4051300" cy="685661"/>
            <a:chOff x="2728" y="2640"/>
            <a:chExt cx="2552" cy="576"/>
          </a:xfrm>
        </p:grpSpPr>
        <p:sp>
          <p:nvSpPr>
            <p:cNvPr id="108556" name="Rectangle 12"/>
            <p:cNvSpPr>
              <a:spLocks noChangeArrowheads="1"/>
            </p:cNvSpPr>
            <p:nvPr/>
          </p:nvSpPr>
          <p:spPr bwMode="gray">
            <a:xfrm>
              <a:off x="2728" y="2640"/>
              <a:ext cx="2552" cy="576"/>
            </a:xfrm>
            <a:prstGeom prst="rect">
              <a:avLst/>
            </a:prstGeom>
            <a:solidFill>
              <a:srgbClr val="FFFFFF"/>
            </a:solidFill>
            <a:ln w="9525">
              <a:solidFill>
                <a:srgbClr val="FFFFFF"/>
              </a:solidFill>
              <a:miter lim="800000"/>
              <a:headEnd/>
              <a:tailEnd/>
            </a:ln>
            <a:effectLst>
              <a:outerShdw blurRad="63500" dist="107763" dir="2700000" algn="ctr" rotWithShape="0">
                <a:schemeClr val="bg2">
                  <a:alpha val="50000"/>
                </a:schemeClr>
              </a:outerShdw>
            </a:effectLst>
          </p:spPr>
          <p:txBody>
            <a:bodyPr wrap="none" anchor="ctr"/>
            <a:lstStyle/>
            <a:p>
              <a:endParaRPr lang="zh-CN" altLang="en-US"/>
            </a:p>
          </p:txBody>
        </p:sp>
        <p:sp>
          <p:nvSpPr>
            <p:cNvPr id="108557" name="Rectangle 13"/>
            <p:cNvSpPr>
              <a:spLocks noChangeArrowheads="1"/>
            </p:cNvSpPr>
            <p:nvPr/>
          </p:nvSpPr>
          <p:spPr bwMode="gray">
            <a:xfrm>
              <a:off x="2742" y="2646"/>
              <a:ext cx="2529" cy="262"/>
            </a:xfrm>
            <a:prstGeom prst="rect">
              <a:avLst/>
            </a:prstGeom>
            <a:solidFill>
              <a:schemeClr val="hlink"/>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8558" name="Rectangle 14"/>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8560" name="Text Box 16"/>
          <p:cNvSpPr txBox="1">
            <a:spLocks noChangeArrowheads="1"/>
          </p:cNvSpPr>
          <p:nvPr/>
        </p:nvSpPr>
        <p:spPr bwMode="black">
          <a:xfrm>
            <a:off x="1143000" y="3096843"/>
            <a:ext cx="3179763" cy="40011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000000">
                      <a:alpha val="50000"/>
                    </a:srgbClr>
                  </a:outerShdw>
                </a:effectLst>
              </a14:hiddenEffects>
            </a:ext>
          </a:extLst>
        </p:spPr>
        <p:txBody>
          <a:bodyPr wrap="square">
            <a:spAutoFit/>
          </a:bodyPr>
          <a:lstStyle/>
          <a:p>
            <a:pPr algn="ctr">
              <a:spcBef>
                <a:spcPct val="50000"/>
              </a:spcBef>
            </a:pPr>
            <a:r>
              <a:rPr lang="zh-CN" altLang="en-US" sz="2000" b="1" dirty="0">
                <a:latin typeface="宋体" charset="-122"/>
                <a:ea typeface="宋体" charset="-122"/>
              </a:rPr>
              <a:t>②衡量实际工作绩效</a:t>
            </a:r>
            <a:endParaRPr lang="en-US" altLang="zh-CN" sz="2200" b="1" dirty="0">
              <a:solidFill>
                <a:srgbClr val="FFFFFF"/>
              </a:solidFill>
            </a:endParaRPr>
          </a:p>
        </p:txBody>
      </p:sp>
      <p:sp>
        <p:nvSpPr>
          <p:cNvPr id="108561" name="Text Box 17"/>
          <p:cNvSpPr txBox="1">
            <a:spLocks noChangeArrowheads="1"/>
          </p:cNvSpPr>
          <p:nvPr/>
        </p:nvSpPr>
        <p:spPr bwMode="black">
          <a:xfrm>
            <a:off x="1143000" y="4149356"/>
            <a:ext cx="3581400" cy="707886"/>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000000">
                      <a:alpha val="50000"/>
                    </a:srgbClr>
                  </a:outerShdw>
                </a:effectLst>
              </a14:hiddenEffects>
            </a:ext>
          </a:extLst>
        </p:spPr>
        <p:txBody>
          <a:bodyPr wrap="square">
            <a:spAutoFit/>
          </a:bodyPr>
          <a:lstStyle/>
          <a:p>
            <a:pPr algn="ctr">
              <a:spcBef>
                <a:spcPct val="50000"/>
              </a:spcBef>
            </a:pPr>
            <a:r>
              <a:rPr lang="zh-CN" altLang="en-US" sz="2000" b="1" dirty="0">
                <a:latin typeface="宋体" charset="-122"/>
                <a:ea typeface="宋体" charset="-122"/>
              </a:rPr>
              <a:t>③将实际工作绩效与标准进行比较并分析偏差</a:t>
            </a:r>
            <a:endParaRPr lang="en-US" altLang="zh-CN" sz="2200" b="1" dirty="0">
              <a:solidFill>
                <a:srgbClr val="FFFFFF"/>
              </a:solidFill>
            </a:endParaRPr>
          </a:p>
        </p:txBody>
      </p:sp>
      <p:grpSp>
        <p:nvGrpSpPr>
          <p:cNvPr id="108562" name="Group 18"/>
          <p:cNvGrpSpPr>
            <a:grpSpLocks/>
          </p:cNvGrpSpPr>
          <p:nvPr/>
        </p:nvGrpSpPr>
        <p:grpSpPr bwMode="auto">
          <a:xfrm>
            <a:off x="5257800" y="2154052"/>
            <a:ext cx="2832100" cy="2376488"/>
            <a:chOff x="357" y="1193"/>
            <a:chExt cx="1784" cy="1497"/>
          </a:xfrm>
        </p:grpSpPr>
        <p:sp>
          <p:nvSpPr>
            <p:cNvPr id="108563" name="Freeform 19"/>
            <p:cNvSpPr>
              <a:spLocks/>
            </p:cNvSpPr>
            <p:nvPr/>
          </p:nvSpPr>
          <p:spPr bwMode="gray">
            <a:xfrm flipH="1">
              <a:off x="1156" y="2240"/>
              <a:ext cx="841" cy="432"/>
            </a:xfrm>
            <a:custGeom>
              <a:avLst/>
              <a:gdLst>
                <a:gd name="T0" fmla="*/ 0 w 335"/>
                <a:gd name="T1" fmla="*/ 166 h 173"/>
                <a:gd name="T2" fmla="*/ 58 w 335"/>
                <a:gd name="T3" fmla="*/ 173 h 173"/>
                <a:gd name="T4" fmla="*/ 297 w 335"/>
                <a:gd name="T5" fmla="*/ 32 h 173"/>
                <a:gd name="T6" fmla="*/ 289 w 335"/>
                <a:gd name="T7" fmla="*/ 8 h 173"/>
                <a:gd name="T8" fmla="*/ 223 w 335"/>
                <a:gd name="T9" fmla="*/ 26 h 173"/>
                <a:gd name="T10" fmla="*/ 0 w 335"/>
                <a:gd name="T11" fmla="*/ 166 h 173"/>
              </a:gdLst>
              <a:ahLst/>
              <a:cxnLst>
                <a:cxn ang="0">
                  <a:pos x="T0" y="T1"/>
                </a:cxn>
                <a:cxn ang="0">
                  <a:pos x="T2" y="T3"/>
                </a:cxn>
                <a:cxn ang="0">
                  <a:pos x="T4" y="T5"/>
                </a:cxn>
                <a:cxn ang="0">
                  <a:pos x="T6" y="T7"/>
                </a:cxn>
                <a:cxn ang="0">
                  <a:pos x="T8" y="T9"/>
                </a:cxn>
                <a:cxn ang="0">
                  <a:pos x="T10" y="T11"/>
                </a:cxn>
              </a:cxnLst>
              <a:rect l="0" t="0" r="r" b="b"/>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333333">
                    <a:gamma/>
                    <a:shade val="0"/>
                    <a:invGamma/>
                    <a:alpha val="0"/>
                  </a:srgbClr>
                </a:gs>
                <a:gs pos="100000">
                  <a:srgbClr val="333333"/>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8564" name="Freeform 20"/>
            <p:cNvSpPr>
              <a:spLocks/>
            </p:cNvSpPr>
            <p:nvPr/>
          </p:nvSpPr>
          <p:spPr bwMode="gray">
            <a:xfrm>
              <a:off x="663" y="2133"/>
              <a:ext cx="882" cy="418"/>
            </a:xfrm>
            <a:custGeom>
              <a:avLst/>
              <a:gdLst>
                <a:gd name="T0" fmla="*/ 882 w 882"/>
                <a:gd name="T1" fmla="*/ 374 h 425"/>
                <a:gd name="T2" fmla="*/ 719 w 882"/>
                <a:gd name="T3" fmla="*/ 425 h 425"/>
                <a:gd name="T4" fmla="*/ 88 w 882"/>
                <a:gd name="T5" fmla="*/ 93 h 425"/>
                <a:gd name="T6" fmla="*/ 188 w 882"/>
                <a:gd name="T7" fmla="*/ 3 h 425"/>
                <a:gd name="T8" fmla="*/ 343 w 882"/>
                <a:gd name="T9" fmla="*/ 73 h 425"/>
                <a:gd name="T10" fmla="*/ 882 w 882"/>
                <a:gd name="T11" fmla="*/ 374 h 425"/>
              </a:gdLst>
              <a:ahLst/>
              <a:cxnLst>
                <a:cxn ang="0">
                  <a:pos x="T0" y="T1"/>
                </a:cxn>
                <a:cxn ang="0">
                  <a:pos x="T2" y="T3"/>
                </a:cxn>
                <a:cxn ang="0">
                  <a:pos x="T4" y="T5"/>
                </a:cxn>
                <a:cxn ang="0">
                  <a:pos x="T6" y="T7"/>
                </a:cxn>
                <a:cxn ang="0">
                  <a:pos x="T8" y="T9"/>
                </a:cxn>
                <a:cxn ang="0">
                  <a:pos x="T10" y="T11"/>
                </a:cxn>
              </a:cxnLst>
              <a:rect l="0" t="0" r="r" b="b"/>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333333">
                    <a:gamma/>
                    <a:shade val="0"/>
                    <a:invGamma/>
                    <a:alpha val="0"/>
                  </a:srgbClr>
                </a:gs>
                <a:gs pos="100000">
                  <a:srgbClr val="333333"/>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8565" name="Freeform 21"/>
            <p:cNvSpPr>
              <a:spLocks/>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Lst>
              <a:ahLst/>
              <a:cxnLst>
                <a:cxn ang="0">
                  <a:pos x="T0" y="T1"/>
                </a:cxn>
                <a:cxn ang="0">
                  <a:pos x="T2" y="T3"/>
                </a:cxn>
                <a:cxn ang="0">
                  <a:pos x="T4" y="T5"/>
                </a:cxn>
                <a:cxn ang="0">
                  <a:pos x="T6" y="T7"/>
                </a:cxn>
                <a:cxn ang="0">
                  <a:pos x="T8" y="T9"/>
                </a:cxn>
              </a:cxnLst>
              <a:rect l="0" t="0" r="r" b="b"/>
              <a:pathLst>
                <a:path w="748" h="354">
                  <a:moveTo>
                    <a:pt x="748" y="320"/>
                  </a:moveTo>
                  <a:lnTo>
                    <a:pt x="604" y="354"/>
                  </a:lnTo>
                  <a:lnTo>
                    <a:pt x="63" y="84"/>
                  </a:lnTo>
                  <a:cubicBezTo>
                    <a:pt x="0" y="31"/>
                    <a:pt x="107" y="0"/>
                    <a:pt x="221" y="39"/>
                  </a:cubicBezTo>
                  <a:lnTo>
                    <a:pt x="748" y="320"/>
                  </a:lnTo>
                  <a:close/>
                </a:path>
              </a:pathLst>
            </a:custGeom>
            <a:gradFill rotWithShape="1">
              <a:gsLst>
                <a:gs pos="0">
                  <a:srgbClr val="333333">
                    <a:gamma/>
                    <a:shade val="0"/>
                    <a:invGamma/>
                    <a:alpha val="0"/>
                  </a:srgbClr>
                </a:gs>
                <a:gs pos="100000">
                  <a:srgbClr val="333333"/>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8566" name="Group 22"/>
            <p:cNvGrpSpPr>
              <a:grpSpLocks/>
            </p:cNvGrpSpPr>
            <p:nvPr/>
          </p:nvGrpSpPr>
          <p:grpSpPr bwMode="auto">
            <a:xfrm>
              <a:off x="827" y="1193"/>
              <a:ext cx="1314" cy="1490"/>
              <a:chOff x="313" y="2400"/>
              <a:chExt cx="1349" cy="1534"/>
            </a:xfrm>
          </p:grpSpPr>
          <p:sp>
            <p:nvSpPr>
              <p:cNvPr id="108567" name="Freeform 23"/>
              <p:cNvSpPr>
                <a:spLocks/>
              </p:cNvSpPr>
              <p:nvPr/>
            </p:nvSpPr>
            <p:spPr bwMode="gray">
              <a:xfrm flipH="1">
                <a:off x="1229" y="2814"/>
                <a:ext cx="433" cy="109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amma/>
                      <a:shade val="66667"/>
                      <a:invGamma/>
                    </a:srgbClr>
                  </a:gs>
                  <a:gs pos="100000">
                    <a:srgbClr val="EAEAEA"/>
                  </a:gs>
                </a:gsLst>
                <a:lin ang="18900000" scaled="1"/>
              </a:gradFill>
              <a:ln>
                <a:noFill/>
              </a:ln>
              <a:effectLst/>
              <a:scene3d>
                <a:camera prst="legacyPerspectiveTopLeft">
                  <a:rot lat="0" lon="20099999" rev="0"/>
                </a:camera>
                <a:lightRig rig="legacyFlat3" dir="t"/>
              </a:scene3d>
              <a:sp3d extrusionH="36500" prstMaterial="legacyPlastic">
                <a:bevelT w="13500" h="13500" prst="angle"/>
                <a:bevelB w="13500" h="13500" prst="angle"/>
                <a:extrusionClr>
                  <a:srgbClr val="5F5F5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sy="50000" rotWithShape="0">
                        <a:srgbClr val="1C1C1C">
                          <a:alpha val="50000"/>
                        </a:srgbClr>
                      </a:outerShdw>
                    </a:effectLst>
                  </a14:hiddenEffects>
                </a:ext>
              </a:extLst>
            </p:spPr>
            <p:txBody>
              <a:bodyPr>
                <a:flatTx/>
              </a:bodyPr>
              <a:lstStyle/>
              <a:p>
                <a:endParaRPr lang="zh-CN" altLang="en-US"/>
              </a:p>
            </p:txBody>
          </p:sp>
          <p:sp>
            <p:nvSpPr>
              <p:cNvPr id="108568" name="Freeform 24"/>
              <p:cNvSpPr>
                <a:spLocks/>
              </p:cNvSpPr>
              <p:nvPr/>
            </p:nvSpPr>
            <p:spPr bwMode="gray">
              <a:xfrm flipH="1">
                <a:off x="700" y="2400"/>
                <a:ext cx="545" cy="1380"/>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amma/>
                      <a:shade val="70196"/>
                      <a:invGamma/>
                    </a:srgbClr>
                  </a:gs>
                  <a:gs pos="100000">
                    <a:srgbClr val="EAEAEA"/>
                  </a:gs>
                </a:gsLst>
                <a:lin ang="18900000" scaled="1"/>
              </a:gradFill>
              <a:ln>
                <a:noFill/>
              </a:ln>
              <a:effectLst/>
              <a:scene3d>
                <a:camera prst="legacyPerspectiveTopLeft">
                  <a:rot lat="0" lon="19799999" rev="0"/>
                </a:camera>
                <a:lightRig rig="legacyFlat3" dir="t"/>
              </a:scene3d>
              <a:sp3d extrusionH="36500" prstMaterial="legacyPlastic">
                <a:bevelT w="13500" h="13500" prst="angle"/>
                <a:bevelB w="13500" h="13500" prst="angle"/>
                <a:extrusionClr>
                  <a:srgbClr val="5F5F5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sy="50000" rotWithShape="0">
                        <a:srgbClr val="1C1C1C">
                          <a:alpha val="50000"/>
                        </a:srgbClr>
                      </a:outerShdw>
                    </a:effectLst>
                  </a14:hiddenEffects>
                </a:ext>
              </a:extLst>
            </p:spPr>
            <p:txBody>
              <a:bodyPr>
                <a:flatTx/>
              </a:bodyPr>
              <a:lstStyle/>
              <a:p>
                <a:endParaRPr lang="zh-CN" altLang="en-US"/>
              </a:p>
            </p:txBody>
          </p:sp>
          <p:sp>
            <p:nvSpPr>
              <p:cNvPr id="108569" name="Freeform 25"/>
              <p:cNvSpPr>
                <a:spLocks/>
              </p:cNvSpPr>
              <p:nvPr/>
            </p:nvSpPr>
            <p:spPr bwMode="gray">
              <a:xfrm flipH="1">
                <a:off x="313" y="2837"/>
                <a:ext cx="433" cy="109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amma/>
                      <a:shade val="66667"/>
                      <a:invGamma/>
                    </a:srgbClr>
                  </a:gs>
                  <a:gs pos="100000">
                    <a:srgbClr val="EAEAEA"/>
                  </a:gs>
                </a:gsLst>
                <a:lin ang="18900000" scaled="1"/>
              </a:gradFill>
              <a:ln>
                <a:noFill/>
              </a:ln>
              <a:effectLst/>
              <a:scene3d>
                <a:camera prst="legacyPerspectiveTopLeft">
                  <a:rot lat="0" lon="20099999" rev="0"/>
                </a:camera>
                <a:lightRig rig="legacyFlat3" dir="t"/>
              </a:scene3d>
              <a:sp3d extrusionH="36500" prstMaterial="legacyPlastic">
                <a:bevelT w="13500" h="13500" prst="angle"/>
                <a:bevelB w="13500" h="13500" prst="angle"/>
                <a:extrusionClr>
                  <a:srgbClr val="5F5F5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sy="50000" rotWithShape="0">
                        <a:srgbClr val="1C1C1C">
                          <a:alpha val="50000"/>
                        </a:srgbClr>
                      </a:outerShdw>
                    </a:effectLst>
                  </a14:hiddenEffects>
                </a:ext>
              </a:extLst>
            </p:spPr>
            <p:txBody>
              <a:bodyPr>
                <a:flatTx/>
              </a:bodyPr>
              <a:lstStyle/>
              <a:p>
                <a:endParaRPr lang="zh-CN" altLang="en-US"/>
              </a:p>
            </p:txBody>
          </p:sp>
        </p:grpSp>
      </p:grpSp>
      <p:grpSp>
        <p:nvGrpSpPr>
          <p:cNvPr id="108570" name="Group 26"/>
          <p:cNvGrpSpPr>
            <a:grpSpLocks/>
          </p:cNvGrpSpPr>
          <p:nvPr/>
        </p:nvGrpSpPr>
        <p:grpSpPr bwMode="auto">
          <a:xfrm>
            <a:off x="914400" y="2118943"/>
            <a:ext cx="4051300" cy="457200"/>
            <a:chOff x="2728" y="983"/>
            <a:chExt cx="2552" cy="576"/>
          </a:xfrm>
        </p:grpSpPr>
        <p:sp>
          <p:nvSpPr>
            <p:cNvPr id="108571" name="Rectangle 27"/>
            <p:cNvSpPr>
              <a:spLocks noChangeArrowheads="1"/>
            </p:cNvSpPr>
            <p:nvPr/>
          </p:nvSpPr>
          <p:spPr bwMode="ltGray">
            <a:xfrm>
              <a:off x="2728" y="983"/>
              <a:ext cx="2552" cy="576"/>
            </a:xfrm>
            <a:prstGeom prst="rect">
              <a:avLst/>
            </a:prstGeom>
            <a:solidFill>
              <a:srgbClr val="FFFFFF"/>
            </a:solidFill>
            <a:ln w="9525">
              <a:solidFill>
                <a:srgbClr val="FFFFFF"/>
              </a:solidFill>
              <a:miter lim="800000"/>
              <a:headEnd/>
              <a:tailEnd/>
            </a:ln>
            <a:effectLst>
              <a:outerShdw blurRad="63500" dist="107763" dir="2700000" algn="ctr" rotWithShape="0">
                <a:schemeClr val="bg2">
                  <a:alpha val="50000"/>
                </a:schemeClr>
              </a:outerShdw>
            </a:effectLst>
          </p:spPr>
          <p:txBody>
            <a:bodyPr wrap="none" anchor="ctr"/>
            <a:lstStyle/>
            <a:p>
              <a:endParaRPr lang="zh-CN" altLang="en-US"/>
            </a:p>
          </p:txBody>
        </p:sp>
        <p:sp>
          <p:nvSpPr>
            <p:cNvPr id="108572" name="Rectangle 28"/>
            <p:cNvSpPr>
              <a:spLocks noChangeArrowheads="1"/>
            </p:cNvSpPr>
            <p:nvPr/>
          </p:nvSpPr>
          <p:spPr bwMode="ltGray">
            <a:xfrm>
              <a:off x="2741" y="989"/>
              <a:ext cx="2530" cy="262"/>
            </a:xfrm>
            <a:prstGeom prst="rect">
              <a:avLst/>
            </a:prstGeom>
            <a:solidFill>
              <a:schemeClr val="accent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8573" name="Rectangle 29"/>
            <p:cNvSpPr>
              <a:spLocks noChangeArrowheads="1"/>
            </p:cNvSpPr>
            <p:nvPr/>
          </p:nvSpPr>
          <p:spPr bwMode="ltGray">
            <a:xfrm>
              <a:off x="2736" y="1239"/>
              <a:ext cx="2535" cy="314"/>
            </a:xfrm>
            <a:prstGeom prst="rect">
              <a:avLst/>
            </a:prstGeom>
            <a:gradFill rotWithShape="1">
              <a:gsLst>
                <a:gs pos="0">
                  <a:schemeClr val="accent1">
                    <a:gamma/>
                    <a:tint val="61176"/>
                    <a:invGamma/>
                  </a:schemeClr>
                </a:gs>
                <a:gs pos="100000">
                  <a:schemeClr val="accent1"/>
                </a:gs>
              </a:gsLst>
              <a:lin ang="2700000" scaled="1"/>
            </a:gra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8575" name="Text Box 31"/>
          <p:cNvSpPr txBox="1">
            <a:spLocks noChangeArrowheads="1"/>
          </p:cNvSpPr>
          <p:nvPr/>
        </p:nvSpPr>
        <p:spPr bwMode="black">
          <a:xfrm>
            <a:off x="1524000" y="2091956"/>
            <a:ext cx="2679700" cy="40011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000000">
                      <a:alpha val="50000"/>
                    </a:srgbClr>
                  </a:outerShdw>
                </a:effectLst>
              </a14:hiddenEffects>
            </a:ext>
          </a:extLst>
        </p:spPr>
        <p:txBody>
          <a:bodyPr wrap="square">
            <a:spAutoFit/>
          </a:bodyPr>
          <a:lstStyle/>
          <a:p>
            <a:pPr algn="ctr">
              <a:spcBef>
                <a:spcPct val="50000"/>
              </a:spcBef>
            </a:pPr>
            <a:r>
              <a:rPr lang="zh-CN" altLang="en-US" sz="2000" b="1" dirty="0">
                <a:latin typeface="宋体" charset="-122"/>
                <a:ea typeface="宋体" charset="-122"/>
              </a:rPr>
              <a:t>①</a:t>
            </a:r>
            <a:r>
              <a:rPr lang="zh-CN" altLang="en-US" sz="2000" b="1" dirty="0" smtClean="0">
                <a:latin typeface="宋体" charset="-122"/>
                <a:ea typeface="宋体" charset="-122"/>
              </a:rPr>
              <a:t>确定</a:t>
            </a:r>
            <a:r>
              <a:rPr lang="zh-CN" altLang="en-US" sz="2000" b="1" dirty="0">
                <a:latin typeface="宋体" charset="-122"/>
                <a:ea typeface="宋体" charset="-122"/>
              </a:rPr>
              <a:t>控制标准</a:t>
            </a:r>
            <a:endParaRPr lang="en-US" altLang="zh-CN" sz="2200" b="1" dirty="0">
              <a:solidFill>
                <a:srgbClr val="FFFFFF"/>
              </a:solidFill>
            </a:endParaRPr>
          </a:p>
        </p:txBody>
      </p:sp>
      <p:sp>
        <p:nvSpPr>
          <p:cNvPr id="32" name="AutoShape 3"/>
          <p:cNvSpPr>
            <a:spLocks noChangeArrowheads="1"/>
          </p:cNvSpPr>
          <p:nvPr/>
        </p:nvSpPr>
        <p:spPr bwMode="gray">
          <a:xfrm>
            <a:off x="2720975" y="4954218"/>
            <a:ext cx="455613" cy="381000"/>
          </a:xfrm>
          <a:prstGeom prst="downArrow">
            <a:avLst>
              <a:gd name="adj1" fmla="val 58889"/>
              <a:gd name="adj2" fmla="val 60000"/>
            </a:avLst>
          </a:prstGeom>
          <a:solidFill>
            <a:schemeClr val="folHlink"/>
          </a:solidFill>
          <a:ln w="19050">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grpSp>
        <p:nvGrpSpPr>
          <p:cNvPr id="34" name="Group 6"/>
          <p:cNvGrpSpPr>
            <a:grpSpLocks/>
          </p:cNvGrpSpPr>
          <p:nvPr/>
        </p:nvGrpSpPr>
        <p:grpSpPr bwMode="auto">
          <a:xfrm>
            <a:off x="914400" y="5389193"/>
            <a:ext cx="4051300" cy="478207"/>
            <a:chOff x="2736" y="1803"/>
            <a:chExt cx="2552" cy="576"/>
          </a:xfrm>
        </p:grpSpPr>
        <p:sp>
          <p:nvSpPr>
            <p:cNvPr id="35" name="Rectangle 7"/>
            <p:cNvSpPr>
              <a:spLocks noChangeArrowheads="1"/>
            </p:cNvSpPr>
            <p:nvPr/>
          </p:nvSpPr>
          <p:spPr bwMode="gray">
            <a:xfrm>
              <a:off x="2736" y="1803"/>
              <a:ext cx="2552" cy="576"/>
            </a:xfrm>
            <a:prstGeom prst="rect">
              <a:avLst/>
            </a:prstGeom>
            <a:solidFill>
              <a:srgbClr val="FFFFFF"/>
            </a:solidFill>
            <a:ln w="9525">
              <a:solidFill>
                <a:srgbClr val="FFFFFF"/>
              </a:solidFill>
              <a:miter lim="800000"/>
              <a:headEnd/>
              <a:tailEnd/>
            </a:ln>
            <a:effectLst>
              <a:outerShdw blurRad="63500" dist="107763" dir="2700000" algn="ctr" rotWithShape="0">
                <a:schemeClr val="bg2">
                  <a:alpha val="50000"/>
                </a:schemeClr>
              </a:outerShdw>
            </a:effectLst>
          </p:spPr>
          <p:txBody>
            <a:bodyPr wrap="none" anchor="ctr"/>
            <a:lstStyle/>
            <a:p>
              <a:endParaRPr lang="zh-CN" altLang="en-US"/>
            </a:p>
          </p:txBody>
        </p:sp>
        <p:sp>
          <p:nvSpPr>
            <p:cNvPr id="36" name="Rectangle 8"/>
            <p:cNvSpPr>
              <a:spLocks noChangeArrowheads="1"/>
            </p:cNvSpPr>
            <p:nvPr/>
          </p:nvSpPr>
          <p:spPr bwMode="gray">
            <a:xfrm>
              <a:off x="2743" y="1809"/>
              <a:ext cx="2536" cy="268"/>
            </a:xfrm>
            <a:prstGeom prst="rect">
              <a:avLst/>
            </a:prstGeom>
            <a:solidFill>
              <a:schemeClr val="accent2"/>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37" name="Rectangle 9"/>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38" name="Text Box 16"/>
          <p:cNvSpPr txBox="1">
            <a:spLocks noChangeArrowheads="1"/>
          </p:cNvSpPr>
          <p:nvPr/>
        </p:nvSpPr>
        <p:spPr bwMode="black">
          <a:xfrm>
            <a:off x="1130300" y="5382843"/>
            <a:ext cx="3517900" cy="40011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000000">
                      <a:alpha val="50000"/>
                    </a:srgbClr>
                  </a:outerShdw>
                </a:effectLst>
              </a14:hiddenEffects>
            </a:ext>
          </a:extLst>
        </p:spPr>
        <p:txBody>
          <a:bodyPr wrap="square">
            <a:spAutoFit/>
          </a:bodyPr>
          <a:lstStyle/>
          <a:p>
            <a:pPr algn="ctr">
              <a:spcBef>
                <a:spcPct val="50000"/>
              </a:spcBef>
            </a:pPr>
            <a:r>
              <a:rPr lang="zh-CN" altLang="en-US" sz="2000" b="1" dirty="0">
                <a:latin typeface="宋体" charset="-122"/>
                <a:ea typeface="宋体" charset="-122"/>
              </a:rPr>
              <a:t>④采取管理行动纠正偏差</a:t>
            </a:r>
            <a:endParaRPr lang="en-US" altLang="zh-CN" sz="2200" b="1" dirty="0">
              <a:solidFill>
                <a:srgbClr val="FFFFFF"/>
              </a:solidFill>
            </a:endParaRPr>
          </a:p>
        </p:txBody>
      </p:sp>
      <p:sp>
        <p:nvSpPr>
          <p:cNvPr id="2" name="矩形 1"/>
          <p:cNvSpPr/>
          <p:nvPr/>
        </p:nvSpPr>
        <p:spPr>
          <a:xfrm>
            <a:off x="1078577" y="1194943"/>
            <a:ext cx="3485249" cy="584775"/>
          </a:xfrm>
          <a:prstGeom prst="rect">
            <a:avLst/>
          </a:prstGeom>
        </p:spPr>
        <p:txBody>
          <a:bodyPr wrap="none">
            <a:spAutoFit/>
          </a:bodyPr>
          <a:lstStyle/>
          <a:p>
            <a:r>
              <a:rPr lang="en-US" altLang="zh-CN" sz="3200" b="1" dirty="0">
                <a:latin typeface="宋体" charset="-122"/>
                <a:ea typeface="宋体" charset="-122"/>
              </a:rPr>
              <a:t>14.2.2</a:t>
            </a:r>
            <a:r>
              <a:rPr lang="zh-CN" altLang="en-US" sz="3200" b="1" dirty="0">
                <a:latin typeface="宋体" charset="-122"/>
                <a:ea typeface="宋体" charset="-122"/>
              </a:rPr>
              <a:t>控制的过程</a:t>
            </a:r>
            <a:endParaRPr lang="en-US" altLang="zh-CN" sz="3200" b="1" dirty="0">
              <a:latin typeface="宋体" charset="-122"/>
              <a:ea typeface="宋体" charset="-122"/>
            </a:endParaRPr>
          </a:p>
        </p:txBody>
      </p:sp>
    </p:spTree>
    <p:extLst>
      <p:ext uri="{BB962C8B-B14F-4D97-AF65-F5344CB8AC3E}">
        <p14:creationId xmlns:p14="http://schemas.microsoft.com/office/powerpoint/2010/main" val="83855373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903288" y="198438"/>
            <a:ext cx="7326312" cy="1143000"/>
          </a:xfrm>
        </p:spPr>
        <p:txBody>
          <a:bodyPr/>
          <a:lstStyle/>
          <a:p>
            <a:r>
              <a:rPr lang="en-US" altLang="zh-CN" sz="4000" dirty="0">
                <a:latin typeface="微软雅黑" pitchFamily="34" charset="-122"/>
                <a:ea typeface="微软雅黑" pitchFamily="34" charset="-122"/>
              </a:rPr>
              <a:t>14.2  </a:t>
            </a:r>
            <a:r>
              <a:rPr lang="zh-CN" altLang="en-US" sz="4000" dirty="0">
                <a:latin typeface="微软雅黑" pitchFamily="34" charset="-122"/>
                <a:ea typeface="微软雅黑" pitchFamily="34" charset="-122"/>
              </a:rPr>
              <a:t>控制的内容与控制过程</a:t>
            </a:r>
            <a:endParaRPr lang="zh-CN" altLang="en-US" sz="4000" dirty="0" smtClean="0"/>
          </a:p>
        </p:txBody>
      </p:sp>
      <p:pic>
        <p:nvPicPr>
          <p:cNvPr id="4301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436687"/>
            <a:ext cx="7058025" cy="4583113"/>
          </a:xfrm>
          <a:prstGeom prst="rect">
            <a:avLst/>
          </a:prstGeom>
          <a:noFill/>
          <a:extLst>
            <a:ext uri="{909E8E84-426E-40DD-AFC4-6F175D3DCCD1}">
              <a14:hiddenFill xmlns:a14="http://schemas.microsoft.com/office/drawing/2010/main">
                <a:solidFill>
                  <a:srgbClr val="FFFFFF"/>
                </a:solidFill>
              </a14:hiddenFill>
            </a:ext>
          </a:extLst>
        </p:spPr>
      </p:pic>
      <p:sp>
        <p:nvSpPr>
          <p:cNvPr id="43016" name="Rectangle 8"/>
          <p:cNvSpPr>
            <a:spLocks noChangeArrowheads="1"/>
          </p:cNvSpPr>
          <p:nvPr/>
        </p:nvSpPr>
        <p:spPr bwMode="auto">
          <a:xfrm>
            <a:off x="2987675" y="6096000"/>
            <a:ext cx="2866490" cy="36933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eaLnBrk="0" hangingPunct="0"/>
            <a:r>
              <a:rPr lang="zh-CN" altLang="en-US" b="1" dirty="0">
                <a:ea typeface="宋体" charset="-122"/>
              </a:rPr>
              <a:t> 图</a:t>
            </a:r>
            <a:r>
              <a:rPr lang="en-US" altLang="zh-CN" b="1" dirty="0">
                <a:ea typeface="宋体" charset="-122"/>
              </a:rPr>
              <a:t>14-1</a:t>
            </a:r>
            <a:r>
              <a:rPr lang="zh-CN" altLang="en-US" b="1" dirty="0">
                <a:ea typeface="宋体" charset="-122"/>
              </a:rPr>
              <a:t>：控制工作的过程 </a:t>
            </a:r>
          </a:p>
        </p:txBody>
      </p:sp>
    </p:spTree>
    <p:extLst>
      <p:ext uri="{BB962C8B-B14F-4D97-AF65-F5344CB8AC3E}">
        <p14:creationId xmlns:p14="http://schemas.microsoft.com/office/powerpoint/2010/main" val="2646425226"/>
      </p:ext>
    </p:extLst>
  </p:cSld>
  <p:clrMapOvr>
    <a:masterClrMapping/>
  </p:clrMapOvr>
  <p:transition/>
</p:sld>
</file>

<file path=ppt/theme/theme1.xml><?xml version="1.0" encoding="utf-8"?>
<a:theme xmlns:a="http://schemas.openxmlformats.org/drawingml/2006/main" name="576TGp_report_light">
  <a:themeElements>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fontScheme name="Default Design">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lnDef>
  </a:objectDefaults>
  <a:extraClrSchemeLst>
    <a:extraClrScheme>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EE384"/>
        </a:lt1>
        <a:dk2>
          <a:srgbClr val="FD8334"/>
        </a:dk2>
        <a:lt2>
          <a:srgbClr val="808080"/>
        </a:lt2>
        <a:accent1>
          <a:srgbClr val="F98EB2"/>
        </a:accent1>
        <a:accent2>
          <a:srgbClr val="FCB43E"/>
        </a:accent2>
        <a:accent3>
          <a:srgbClr val="FEEFC2"/>
        </a:accent3>
        <a:accent4>
          <a:srgbClr val="000000"/>
        </a:accent4>
        <a:accent5>
          <a:srgbClr val="FBC6D5"/>
        </a:accent5>
        <a:accent6>
          <a:srgbClr val="E4A337"/>
        </a:accent6>
        <a:hlink>
          <a:srgbClr val="FA6D73"/>
        </a:hlink>
        <a:folHlink>
          <a:srgbClr val="D264C5"/>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4E1EE"/>
        </a:lt1>
        <a:dk2>
          <a:srgbClr val="2F84AF"/>
        </a:dk2>
        <a:lt2>
          <a:srgbClr val="808080"/>
        </a:lt2>
        <a:accent1>
          <a:srgbClr val="9899C1"/>
        </a:accent1>
        <a:accent2>
          <a:srgbClr val="4BBAC3"/>
        </a:accent2>
        <a:accent3>
          <a:srgbClr val="E6EEF5"/>
        </a:accent3>
        <a:accent4>
          <a:srgbClr val="000000"/>
        </a:accent4>
        <a:accent5>
          <a:srgbClr val="CACADD"/>
        </a:accent5>
        <a:accent6>
          <a:srgbClr val="43A8B0"/>
        </a:accent6>
        <a:hlink>
          <a:srgbClr val="7AC5B9"/>
        </a:hlink>
        <a:folHlink>
          <a:srgbClr val="719F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576TGp_report_light.pot</Template>
  <TotalTime>3261</TotalTime>
  <Words>1855</Words>
  <Application>Microsoft Office PowerPoint</Application>
  <PresentationFormat>全屏显示(4:3)</PresentationFormat>
  <Paragraphs>198</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576TGp_report_light</vt:lpstr>
      <vt:lpstr>                     第十四章 控制</vt:lpstr>
      <vt:lpstr>本章学习重点</vt:lpstr>
      <vt:lpstr>14.1  控制的基础</vt:lpstr>
      <vt:lpstr>14.1  控制的基础</vt:lpstr>
      <vt:lpstr>14.1  控制的基础</vt:lpstr>
      <vt:lpstr>14.1  控制的基础</vt:lpstr>
      <vt:lpstr>14.2  控制的内容与控制过程</vt:lpstr>
      <vt:lpstr>14.2  控制的内容与控制过程</vt:lpstr>
      <vt:lpstr>14.2  控制的内容与控制过程</vt:lpstr>
      <vt:lpstr>14.2  控制的内容与控制过程</vt:lpstr>
      <vt:lpstr>14.2  控制的内容与控制过程</vt:lpstr>
      <vt:lpstr>14.2  控制的内容与控制过程</vt:lpstr>
      <vt:lpstr>14.2  控制的内容与控制过程</vt:lpstr>
      <vt:lpstr>14.3  控制的类型</vt:lpstr>
      <vt:lpstr>14.4  控制方法与技术</vt:lpstr>
      <vt:lpstr>14.4  控制方法与技术</vt:lpstr>
      <vt:lpstr>PowerPoint 演示文稿</vt:lpstr>
      <vt:lpstr>PowerPoint 演示文稿</vt:lpstr>
      <vt:lpstr>PowerPoint 演示文稿</vt:lpstr>
      <vt:lpstr>PowerPoint 演示文稿</vt:lpstr>
      <vt:lpstr>14.4  控制方法与技术</vt:lpstr>
      <vt:lpstr>PowerPoint 演示文稿</vt:lpstr>
      <vt:lpstr>14.4  控制方法与技术</vt:lpstr>
      <vt:lpstr>PowerPoint 演示文稿</vt:lpstr>
      <vt:lpstr>14.4  控制方法与技术</vt:lpstr>
      <vt:lpstr>PowerPoint 演示文稿</vt:lpstr>
      <vt:lpstr>14.4  控制方法与技术</vt:lpstr>
      <vt:lpstr>14.4  控制方法与技术</vt:lpstr>
      <vt:lpstr>14.4  控制方法与技术</vt:lpstr>
      <vt:lpstr>Thank You!</vt:lpstr>
    </vt:vector>
  </TitlesOfParts>
  <Company>Guild Design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www.themegallery.com</dc:creator>
  <cp:lastModifiedBy>张菊香</cp:lastModifiedBy>
  <cp:revision>46</cp:revision>
  <dcterms:created xsi:type="dcterms:W3CDTF">2008-03-07T03:21:22Z</dcterms:created>
  <dcterms:modified xsi:type="dcterms:W3CDTF">2017-02-13T04:09:42Z</dcterms:modified>
</cp:coreProperties>
</file>