
<file path=[Content_Types].xml><?xml version="1.0" encoding="utf-8"?>
<Types xmlns="http://schemas.openxmlformats.org/package/2006/content-types">
  <Default Extension="png" ContentType="image/png"/>
  <Default Extension="emf" ContentType="image/x-emf"/>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theme/theme2.xml" ContentType="application/vnd.openxmlformats-officedocument.them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notesMasterIdLst>
    <p:notesMasterId r:id="rId38"/>
  </p:notesMasterIdLst>
  <p:sldIdLst>
    <p:sldId id="256" r:id="rId2"/>
    <p:sldId id="332" r:id="rId3"/>
    <p:sldId id="333" r:id="rId4"/>
    <p:sldId id="336" r:id="rId5"/>
    <p:sldId id="334" r:id="rId6"/>
    <p:sldId id="337" r:id="rId7"/>
    <p:sldId id="338" r:id="rId8"/>
    <p:sldId id="349" r:id="rId9"/>
    <p:sldId id="344" r:id="rId10"/>
    <p:sldId id="346" r:id="rId11"/>
    <p:sldId id="350" r:id="rId12"/>
    <p:sldId id="351" r:id="rId13"/>
    <p:sldId id="352" r:id="rId14"/>
    <p:sldId id="353" r:id="rId15"/>
    <p:sldId id="354" r:id="rId16"/>
    <p:sldId id="355" r:id="rId17"/>
    <p:sldId id="357" r:id="rId18"/>
    <p:sldId id="365" r:id="rId19"/>
    <p:sldId id="359" r:id="rId20"/>
    <p:sldId id="360" r:id="rId21"/>
    <p:sldId id="361" r:id="rId22"/>
    <p:sldId id="362" r:id="rId23"/>
    <p:sldId id="363" r:id="rId24"/>
    <p:sldId id="364" r:id="rId25"/>
    <p:sldId id="366" r:id="rId26"/>
    <p:sldId id="367" r:id="rId27"/>
    <p:sldId id="368" r:id="rId28"/>
    <p:sldId id="369" r:id="rId29"/>
    <p:sldId id="370" r:id="rId30"/>
    <p:sldId id="371" r:id="rId31"/>
    <p:sldId id="372" r:id="rId32"/>
    <p:sldId id="373" r:id="rId33"/>
    <p:sldId id="374" r:id="rId34"/>
    <p:sldId id="375" r:id="rId35"/>
    <p:sldId id="376" r:id="rId36"/>
    <p:sldId id="377" r:id="rId37"/>
  </p:sldIdLst>
  <p:sldSz cx="9144000" cy="6858000" type="screen4x3"/>
  <p:notesSz cx="6858000" cy="9144000"/>
  <p:defaultTextStyle>
    <a:defPPr>
      <a:defRPr lang="en-US"/>
    </a:defPPr>
    <a:lvl1pPr algn="l" rtl="0" fontAlgn="base">
      <a:spcBef>
        <a:spcPct val="0"/>
      </a:spcBef>
      <a:spcAft>
        <a:spcPct val="0"/>
      </a:spcAft>
      <a:defRPr kern="1200">
        <a:solidFill>
          <a:schemeClr val="tx1"/>
        </a:solidFill>
        <a:latin typeface="Arial" charset="0"/>
        <a:ea typeface="宋体" charset="0"/>
        <a:cs typeface="+mn-cs"/>
      </a:defRPr>
    </a:lvl1pPr>
    <a:lvl2pPr marL="457200" algn="l" rtl="0" fontAlgn="base">
      <a:spcBef>
        <a:spcPct val="0"/>
      </a:spcBef>
      <a:spcAft>
        <a:spcPct val="0"/>
      </a:spcAft>
      <a:defRPr kern="1200">
        <a:solidFill>
          <a:schemeClr val="tx1"/>
        </a:solidFill>
        <a:latin typeface="Arial" charset="0"/>
        <a:ea typeface="宋体" charset="0"/>
        <a:cs typeface="+mn-cs"/>
      </a:defRPr>
    </a:lvl2pPr>
    <a:lvl3pPr marL="914400" algn="l" rtl="0" fontAlgn="base">
      <a:spcBef>
        <a:spcPct val="0"/>
      </a:spcBef>
      <a:spcAft>
        <a:spcPct val="0"/>
      </a:spcAft>
      <a:defRPr kern="1200">
        <a:solidFill>
          <a:schemeClr val="tx1"/>
        </a:solidFill>
        <a:latin typeface="Arial" charset="0"/>
        <a:ea typeface="宋体" charset="0"/>
        <a:cs typeface="+mn-cs"/>
      </a:defRPr>
    </a:lvl3pPr>
    <a:lvl4pPr marL="1371600" algn="l" rtl="0" fontAlgn="base">
      <a:spcBef>
        <a:spcPct val="0"/>
      </a:spcBef>
      <a:spcAft>
        <a:spcPct val="0"/>
      </a:spcAft>
      <a:defRPr kern="1200">
        <a:solidFill>
          <a:schemeClr val="tx1"/>
        </a:solidFill>
        <a:latin typeface="Arial" charset="0"/>
        <a:ea typeface="宋体" charset="0"/>
        <a:cs typeface="+mn-cs"/>
      </a:defRPr>
    </a:lvl4pPr>
    <a:lvl5pPr marL="1828800" algn="l" rtl="0" fontAlgn="base">
      <a:spcBef>
        <a:spcPct val="0"/>
      </a:spcBef>
      <a:spcAft>
        <a:spcPct val="0"/>
      </a:spcAft>
      <a:defRPr kern="1200">
        <a:solidFill>
          <a:schemeClr val="tx1"/>
        </a:solidFill>
        <a:latin typeface="Arial" charset="0"/>
        <a:ea typeface="宋体" charset="0"/>
        <a:cs typeface="+mn-cs"/>
      </a:defRPr>
    </a:lvl5pPr>
    <a:lvl6pPr marL="2286000" algn="l" defTabSz="457200" rtl="0" eaLnBrk="1" latinLnBrk="0" hangingPunct="1">
      <a:defRPr kern="1200">
        <a:solidFill>
          <a:schemeClr val="tx1"/>
        </a:solidFill>
        <a:latin typeface="Arial" charset="0"/>
        <a:ea typeface="宋体" charset="0"/>
        <a:cs typeface="+mn-cs"/>
      </a:defRPr>
    </a:lvl6pPr>
    <a:lvl7pPr marL="2743200" algn="l" defTabSz="457200" rtl="0" eaLnBrk="1" latinLnBrk="0" hangingPunct="1">
      <a:defRPr kern="1200">
        <a:solidFill>
          <a:schemeClr val="tx1"/>
        </a:solidFill>
        <a:latin typeface="Arial" charset="0"/>
        <a:ea typeface="宋体" charset="0"/>
        <a:cs typeface="+mn-cs"/>
      </a:defRPr>
    </a:lvl7pPr>
    <a:lvl8pPr marL="3200400" algn="l" defTabSz="457200" rtl="0" eaLnBrk="1" latinLnBrk="0" hangingPunct="1">
      <a:defRPr kern="1200">
        <a:solidFill>
          <a:schemeClr val="tx1"/>
        </a:solidFill>
        <a:latin typeface="Arial" charset="0"/>
        <a:ea typeface="宋体" charset="0"/>
        <a:cs typeface="+mn-cs"/>
      </a:defRPr>
    </a:lvl8pPr>
    <a:lvl9pPr marL="3657600" algn="l" defTabSz="457200" rtl="0" eaLnBrk="1" latinLnBrk="0" hangingPunct="1">
      <a:defRPr kern="1200">
        <a:solidFill>
          <a:schemeClr val="tx1"/>
        </a:solidFill>
        <a:latin typeface="Arial" charset="0"/>
        <a:ea typeface="宋体" charset="0"/>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clrMru>
    <a:srgbClr val="FF7F00"/>
    <a:srgbClr val="6FB9D7"/>
    <a:srgbClr val="808080"/>
    <a:srgbClr val="969696"/>
    <a:srgbClr val="000000"/>
    <a:srgbClr val="333333"/>
    <a:srgbClr val="EC2C06"/>
    <a:srgbClr val="FFFFFF"/>
  </p:clrMru>
  <p:extLst>
    <p:ext uri="{E76CE94A-603C-4142-B9EB-6D1370010A27}">
      <p14:discardImageEditData xmlns:p14="http://schemas.microsoft.com/office/powerpoint/2010/main" val="0"/>
    </p:ext>
    <p:ext uri="{D31A062A-798A-4329-ABDD-BBA856620510}">
      <p14:defaultImageDpi xmlns:p14="http://schemas.microsoft.com/office/powerpoint/2010/main" val="0"/>
    </p:ext>
  </p:extLst>
</p:presentationPr>
</file>

<file path=ppt/tableStyles.xml><?xml version="1.0" encoding="utf-8"?>
<a:tblStyleLst xmlns:a="http://schemas.openxmlformats.org/drawingml/2006/main" def="{5C22544A-7EE6-4342-B048-85BDC9FD1C3A}">
  <a:tblStyle styleId="{08FB837D-C827-4EFA-A057-4D05807E0F7C}" styleName="主题样式 1 - 强调 6">
    <a:tblBg>
      <a:fillRef idx="2">
        <a:schemeClr val="accent6"/>
      </a:fillRef>
      <a:effectRef idx="1">
        <a:schemeClr val="accent6"/>
      </a:effectRef>
    </a:tblBg>
    <a:wholeTbl>
      <a:tcTxStyle>
        <a:fontRef idx="minor">
          <a:scrgbClr r="0" g="0" b="0"/>
        </a:fontRef>
        <a:schemeClr val="dk1"/>
      </a:tcTxStyle>
      <a:tcStyle>
        <a:tcBdr>
          <a:left>
            <a:lnRef idx="1">
              <a:schemeClr val="accent6"/>
            </a:lnRef>
          </a:left>
          <a:right>
            <a:lnRef idx="1">
              <a:schemeClr val="accent6"/>
            </a:lnRef>
          </a:right>
          <a:top>
            <a:lnRef idx="1">
              <a:schemeClr val="accent6"/>
            </a:lnRef>
          </a:top>
          <a:bottom>
            <a:lnRef idx="1">
              <a:schemeClr val="accent6"/>
            </a:lnRef>
          </a:bottom>
          <a:insideH>
            <a:lnRef idx="1">
              <a:schemeClr val="accent6"/>
            </a:lnRef>
          </a:insideH>
          <a:insideV>
            <a:lnRef idx="1">
              <a:schemeClr val="accent6"/>
            </a:lnRef>
          </a:insideV>
        </a:tcBdr>
        <a:fill>
          <a:noFill/>
        </a:fill>
      </a:tcStyle>
    </a:wholeTbl>
    <a:band1H>
      <a:tcStyle>
        <a:tcBdr/>
        <a:fill>
          <a:solidFill>
            <a:schemeClr val="accent6">
              <a:alpha val="40000"/>
            </a:schemeClr>
          </a:solidFill>
        </a:fill>
      </a:tcStyle>
    </a:band1H>
    <a:band2H>
      <a:tcStyle>
        <a:tcBdr/>
      </a:tcStyle>
    </a:band2H>
    <a:band1V>
      <a:tcStyle>
        <a:tcBdr>
          <a:top>
            <a:lnRef idx="1">
              <a:schemeClr val="accent6"/>
            </a:lnRef>
          </a:top>
          <a:bottom>
            <a:lnRef idx="1">
              <a:schemeClr val="accent6"/>
            </a:lnRef>
          </a:bottom>
        </a:tcBdr>
        <a:fill>
          <a:solidFill>
            <a:schemeClr val="accent6">
              <a:alpha val="40000"/>
            </a:schemeClr>
          </a:solidFill>
        </a:fill>
      </a:tcStyle>
    </a:band1V>
    <a:band2V>
      <a:tcStyle>
        <a:tcBdr/>
      </a:tcStyle>
    </a:band2V>
    <a:lastCol>
      <a:tcTxStyle b="on"/>
      <a:tcStyle>
        <a:tcBdr>
          <a:left>
            <a:lnRef idx="2">
              <a:schemeClr val="accent6"/>
            </a:lnRef>
          </a:left>
          <a:right>
            <a:lnRef idx="1">
              <a:schemeClr val="accent6"/>
            </a:lnRef>
          </a:right>
          <a:top>
            <a:lnRef idx="1">
              <a:schemeClr val="accent6"/>
            </a:lnRef>
          </a:top>
          <a:bottom>
            <a:lnRef idx="1">
              <a:schemeClr val="accent6"/>
            </a:lnRef>
          </a:bottom>
          <a:insideH>
            <a:lnRef idx="1">
              <a:schemeClr val="accent6"/>
            </a:lnRef>
          </a:insideH>
          <a:insideV>
            <a:ln>
              <a:noFill/>
            </a:ln>
          </a:insideV>
        </a:tcBdr>
      </a:tcStyle>
    </a:lastCol>
    <a:firstCol>
      <a:tcTxStyle b="on"/>
      <a:tcStyle>
        <a:tcBdr>
          <a:left>
            <a:lnRef idx="1">
              <a:schemeClr val="accent6"/>
            </a:lnRef>
          </a:left>
          <a:right>
            <a:lnRef idx="2">
              <a:schemeClr val="accent6"/>
            </a:lnRef>
          </a:right>
          <a:top>
            <a:lnRef idx="1">
              <a:schemeClr val="accent6"/>
            </a:lnRef>
          </a:top>
          <a:bottom>
            <a:lnRef idx="1">
              <a:schemeClr val="accent6"/>
            </a:lnRef>
          </a:bottom>
          <a:insideH>
            <a:lnRef idx="1">
              <a:schemeClr val="accent6"/>
            </a:lnRef>
          </a:insideH>
          <a:insideV>
            <a:ln>
              <a:noFill/>
            </a:ln>
          </a:insideV>
        </a:tcBdr>
      </a:tcStyle>
    </a:firstCol>
    <a:lastRow>
      <a:tcTxStyle b="on"/>
      <a:tcStyle>
        <a:tcBdr>
          <a:left>
            <a:lnRef idx="1">
              <a:schemeClr val="accent6"/>
            </a:lnRef>
          </a:left>
          <a:right>
            <a:lnRef idx="1">
              <a:schemeClr val="accent6"/>
            </a:lnRef>
          </a:right>
          <a:top>
            <a:lnRef idx="2">
              <a:schemeClr val="accent6"/>
            </a:lnRef>
          </a:top>
          <a:bottom>
            <a:lnRef idx="2">
              <a:schemeClr val="accent6"/>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6"/>
            </a:lnRef>
          </a:left>
          <a:right>
            <a:lnRef idx="1">
              <a:schemeClr val="accent6"/>
            </a:lnRef>
          </a:right>
          <a:top>
            <a:lnRef idx="1">
              <a:schemeClr val="accent6"/>
            </a:lnRef>
          </a:top>
          <a:bottom>
            <a:lnRef idx="2">
              <a:schemeClr val="lt1"/>
            </a:lnRef>
          </a:bottom>
          <a:insideH>
            <a:ln>
              <a:noFill/>
            </a:ln>
          </a:insideH>
          <a:insideV>
            <a:ln>
              <a:noFill/>
            </a:ln>
          </a:insideV>
        </a:tcBdr>
        <a:fill>
          <a:solidFill>
            <a:schemeClr val="accent6"/>
          </a:solidFill>
        </a:fill>
      </a:tcStyle>
    </a:firstRow>
  </a:tblStyle>
  <a:tblStyle styleId="{284E427A-3D55-4303-BF80-6455036E1DE7}" styleName="主题样式 1 - 强调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3C2FFA5D-87B4-456A-9821-1D502468CF0F}" styleName="主题样式 1 - 强调 1">
    <a:tblBg>
      <a:fillRef idx="2">
        <a:schemeClr val="accent1"/>
      </a:fillRef>
      <a:effectRef idx="1">
        <a:schemeClr val="accent1"/>
      </a:effectRef>
    </a:tblBg>
    <a:wholeTbl>
      <a:tcTxStyle>
        <a:fontRef idx="minor">
          <a:scrgbClr r="0" g="0" b="0"/>
        </a:fontRef>
        <a:schemeClr val="dk1"/>
      </a:tcTxStyle>
      <a:tcStyle>
        <a:tcBdr>
          <a:left>
            <a:lnRef idx="1">
              <a:schemeClr val="accent1"/>
            </a:lnRef>
          </a:left>
          <a:right>
            <a:lnRef idx="1">
              <a:schemeClr val="accent1"/>
            </a:lnRef>
          </a:right>
          <a:top>
            <a:lnRef idx="1">
              <a:schemeClr val="accent1"/>
            </a:lnRef>
          </a:top>
          <a:bottom>
            <a:lnRef idx="1">
              <a:schemeClr val="accent1"/>
            </a:lnRef>
          </a:bottom>
          <a:insideH>
            <a:lnRef idx="1">
              <a:schemeClr val="accent1"/>
            </a:lnRef>
          </a:insideH>
          <a:insideV>
            <a:lnRef idx="1">
              <a:schemeClr val="accent1"/>
            </a:lnRef>
          </a:insideV>
        </a:tcBdr>
        <a:fill>
          <a:noFill/>
        </a:fill>
      </a:tcStyle>
    </a:wholeTbl>
    <a:band1H>
      <a:tcStyle>
        <a:tcBdr/>
        <a:fill>
          <a:solidFill>
            <a:schemeClr val="accent1">
              <a:alpha val="40000"/>
            </a:schemeClr>
          </a:solidFill>
        </a:fill>
      </a:tcStyle>
    </a:band1H>
    <a:band2H>
      <a:tcStyle>
        <a:tcBdr/>
      </a:tcStyle>
    </a:band2H>
    <a:band1V>
      <a:tcStyle>
        <a:tcBdr>
          <a:top>
            <a:lnRef idx="1">
              <a:schemeClr val="accent1"/>
            </a:lnRef>
          </a:top>
          <a:bottom>
            <a:lnRef idx="1">
              <a:schemeClr val="accent1"/>
            </a:lnRef>
          </a:bottom>
        </a:tcBdr>
        <a:fill>
          <a:solidFill>
            <a:schemeClr val="accent1">
              <a:alpha val="40000"/>
            </a:schemeClr>
          </a:solidFill>
        </a:fill>
      </a:tcStyle>
    </a:band1V>
    <a:band2V>
      <a:tcStyle>
        <a:tcBdr/>
      </a:tcStyle>
    </a:band2V>
    <a:lastCol>
      <a:tcTxStyle b="on"/>
      <a:tcStyle>
        <a:tcBdr>
          <a:left>
            <a:lnRef idx="2">
              <a:schemeClr val="accent1"/>
            </a:lnRef>
          </a:left>
          <a:right>
            <a:lnRef idx="1">
              <a:schemeClr val="accent1"/>
            </a:lnRef>
          </a:right>
          <a:top>
            <a:lnRef idx="1">
              <a:schemeClr val="accent1"/>
            </a:lnRef>
          </a:top>
          <a:bottom>
            <a:lnRef idx="1">
              <a:schemeClr val="accent1"/>
            </a:lnRef>
          </a:bottom>
          <a:insideH>
            <a:lnRef idx="1">
              <a:schemeClr val="accent1"/>
            </a:lnRef>
          </a:insideH>
          <a:insideV>
            <a:ln>
              <a:noFill/>
            </a:ln>
          </a:insideV>
        </a:tcBdr>
      </a:tcStyle>
    </a:lastCol>
    <a:firstCol>
      <a:tcTxStyle b="on"/>
      <a:tcStyle>
        <a:tcBdr>
          <a:left>
            <a:lnRef idx="1">
              <a:schemeClr val="accent1"/>
            </a:lnRef>
          </a:left>
          <a:right>
            <a:lnRef idx="2">
              <a:schemeClr val="accent1"/>
            </a:lnRef>
          </a:right>
          <a:top>
            <a:lnRef idx="1">
              <a:schemeClr val="accent1"/>
            </a:lnRef>
          </a:top>
          <a:bottom>
            <a:lnRef idx="1">
              <a:schemeClr val="accent1"/>
            </a:lnRef>
          </a:bottom>
          <a:insideH>
            <a:lnRef idx="1">
              <a:schemeClr val="accent1"/>
            </a:lnRef>
          </a:insideH>
          <a:insideV>
            <a:ln>
              <a:noFill/>
            </a:ln>
          </a:insideV>
        </a:tcBdr>
      </a:tcStyle>
    </a:firstCol>
    <a:lastRow>
      <a:tcTxStyle b="on"/>
      <a:tcStyle>
        <a:tcBdr>
          <a:left>
            <a:lnRef idx="1">
              <a:schemeClr val="accent1"/>
            </a:lnRef>
          </a:left>
          <a:right>
            <a:lnRef idx="1">
              <a:schemeClr val="accent1"/>
            </a:lnRef>
          </a:right>
          <a:top>
            <a:lnRef idx="2">
              <a:schemeClr val="accent1"/>
            </a:lnRef>
          </a:top>
          <a:bottom>
            <a:lnRef idx="2">
              <a:schemeClr val="accent1"/>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1"/>
            </a:lnRef>
          </a:left>
          <a:right>
            <a:lnRef idx="1">
              <a:schemeClr val="accent1"/>
            </a:lnRef>
          </a:right>
          <a:top>
            <a:lnRef idx="1">
              <a:schemeClr val="accent1"/>
            </a:lnRef>
          </a:top>
          <a:bottom>
            <a:lnRef idx="2">
              <a:schemeClr val="lt1"/>
            </a:lnRef>
          </a:bottom>
          <a:insideH>
            <a:ln>
              <a:noFill/>
            </a:ln>
          </a:insideH>
          <a:insideV>
            <a:ln>
              <a:noFill/>
            </a:ln>
          </a:insideV>
        </a:tcBdr>
        <a:fill>
          <a:solidFill>
            <a:schemeClr val="accent1"/>
          </a:solidFill>
        </a:fill>
      </a:tcStyle>
    </a:firstRow>
  </a:tblStyle>
  <a:tblStyle styleId="{3B4B98B0-60AC-42C2-AFA5-B58CD77FA1E5}" styleName="浅色样式 1 - 强调 1">
    <a:wholeTbl>
      <a:tcTxStyle>
        <a:fontRef idx="minor">
          <a:scrgbClr r="0" g="0" b="0"/>
        </a:fontRef>
        <a:schemeClr val="tx1"/>
      </a:tcTxStyle>
      <a:tcStyle>
        <a:tcBdr>
          <a:left>
            <a:ln>
              <a:noFill/>
            </a:ln>
          </a:left>
          <a:right>
            <a:ln>
              <a:noFill/>
            </a:ln>
          </a:right>
          <a:top>
            <a:ln w="12700" cmpd="sng">
              <a:solidFill>
                <a:schemeClr val="accent1"/>
              </a:solidFill>
            </a:ln>
          </a:top>
          <a:bottom>
            <a:ln w="12700" cmpd="sng">
              <a:solidFill>
                <a:schemeClr val="accent1"/>
              </a:solidFill>
            </a:ln>
          </a:bottom>
          <a:insideH>
            <a:ln>
              <a:noFill/>
            </a:ln>
          </a:insideH>
          <a:insideV>
            <a:ln>
              <a:noFill/>
            </a:ln>
          </a:insideV>
        </a:tcBdr>
        <a:fill>
          <a:noFill/>
        </a:fill>
      </a:tcStyle>
    </a:wholeTbl>
    <a:band1H>
      <a:tcStyle>
        <a:tcBdr/>
        <a:fill>
          <a:solidFill>
            <a:schemeClr val="accent1">
              <a:alpha val="20000"/>
            </a:schemeClr>
          </a:solidFill>
        </a:fill>
      </a:tcStyle>
    </a:band1H>
    <a:band2H>
      <a:tcStyle>
        <a:tcBdr/>
      </a:tcStyle>
    </a:band2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12700" cmpd="sng">
              <a:solidFill>
                <a:schemeClr val="accent1"/>
              </a:solidFill>
            </a:ln>
          </a:top>
        </a:tcBdr>
        <a:fill>
          <a:noFill/>
        </a:fill>
      </a:tcStyle>
    </a:lastRow>
    <a:firstRow>
      <a:tcTxStyle b="on"/>
      <a:tcStyle>
        <a:tcBdr>
          <a:bottom>
            <a:ln w="12700" cmpd="sng">
              <a:solidFill>
                <a:schemeClr val="accent1"/>
              </a:solidFill>
            </a:ln>
          </a:bottom>
        </a:tcBdr>
        <a:fill>
          <a:noFill/>
        </a:fill>
      </a:tcStyle>
    </a:firstRow>
  </a:tblStyle>
  <a:tblStyle styleId="{18603FDC-E32A-4AB5-989C-0864C3EAD2B8}" styleName="主题样式 2 - 强调 2">
    <a:tblBg>
      <a:fillRef idx="3">
        <a:schemeClr val="accent2"/>
      </a:fillRef>
      <a:effectRef idx="3">
        <a:schemeClr val="accent2"/>
      </a:effectRef>
    </a:tblBg>
    <a:wholeTbl>
      <a:tcTxStyle>
        <a:fontRef idx="minor">
          <a:scrgbClr r="0" g="0" b="0"/>
        </a:fontRef>
        <a:schemeClr val="lt1"/>
      </a:tcTxStyle>
      <a:tcStyle>
        <a:tcBdr>
          <a:left>
            <a:lnRef idx="1">
              <a:schemeClr val="accent2">
                <a:tint val="50000"/>
              </a:schemeClr>
            </a:lnRef>
          </a:left>
          <a:right>
            <a:lnRef idx="1">
              <a:schemeClr val="accent2">
                <a:tint val="50000"/>
              </a:schemeClr>
            </a:lnRef>
          </a:right>
          <a:top>
            <a:lnRef idx="1">
              <a:schemeClr val="accent2">
                <a:tint val="50000"/>
              </a:schemeClr>
            </a:lnRef>
          </a:top>
          <a:bottom>
            <a:lnRef idx="1">
              <a:schemeClr val="accent2">
                <a:tint val="50000"/>
              </a:schemeClr>
            </a:lnRef>
          </a:bottom>
          <a:insideH>
            <a:ln>
              <a:noFill/>
            </a:ln>
          </a:insideH>
          <a:insideV>
            <a:ln>
              <a:noFill/>
            </a:ln>
          </a:insideV>
        </a:tcBdr>
        <a:fill>
          <a:noFill/>
        </a:fill>
      </a:tcStyle>
    </a:wholeTbl>
    <a:band1H>
      <a:tcStyle>
        <a:tcBdr/>
        <a:fill>
          <a:solidFill>
            <a:schemeClr val="lt1">
              <a:alpha val="20000"/>
            </a:schemeClr>
          </a:solidFill>
        </a:fill>
      </a:tcStyle>
    </a:band1H>
    <a:band1V>
      <a:tcStyle>
        <a:tcBdr/>
        <a:fill>
          <a:solidFill>
            <a:schemeClr val="lt1">
              <a:alpha val="20000"/>
            </a:schemeClr>
          </a:solidFill>
        </a:fill>
      </a:tcStyle>
    </a:band1V>
    <a:lastCol>
      <a:tcTxStyle b="on"/>
      <a:tcStyle>
        <a:tcBdr>
          <a:left>
            <a:lnRef idx="2">
              <a:schemeClr val="lt1"/>
            </a:lnRef>
          </a:left>
        </a:tcBdr>
      </a:tcStyle>
    </a:lastCol>
    <a:firstCol>
      <a:tcTxStyle b="on"/>
      <a:tcStyle>
        <a:tcBdr>
          <a:right>
            <a:lnRef idx="2">
              <a:schemeClr val="lt1"/>
            </a:lnRef>
          </a:right>
        </a:tcBdr>
      </a:tcStyle>
    </a:firstCol>
    <a:lastRow>
      <a:tcTxStyle b="on"/>
      <a:tcStyle>
        <a:tcBdr>
          <a:top>
            <a:lnRef idx="2">
              <a:schemeClr val="lt1"/>
            </a:lnRef>
          </a:top>
        </a:tcBdr>
        <a:fill>
          <a:noFill/>
        </a:fill>
      </a:tcStyle>
    </a:lastRow>
    <a:seCell>
      <a:tcStyle>
        <a:tcBdr>
          <a:left>
            <a:ln>
              <a:noFill/>
            </a:ln>
          </a:left>
          <a:top>
            <a:ln>
              <a:noFill/>
            </a:ln>
          </a:top>
        </a:tcBdr>
      </a:tcStyle>
    </a:seCell>
    <a:swCell>
      <a:tcStyle>
        <a:tcBdr>
          <a:right>
            <a:ln>
              <a:noFill/>
            </a:ln>
          </a:right>
          <a:top>
            <a:ln>
              <a:noFill/>
            </a:ln>
          </a:top>
        </a:tcBdr>
      </a:tcStyle>
    </a:swCell>
    <a:firstRow>
      <a:tcTxStyle b="on"/>
      <a:tcStyle>
        <a:tcBdr>
          <a:bottom>
            <a:lnRef idx="3">
              <a:schemeClr val="lt1"/>
            </a:lnRef>
          </a:bottom>
        </a:tcBdr>
        <a:fill>
          <a:noFill/>
        </a:fill>
      </a:tcStyle>
    </a:firstRow>
    <a:neCell>
      <a:tcStyle>
        <a:tcBdr>
          <a:bottom>
            <a:ln>
              <a:noFill/>
            </a:ln>
          </a:bottom>
        </a:tcBdr>
      </a:tcStyle>
    </a:neCell>
  </a:tblStyle>
  <a:tblStyle styleId="{5DA37D80-6434-44D0-A028-1B22A696006F}" styleName="浅色样式 3 - 强调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0660B408-B3CF-4A94-85FC-2B1E0A45F4A2}" styleName="深色样式 2 - 强调 1/强调 2">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1">
              <a:tint val="20000"/>
            </a:schemeClr>
          </a:solidFill>
        </a:fill>
      </a:tcStyle>
    </a:wholeTbl>
    <a:band1H>
      <a:tcStyle>
        <a:tcBdr/>
        <a:fill>
          <a:solidFill>
            <a:schemeClr val="accent1">
              <a:tint val="40000"/>
            </a:schemeClr>
          </a:solidFill>
        </a:fill>
      </a:tcStyle>
    </a:band1H>
    <a:band1V>
      <a:tcStyle>
        <a:tcBdr/>
        <a:fill>
          <a:solidFill>
            <a:schemeClr val="accent1">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1">
              <a:tint val="20000"/>
            </a:schemeClr>
          </a:solidFill>
        </a:fill>
      </a:tcStyle>
    </a:lastRow>
    <a:firstRow>
      <a:tcTxStyle b="on">
        <a:fontRef idx="minor">
          <a:scrgbClr r="0" g="0" b="0"/>
        </a:fontRef>
        <a:schemeClr val="lt1"/>
      </a:tcTxStyle>
      <a:tcStyle>
        <a:tcBdr/>
        <a:fill>
          <a:solidFill>
            <a:schemeClr val="accent2"/>
          </a:solidFill>
        </a:fill>
      </a:tcStyle>
    </a:firstRow>
  </a:tblStyle>
  <a:tblStyle styleId="{46F890A9-2807-4EBB-B81D-B2AA78EC7F39}" styleName="深色样式 2 - 强调 5/强调 6">
    <a:wholeTbl>
      <a:tcTxStyle>
        <a:fontRef idx="minor">
          <a:scrgbClr r="0" g="0" b="0"/>
        </a:fontRef>
        <a:schemeClr val="dk1"/>
      </a:tcTxStyle>
      <a:tcStyle>
        <a:tcBdr>
          <a:left>
            <a:ln>
              <a:noFill/>
            </a:ln>
          </a:left>
          <a:right>
            <a:ln>
              <a:noFill/>
            </a:ln>
          </a:right>
          <a:top>
            <a:ln>
              <a:noFill/>
            </a:ln>
          </a:top>
          <a:bottom>
            <a:ln>
              <a:noFill/>
            </a:ln>
          </a:bottom>
          <a:insideH>
            <a:ln>
              <a:noFill/>
            </a:ln>
          </a:insideH>
          <a:insideV>
            <a:ln>
              <a:noFill/>
            </a:ln>
          </a:insideV>
        </a:tcBdr>
        <a:fill>
          <a:solidFill>
            <a:schemeClr val="accent5">
              <a:tint val="20000"/>
            </a:schemeClr>
          </a:solidFill>
        </a:fill>
      </a:tcStyle>
    </a:wholeTbl>
    <a:band1H>
      <a:tcStyle>
        <a:tcBdr/>
        <a:fill>
          <a:solidFill>
            <a:schemeClr val="accent5">
              <a:tint val="40000"/>
            </a:schemeClr>
          </a:solidFill>
        </a:fill>
      </a:tcStyle>
    </a:band1H>
    <a:band1V>
      <a:tcStyle>
        <a:tcBdr/>
        <a:fill>
          <a:solidFill>
            <a:schemeClr val="accent5">
              <a:tint val="40000"/>
            </a:schemeClr>
          </a:solidFill>
        </a:fill>
      </a:tcStyle>
    </a:band1V>
    <a:lastCol>
      <a:tcTxStyle b="on"/>
      <a:tcStyle>
        <a:tcBdr/>
      </a:tcStyle>
    </a:lastCol>
    <a:firstCol>
      <a:tcTxStyle b="on"/>
      <a:tcStyle>
        <a:tcBdr/>
      </a:tcStyle>
    </a:firstCol>
    <a:lastRow>
      <a:tcTxStyle b="on"/>
      <a:tcStyle>
        <a:tcBdr>
          <a:top>
            <a:ln w="50800" cmpd="dbl">
              <a:solidFill>
                <a:schemeClr val="dk1"/>
              </a:solidFill>
            </a:ln>
          </a:top>
        </a:tcBdr>
        <a:fill>
          <a:solidFill>
            <a:schemeClr val="accent5">
              <a:tint val="20000"/>
            </a:schemeClr>
          </a:solidFill>
        </a:fill>
      </a:tcStyle>
    </a:lastRow>
    <a:firstRow>
      <a:tcTxStyle b="on">
        <a:fontRef idx="minor">
          <a:scrgbClr r="0" g="0" b="0"/>
        </a:fontRef>
        <a:schemeClr val="lt1"/>
      </a:tcTxStyle>
      <a:tcStyle>
        <a:tcBdr/>
        <a:fill>
          <a:solidFill>
            <a:schemeClr val="accent6"/>
          </a:solidFill>
        </a:fill>
      </a:tcStyle>
    </a:firstRow>
  </a:tblStyle>
  <a:tblStyle styleId="{5C22544A-7EE6-4342-B048-85BDC9FD1C3A}" styleName="中度样式 2 - 强调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BC89EF96-8CEA-46FF-86C4-4CE0E7609802}" styleName="浅色样式 3 - 强调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6327" autoAdjust="0"/>
    <p:restoredTop sz="94660"/>
  </p:normalViewPr>
  <p:slideViewPr>
    <p:cSldViewPr>
      <p:cViewPr>
        <p:scale>
          <a:sx n="68" d="100"/>
          <a:sy n="68" d="100"/>
        </p:scale>
        <p:origin x="-1176" y="88"/>
      </p:cViewPr>
      <p:guideLst>
        <p:guide orient="horz" pos="2160"/>
        <p:guide pos="2880"/>
      </p:guideLst>
    </p:cSldViewPr>
  </p:slideViewPr>
  <p:notesTextViewPr>
    <p:cViewPr>
      <p:scale>
        <a:sx n="100" d="100"/>
        <a:sy n="100" d="100"/>
      </p:scale>
      <p:origin x="0" y="0"/>
    </p:cViewPr>
  </p:notesTextViewPr>
  <p:notesViewPr>
    <p:cSldViewPr>
      <p:cViewPr varScale="1">
        <p:scale>
          <a:sx n="66" d="100"/>
          <a:sy n="66" d="100"/>
        </p:scale>
        <p:origin x="0" y="0"/>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presProps" Target="presProps.xml"/><Relationship Id="rId3" Type="http://schemas.openxmlformats.org/officeDocument/2006/relationships/slide" Target="slides/slide2.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tableStyles" Target="tableStyle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theme" Target="theme/theme1.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viewProps" Target="viewProps.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s>
</file>

<file path=ppt/diagrams/colors1.xml><?xml version="1.0" encoding="utf-8"?>
<dgm:colorsDef xmlns:dgm="http://schemas.openxmlformats.org/drawingml/2006/diagram" xmlns:a="http://schemas.openxmlformats.org/drawingml/2006/main" uniqueId="urn:microsoft.com/office/officeart/2005/8/colors/accent1_2">
  <dgm:title val=""/>
  <dgm:desc val=""/>
  <dgm:catLst>
    <dgm:cat type="accent1" pri="11200"/>
  </dgm:catLst>
  <dgm:styleLbl name="node0">
    <dgm:fillClrLst meth="repeat">
      <a:schemeClr val="accent1"/>
    </dgm:fillClrLst>
    <dgm:linClrLst meth="repeat">
      <a:schemeClr val="lt1"/>
    </dgm:linClrLst>
    <dgm:effectClrLst/>
    <dgm:txLinClrLst/>
    <dgm:txFillClrLst/>
    <dgm:txEffectClrLst/>
  </dgm:styleLbl>
  <dgm:styleLbl name="alignNode1">
    <dgm:fillClrLst meth="repeat">
      <a:schemeClr val="accent1"/>
    </dgm:fillClrLst>
    <dgm:linClrLst meth="repeat">
      <a:schemeClr val="accent1"/>
    </dgm:linClrLst>
    <dgm:effectClrLst/>
    <dgm:txLinClrLst/>
    <dgm:txFillClrLst/>
    <dgm:txEffectClrLst/>
  </dgm:styleLbl>
  <dgm:styleLbl name="node1">
    <dgm:fillClrLst meth="repeat">
      <a:schemeClr val="accent1"/>
    </dgm:fillClrLst>
    <dgm:linClrLst meth="repeat">
      <a:schemeClr val="lt1"/>
    </dgm:linClrLst>
    <dgm:effectClrLst/>
    <dgm:txLinClrLst/>
    <dgm:txFillClrLst/>
    <dgm:txEffectClrLst/>
  </dgm:styleLbl>
  <dgm:styleLbl name="lnNode1">
    <dgm:fillClrLst meth="repeat">
      <a:schemeClr val="accent1"/>
    </dgm:fillClrLst>
    <dgm:linClrLst meth="repeat">
      <a:schemeClr val="lt1"/>
    </dgm:linClrLst>
    <dgm:effectClrLst/>
    <dgm:txLinClrLst/>
    <dgm:txFillClrLst/>
    <dgm:txEffectClrLst/>
  </dgm:styleLbl>
  <dgm:styleLbl name="vennNode1">
    <dgm:fillClrLst meth="repeat">
      <a:schemeClr val="accent1">
        <a:alpha val="50000"/>
      </a:schemeClr>
    </dgm:fillClrLst>
    <dgm:linClrLst meth="repeat">
      <a:schemeClr val="lt1"/>
    </dgm:linClrLst>
    <dgm:effectClrLst/>
    <dgm:txLinClrLst/>
    <dgm:txFillClrLst/>
    <dgm:txEffectClrLst/>
  </dgm:styleLbl>
  <dgm:styleLbl name="node2">
    <dgm:fillClrLst meth="repeat">
      <a:schemeClr val="accent1"/>
    </dgm:fillClrLst>
    <dgm:linClrLst meth="repeat">
      <a:schemeClr val="lt1"/>
    </dgm:linClrLst>
    <dgm:effectClrLst/>
    <dgm:txLinClrLst/>
    <dgm:txFillClrLst/>
    <dgm:txEffectClrLst/>
  </dgm:styleLbl>
  <dgm:styleLbl name="node3">
    <dgm:fillClrLst meth="repeat">
      <a:schemeClr val="accent1"/>
    </dgm:fillClrLst>
    <dgm:linClrLst meth="repeat">
      <a:schemeClr val="lt1"/>
    </dgm:linClrLst>
    <dgm:effectClrLst/>
    <dgm:txLinClrLst/>
    <dgm:txFillClrLst/>
    <dgm:txEffectClrLst/>
  </dgm:styleLbl>
  <dgm:styleLbl name="node4">
    <dgm:fillClrLst meth="repeat">
      <a:schemeClr val="accent1"/>
    </dgm:fillClrLst>
    <dgm:linClrLst meth="repeat">
      <a:schemeClr val="lt1"/>
    </dgm:linClrLst>
    <dgm:effectClrLst/>
    <dgm:txLinClrLst/>
    <dgm:txFillClrLst/>
    <dgm:txEffectClrLst/>
  </dgm:styleLbl>
  <dgm:styleLbl name="f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align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bgImgPlace1">
    <dgm:fillClrLst meth="repeat">
      <a:schemeClr val="accent1">
        <a:tint val="5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1">
        <a:tint val="60000"/>
      </a:schemeClr>
    </dgm:fillClrLst>
    <dgm:linClrLst meth="repeat">
      <a:schemeClr val="accent1">
        <a:tint val="60000"/>
      </a:schemeClr>
    </dgm:linClrLst>
    <dgm:effectClrLst/>
    <dgm:txLinClrLst/>
    <dgm:txFillClrLst/>
    <dgm:txEffectClrLst/>
  </dgm:styleLbl>
  <dgm:styleLbl name="fgSibTrans2D1">
    <dgm:fillClrLst meth="repeat">
      <a:schemeClr val="accent1">
        <a:tint val="60000"/>
      </a:schemeClr>
    </dgm:fillClrLst>
    <dgm:linClrLst meth="repeat">
      <a:schemeClr val="accent1">
        <a:tint val="60000"/>
      </a:schemeClr>
    </dgm:linClrLst>
    <dgm:effectClrLst/>
    <dgm:txLinClrLst/>
    <dgm:txFillClrLst/>
    <dgm:txEffectClrLst/>
  </dgm:styleLbl>
  <dgm:styleLbl name="bgSibTrans2D1">
    <dgm:fillClrLst meth="repeat">
      <a:schemeClr val="accent1">
        <a:tint val="60000"/>
      </a:schemeClr>
    </dgm:fillClrLst>
    <dgm:linClrLst meth="repeat">
      <a:schemeClr val="accent1">
        <a:tint val="60000"/>
      </a:schemeClr>
    </dgm:linClrLst>
    <dgm:effectClrLst/>
    <dgm:txLinClrLst/>
    <dgm:txFillClrLst/>
    <dgm:txEffectClrLst/>
  </dgm:styleLbl>
  <dgm:styleLbl name="sibTrans1D1">
    <dgm:fillClrLst meth="repeat">
      <a:schemeClr val="accent1"/>
    </dgm:fillClrLst>
    <dgm:linClrLst meth="repeat">
      <a:schemeClr val="accent1"/>
    </dgm:linClrLst>
    <dgm:effectClrLst/>
    <dgm:txLinClrLst/>
    <dgm:txFillClrLst meth="repeat">
      <a:schemeClr val="tx1"/>
    </dgm:txFillClrLst>
    <dgm:txEffectClrLst/>
  </dgm:styleLbl>
  <dgm:styleLbl name="callout">
    <dgm:fillClrLst meth="repeat">
      <a:schemeClr val="accent1"/>
    </dgm:fillClrLst>
    <dgm:linClrLst meth="repeat">
      <a:schemeClr val="accent1">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1"/>
    </dgm:fillClrLst>
    <dgm:linClrLst meth="repeat">
      <a:schemeClr val="lt1"/>
    </dgm:linClrLst>
    <dgm:effectClrLst/>
    <dgm:txLinClrLst/>
    <dgm:txFillClrLst/>
    <dgm:txEffectClrLst/>
  </dgm:styleLbl>
  <dgm:styleLbl name="asst2">
    <dgm:fillClrLst meth="repeat">
      <a:schemeClr val="accent1"/>
    </dgm:fillClrLst>
    <dgm:linClrLst meth="repeat">
      <a:schemeClr val="lt1"/>
    </dgm:linClrLst>
    <dgm:effectClrLst/>
    <dgm:txLinClrLst/>
    <dgm:txFillClrLst/>
    <dgm:txEffectClrLst/>
  </dgm:styleLbl>
  <dgm:styleLbl name="asst3">
    <dgm:fillClrLst meth="repeat">
      <a:schemeClr val="accent1"/>
    </dgm:fillClrLst>
    <dgm:linClrLst meth="repeat">
      <a:schemeClr val="lt1"/>
    </dgm:linClrLst>
    <dgm:effectClrLst/>
    <dgm:txLinClrLst/>
    <dgm:txFillClrLst/>
    <dgm:txEffectClrLst/>
  </dgm:styleLbl>
  <dgm:styleLbl name="asst4">
    <dgm:fillClrLst meth="repeat">
      <a:schemeClr val="accent1"/>
    </dgm:fillClrLst>
    <dgm:linClrLst meth="repeat">
      <a:schemeClr val="lt1"/>
    </dgm:linClrLst>
    <dgm:effectClrLst/>
    <dgm:txLinClrLst/>
    <dgm:txFillClrLst/>
    <dgm:txEffectClrLst/>
  </dgm:styleLbl>
  <dgm:styleLbl name="parChTrans2D1">
    <dgm:fillClrLst meth="repeat">
      <a:schemeClr val="accent1">
        <a:tint val="60000"/>
      </a:schemeClr>
    </dgm:fillClrLst>
    <dgm:linClrLst meth="repeat">
      <a:schemeClr val="accent1">
        <a:tint val="60000"/>
      </a:schemeClr>
    </dgm:linClrLst>
    <dgm:effectClrLst/>
    <dgm:txLinClrLst/>
    <dgm:txFillClrLst meth="repeat">
      <a:schemeClr val="lt1"/>
    </dgm:txFillClrLst>
    <dgm:txEffectClrLst/>
  </dgm:styleLbl>
  <dgm:styleLbl name="parChTrans2D2">
    <dgm:fillClrLst meth="repeat">
      <a:schemeClr val="accent1"/>
    </dgm:fillClrLst>
    <dgm:linClrLst meth="repeat">
      <a:schemeClr val="accent1"/>
    </dgm:linClrLst>
    <dgm:effectClrLst/>
    <dgm:txLinClrLst/>
    <dgm:txFillClrLst meth="repeat">
      <a:schemeClr val="lt1"/>
    </dgm:txFillClrLst>
    <dgm:txEffectClrLst/>
  </dgm:styleLbl>
  <dgm:styleLbl name="parChTrans2D3">
    <dgm:fillClrLst meth="repeat">
      <a:schemeClr val="accent1"/>
    </dgm:fillClrLst>
    <dgm:linClrLst meth="repeat">
      <a:schemeClr val="accent1"/>
    </dgm:linClrLst>
    <dgm:effectClrLst/>
    <dgm:txLinClrLst/>
    <dgm:txFillClrLst meth="repeat">
      <a:schemeClr val="lt1"/>
    </dgm:txFillClrLst>
    <dgm:txEffectClrLst/>
  </dgm:styleLbl>
  <dgm:styleLbl name="parChTrans2D4">
    <dgm:fillClrLst meth="repeat">
      <a:schemeClr val="accent1"/>
    </dgm:fillClrLst>
    <dgm:linClrLst meth="repeat">
      <a:schemeClr val="accent1"/>
    </dgm:linClrLst>
    <dgm:effectClrLst/>
    <dgm:txLinClrLst/>
    <dgm:txFillClrLst meth="repeat">
      <a:schemeClr val="lt1"/>
    </dgm:txFillClrLst>
    <dgm:txEffectClrLst/>
  </dgm:styleLbl>
  <dgm:styleLbl name="parChTrans1D1">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2">
    <dgm:fillClrLst meth="repeat">
      <a:schemeClr val="accent1"/>
    </dgm:fillClrLst>
    <dgm:linClrLst meth="repeat">
      <a:schemeClr val="accent1">
        <a:shade val="60000"/>
      </a:schemeClr>
    </dgm:linClrLst>
    <dgm:effectClrLst/>
    <dgm:txLinClrLst/>
    <dgm:txFillClrLst meth="repeat">
      <a:schemeClr val="tx1"/>
    </dgm:txFillClrLst>
    <dgm:txEffectClrLst/>
  </dgm:styleLbl>
  <dgm:styleLbl name="parChTrans1D3">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parChTrans1D4">
    <dgm:fillClrLst meth="repeat">
      <a:schemeClr val="accent1"/>
    </dgm:fillClrLst>
    <dgm:linClrLst meth="repeat">
      <a:schemeClr val="accent1">
        <a:shade val="80000"/>
      </a:schemeClr>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solidFgAcc1">
    <dgm:fillClrLst meth="repeat">
      <a:schemeClr val="lt1"/>
    </dgm:fillClrLst>
    <dgm:linClrLst meth="repeat">
      <a:schemeClr val="accent1"/>
    </dgm:linClrLst>
    <dgm:effectClrLst/>
    <dgm:txLinClrLst/>
    <dgm:txFillClrLst meth="repeat">
      <a:schemeClr val="dk1"/>
    </dgm:txFillClrLst>
    <dgm:txEffectClrLst/>
  </dgm:styleLbl>
  <dgm:styleLbl name="solidAlignAcc1">
    <dgm:fillClrLst meth="repeat">
      <a:schemeClr val="lt1"/>
    </dgm:fillClrLst>
    <dgm:linClrLst meth="repeat">
      <a:schemeClr val="accent1"/>
    </dgm:linClrLst>
    <dgm:effectClrLst/>
    <dgm:txLinClrLst/>
    <dgm:txFillClrLst meth="repeat">
      <a:schemeClr val="dk1"/>
    </dgm:txFillClrLst>
    <dgm:txEffectClrLst/>
  </dgm:styleLbl>
  <dgm:styleLbl name="solidBgAcc1">
    <dgm:fillClrLst meth="repeat">
      <a:schemeClr val="lt1"/>
    </dgm:fillClrLst>
    <dgm:linClrLst meth="repeat">
      <a:schemeClr val="accent1"/>
    </dgm:linClrLst>
    <dgm:effectClrLst/>
    <dgm:txLinClrLst/>
    <dgm:txFillClrLst meth="repeat">
      <a:schemeClr val="dk1"/>
    </dgm:txFillClrLst>
    <dgm:txEffectClrLst/>
  </dgm:styleLbl>
  <dgm:styleLbl name="f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align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bgAccFollowNode1">
    <dgm:fillClrLst meth="repeat">
      <a:schemeClr val="accent1">
        <a:alpha val="90000"/>
        <a:tint val="40000"/>
      </a:schemeClr>
    </dgm:fillClrLst>
    <dgm:linClrLst meth="repeat">
      <a:schemeClr val="accent1">
        <a:alpha val="90000"/>
        <a:tint val="40000"/>
      </a:schemeClr>
    </dgm:linClrLst>
    <dgm:effectClrLst/>
    <dgm:txLinClrLst/>
    <dgm:txFillClrLst meth="repeat">
      <a:schemeClr val="dk1"/>
    </dgm:txFillClrLst>
    <dgm:txEffectClrLst/>
  </dgm:styleLbl>
  <dgm:styleLbl name="fgAcc0">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2">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3">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fgAcc4">
    <dgm:fillClrLst meth="repeat">
      <a:schemeClr val="lt1">
        <a:alpha val="90000"/>
      </a:schemeClr>
    </dgm:fillClrLst>
    <dgm:linClrLst meth="repeat">
      <a:schemeClr val="accent1"/>
    </dgm:linClrLst>
    <dgm:effectClrLst/>
    <dgm:txLinClrLst/>
    <dgm:txFillClrLst meth="repeat">
      <a:schemeClr val="dk1"/>
    </dgm:txFillClrLst>
    <dgm:txEffectClrLst/>
  </dgm:styleLbl>
  <dgm:styleLbl name="bgShp">
    <dgm:fillClrLst meth="repeat">
      <a:schemeClr val="accent1">
        <a:tint val="40000"/>
      </a:schemeClr>
    </dgm:fillClrLst>
    <dgm:linClrLst meth="repeat">
      <a:schemeClr val="accent1"/>
    </dgm:linClrLst>
    <dgm:effectClrLst/>
    <dgm:txLinClrLst/>
    <dgm:txFillClrLst meth="repeat">
      <a:schemeClr val="dk1"/>
    </dgm:txFillClrLst>
    <dgm:txEffectClrLst/>
  </dgm:styleLbl>
  <dgm:styleLbl name="dkBgShp">
    <dgm:fillClrLst meth="repeat">
      <a:schemeClr val="accent1">
        <a:shade val="80000"/>
      </a:schemeClr>
    </dgm:fillClrLst>
    <dgm:linClrLst meth="repeat">
      <a:schemeClr val="accent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1"/>
    </dgm:linClrLst>
    <dgm:effectClrLst/>
    <dgm:txLinClrLst/>
    <dgm:txFillClrLst meth="repeat">
      <a:schemeClr val="lt1"/>
    </dgm:txFillClrLst>
    <dgm:txEffectClrLst/>
  </dgm:styleLbl>
  <dgm:styleLbl name="fgShp">
    <dgm:fillClrLst meth="repeat">
      <a:schemeClr val="accent1">
        <a:tint val="6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0E633532-0053-4AB3-87FD-AA1CA6C8E02B}" type="doc">
      <dgm:prSet loTypeId="urn:microsoft.com/office/officeart/2005/8/layout/matrix2" loCatId="matrix" qsTypeId="urn:microsoft.com/office/officeart/2005/8/quickstyle/simple3" qsCatId="simple" csTypeId="urn:microsoft.com/office/officeart/2005/8/colors/accent1_2" csCatId="accent1" phldr="1"/>
      <dgm:spPr/>
      <dgm:t>
        <a:bodyPr/>
        <a:lstStyle/>
        <a:p>
          <a:endParaRPr lang="zh-CN" altLang="en-US"/>
        </a:p>
      </dgm:t>
    </dgm:pt>
    <dgm:pt modelId="{0D1FA094-1071-4CB1-AA0C-BE621D12FDAF}">
      <dgm:prSet phldrT="[文本]" custT="1"/>
      <dgm:spPr/>
      <dgm:t>
        <a:bodyPr/>
        <a:lstStyle/>
        <a:p>
          <a:r>
            <a:rPr lang="zh-CN" altLang="en-US" sz="2400" b="1" dirty="0" smtClean="0">
              <a:latin typeface="宋体" charset="-122"/>
              <a:ea typeface="宋体" charset="-122"/>
            </a:rPr>
            <a:t>明确的成员关系</a:t>
          </a:r>
          <a:endParaRPr lang="zh-CN" altLang="en-US" sz="2400" b="1" dirty="0"/>
        </a:p>
      </dgm:t>
    </dgm:pt>
    <dgm:pt modelId="{2C8ED16E-4702-4CB8-9C5C-B5CF4F9AC2D7}" type="parTrans" cxnId="{30E77B1D-B07A-41CD-82E2-CF9F43B39437}">
      <dgm:prSet/>
      <dgm:spPr/>
      <dgm:t>
        <a:bodyPr/>
        <a:lstStyle/>
        <a:p>
          <a:endParaRPr lang="zh-CN" altLang="en-US" b="1"/>
        </a:p>
      </dgm:t>
    </dgm:pt>
    <dgm:pt modelId="{ADBCE0F4-1D98-4D55-B385-F98D5833360D}" type="sibTrans" cxnId="{30E77B1D-B07A-41CD-82E2-CF9F43B39437}">
      <dgm:prSet/>
      <dgm:spPr/>
      <dgm:t>
        <a:bodyPr/>
        <a:lstStyle/>
        <a:p>
          <a:endParaRPr lang="zh-CN" altLang="en-US" b="1"/>
        </a:p>
      </dgm:t>
    </dgm:pt>
    <dgm:pt modelId="{0C10B1BE-2834-4DD2-BCA4-DBB14FC6BF40}">
      <dgm:prSet phldrT="[文本]" custT="1"/>
      <dgm:spPr/>
      <dgm:t>
        <a:bodyPr/>
        <a:lstStyle/>
        <a:p>
          <a:r>
            <a:rPr lang="zh-CN" altLang="en-US" sz="2400" b="1" dirty="0" smtClean="0">
              <a:latin typeface="宋体" charset="-122"/>
              <a:ea typeface="宋体" charset="-122"/>
            </a:rPr>
            <a:t>成员间有持续的相互交往</a:t>
          </a:r>
          <a:endParaRPr lang="zh-CN" altLang="en-US" sz="2400" b="1" dirty="0"/>
        </a:p>
      </dgm:t>
    </dgm:pt>
    <dgm:pt modelId="{663A95F8-2E59-42B1-9B83-5E6D170CCD31}" type="parTrans" cxnId="{1F3A44E0-6C44-4647-971A-A6D420517703}">
      <dgm:prSet/>
      <dgm:spPr/>
      <dgm:t>
        <a:bodyPr/>
        <a:lstStyle/>
        <a:p>
          <a:endParaRPr lang="zh-CN" altLang="en-US" b="1"/>
        </a:p>
      </dgm:t>
    </dgm:pt>
    <dgm:pt modelId="{7D0D5425-736E-4AE3-9434-C83DA954D40E}" type="sibTrans" cxnId="{1F3A44E0-6C44-4647-971A-A6D420517703}">
      <dgm:prSet/>
      <dgm:spPr/>
      <dgm:t>
        <a:bodyPr/>
        <a:lstStyle/>
        <a:p>
          <a:endParaRPr lang="zh-CN" altLang="en-US" b="1"/>
        </a:p>
      </dgm:t>
    </dgm:pt>
    <dgm:pt modelId="{AC070CF9-79DB-4906-9E89-DC7B37731272}">
      <dgm:prSet phldrT="[文本]" custT="1"/>
      <dgm:spPr/>
      <dgm:t>
        <a:bodyPr/>
        <a:lstStyle/>
        <a:p>
          <a:r>
            <a:rPr lang="zh-CN" altLang="en-US" sz="2400" b="1" dirty="0" smtClean="0">
              <a:latin typeface="宋体" charset="-122"/>
              <a:ea typeface="宋体" charset="-122"/>
            </a:rPr>
            <a:t>共同的群体意识和规范</a:t>
          </a:r>
          <a:endParaRPr lang="zh-CN" altLang="en-US" sz="2400" b="1" dirty="0"/>
        </a:p>
      </dgm:t>
    </dgm:pt>
    <dgm:pt modelId="{FE29EB9F-1EA5-480F-989D-3F3023950B58}" type="parTrans" cxnId="{131BEADF-080F-4287-ACF3-93B42A7E25F9}">
      <dgm:prSet/>
      <dgm:spPr/>
      <dgm:t>
        <a:bodyPr/>
        <a:lstStyle/>
        <a:p>
          <a:endParaRPr lang="zh-CN" altLang="en-US" b="1"/>
        </a:p>
      </dgm:t>
    </dgm:pt>
    <dgm:pt modelId="{060FA50F-38DA-42FB-A5D1-FA16F80B787D}" type="sibTrans" cxnId="{131BEADF-080F-4287-ACF3-93B42A7E25F9}">
      <dgm:prSet/>
      <dgm:spPr/>
      <dgm:t>
        <a:bodyPr/>
        <a:lstStyle/>
        <a:p>
          <a:endParaRPr lang="zh-CN" altLang="en-US" b="1"/>
        </a:p>
      </dgm:t>
    </dgm:pt>
    <dgm:pt modelId="{D6524056-07DA-4C7B-A2C0-E560F426B86A}">
      <dgm:prSet phldrT="[文本]" custT="1"/>
      <dgm:spPr/>
      <dgm:t>
        <a:bodyPr/>
        <a:lstStyle/>
        <a:p>
          <a:r>
            <a:rPr lang="zh-CN" altLang="en-US" sz="2400" b="1" dirty="0" smtClean="0">
              <a:latin typeface="宋体" charset="-122"/>
              <a:ea typeface="宋体" charset="-122"/>
            </a:rPr>
            <a:t>共同的目标导向</a:t>
          </a:r>
          <a:endParaRPr lang="zh-CN" altLang="en-US" sz="2400" b="1" dirty="0"/>
        </a:p>
      </dgm:t>
    </dgm:pt>
    <dgm:pt modelId="{10735B50-E43F-45BC-8922-1C5661E8C603}" type="parTrans" cxnId="{3AF20E5C-9C43-42CF-85BF-08FE4A46F142}">
      <dgm:prSet/>
      <dgm:spPr/>
      <dgm:t>
        <a:bodyPr/>
        <a:lstStyle/>
        <a:p>
          <a:endParaRPr lang="zh-CN" altLang="en-US" b="1"/>
        </a:p>
      </dgm:t>
    </dgm:pt>
    <dgm:pt modelId="{7B78E928-7025-46E1-8CB9-633FEB829E5B}" type="sibTrans" cxnId="{3AF20E5C-9C43-42CF-85BF-08FE4A46F142}">
      <dgm:prSet/>
      <dgm:spPr/>
      <dgm:t>
        <a:bodyPr/>
        <a:lstStyle/>
        <a:p>
          <a:endParaRPr lang="zh-CN" altLang="en-US" b="1"/>
        </a:p>
      </dgm:t>
    </dgm:pt>
    <dgm:pt modelId="{E5288794-A2E8-4915-BB2D-EF80984432DE}" type="pres">
      <dgm:prSet presAssocID="{0E633532-0053-4AB3-87FD-AA1CA6C8E02B}" presName="matrix" presStyleCnt="0">
        <dgm:presLayoutVars>
          <dgm:chMax val="1"/>
          <dgm:dir/>
          <dgm:resizeHandles val="exact"/>
        </dgm:presLayoutVars>
      </dgm:prSet>
      <dgm:spPr/>
      <dgm:t>
        <a:bodyPr/>
        <a:lstStyle/>
        <a:p>
          <a:endParaRPr lang="zh-CN" altLang="en-US"/>
        </a:p>
      </dgm:t>
    </dgm:pt>
    <dgm:pt modelId="{20EE14D1-A6B8-4405-85E3-F06531776BDC}" type="pres">
      <dgm:prSet presAssocID="{0E633532-0053-4AB3-87FD-AA1CA6C8E02B}" presName="axisShape" presStyleLbl="bgShp" presStyleIdx="0" presStyleCnt="1"/>
      <dgm:spPr/>
      <dgm:t>
        <a:bodyPr/>
        <a:lstStyle/>
        <a:p>
          <a:endParaRPr lang="zh-CN" altLang="en-US"/>
        </a:p>
      </dgm:t>
    </dgm:pt>
    <dgm:pt modelId="{D52A13D1-CCBC-4F2F-97CD-FB1449380AE3}" type="pres">
      <dgm:prSet presAssocID="{0E633532-0053-4AB3-87FD-AA1CA6C8E02B}" presName="rect1" presStyleLbl="node1" presStyleIdx="0" presStyleCnt="4">
        <dgm:presLayoutVars>
          <dgm:chMax val="0"/>
          <dgm:chPref val="0"/>
          <dgm:bulletEnabled val="1"/>
        </dgm:presLayoutVars>
      </dgm:prSet>
      <dgm:spPr/>
      <dgm:t>
        <a:bodyPr/>
        <a:lstStyle/>
        <a:p>
          <a:endParaRPr lang="zh-CN" altLang="en-US"/>
        </a:p>
      </dgm:t>
    </dgm:pt>
    <dgm:pt modelId="{EADD3B88-5FE6-4A85-8BB7-43A68E4966A7}" type="pres">
      <dgm:prSet presAssocID="{0E633532-0053-4AB3-87FD-AA1CA6C8E02B}" presName="rect2" presStyleLbl="node1" presStyleIdx="1" presStyleCnt="4">
        <dgm:presLayoutVars>
          <dgm:chMax val="0"/>
          <dgm:chPref val="0"/>
          <dgm:bulletEnabled val="1"/>
        </dgm:presLayoutVars>
      </dgm:prSet>
      <dgm:spPr/>
      <dgm:t>
        <a:bodyPr/>
        <a:lstStyle/>
        <a:p>
          <a:endParaRPr lang="zh-CN" altLang="en-US"/>
        </a:p>
      </dgm:t>
    </dgm:pt>
    <dgm:pt modelId="{071F1ECD-CB04-4767-BBE6-25EFFE8D169F}" type="pres">
      <dgm:prSet presAssocID="{0E633532-0053-4AB3-87FD-AA1CA6C8E02B}" presName="rect3" presStyleLbl="node1" presStyleIdx="2" presStyleCnt="4">
        <dgm:presLayoutVars>
          <dgm:chMax val="0"/>
          <dgm:chPref val="0"/>
          <dgm:bulletEnabled val="1"/>
        </dgm:presLayoutVars>
      </dgm:prSet>
      <dgm:spPr/>
      <dgm:t>
        <a:bodyPr/>
        <a:lstStyle/>
        <a:p>
          <a:endParaRPr lang="zh-CN" altLang="en-US"/>
        </a:p>
      </dgm:t>
    </dgm:pt>
    <dgm:pt modelId="{2102E286-3AA0-4CDF-8C10-BD7A73755ABE}" type="pres">
      <dgm:prSet presAssocID="{0E633532-0053-4AB3-87FD-AA1CA6C8E02B}" presName="rect4" presStyleLbl="node1" presStyleIdx="3" presStyleCnt="4">
        <dgm:presLayoutVars>
          <dgm:chMax val="0"/>
          <dgm:chPref val="0"/>
          <dgm:bulletEnabled val="1"/>
        </dgm:presLayoutVars>
      </dgm:prSet>
      <dgm:spPr/>
      <dgm:t>
        <a:bodyPr/>
        <a:lstStyle/>
        <a:p>
          <a:endParaRPr lang="zh-CN" altLang="en-US"/>
        </a:p>
      </dgm:t>
    </dgm:pt>
  </dgm:ptLst>
  <dgm:cxnLst>
    <dgm:cxn modelId="{30E77B1D-B07A-41CD-82E2-CF9F43B39437}" srcId="{0E633532-0053-4AB3-87FD-AA1CA6C8E02B}" destId="{0D1FA094-1071-4CB1-AA0C-BE621D12FDAF}" srcOrd="0" destOrd="0" parTransId="{2C8ED16E-4702-4CB8-9C5C-B5CF4F9AC2D7}" sibTransId="{ADBCE0F4-1D98-4D55-B385-F98D5833360D}"/>
    <dgm:cxn modelId="{50DE6141-5FDC-45F0-9901-D97CEF098C27}" type="presOf" srcId="{0C10B1BE-2834-4DD2-BCA4-DBB14FC6BF40}" destId="{EADD3B88-5FE6-4A85-8BB7-43A68E4966A7}" srcOrd="0" destOrd="0" presId="urn:microsoft.com/office/officeart/2005/8/layout/matrix2"/>
    <dgm:cxn modelId="{94252653-7C6B-46F5-8F79-9D15C523D4D7}" type="presOf" srcId="{AC070CF9-79DB-4906-9E89-DC7B37731272}" destId="{071F1ECD-CB04-4767-BBE6-25EFFE8D169F}" srcOrd="0" destOrd="0" presId="urn:microsoft.com/office/officeart/2005/8/layout/matrix2"/>
    <dgm:cxn modelId="{3AF20E5C-9C43-42CF-85BF-08FE4A46F142}" srcId="{0E633532-0053-4AB3-87FD-AA1CA6C8E02B}" destId="{D6524056-07DA-4C7B-A2C0-E560F426B86A}" srcOrd="3" destOrd="0" parTransId="{10735B50-E43F-45BC-8922-1C5661E8C603}" sibTransId="{7B78E928-7025-46E1-8CB9-633FEB829E5B}"/>
    <dgm:cxn modelId="{1F3A44E0-6C44-4647-971A-A6D420517703}" srcId="{0E633532-0053-4AB3-87FD-AA1CA6C8E02B}" destId="{0C10B1BE-2834-4DD2-BCA4-DBB14FC6BF40}" srcOrd="1" destOrd="0" parTransId="{663A95F8-2E59-42B1-9B83-5E6D170CCD31}" sibTransId="{7D0D5425-736E-4AE3-9434-C83DA954D40E}"/>
    <dgm:cxn modelId="{33F2A7DA-33B4-4C48-894C-10D9A7F0BD17}" type="presOf" srcId="{0D1FA094-1071-4CB1-AA0C-BE621D12FDAF}" destId="{D52A13D1-CCBC-4F2F-97CD-FB1449380AE3}" srcOrd="0" destOrd="0" presId="urn:microsoft.com/office/officeart/2005/8/layout/matrix2"/>
    <dgm:cxn modelId="{FE673E63-0F20-4DD3-84F7-CB82B99B1CA6}" type="presOf" srcId="{0E633532-0053-4AB3-87FD-AA1CA6C8E02B}" destId="{E5288794-A2E8-4915-BB2D-EF80984432DE}" srcOrd="0" destOrd="0" presId="urn:microsoft.com/office/officeart/2005/8/layout/matrix2"/>
    <dgm:cxn modelId="{131BEADF-080F-4287-ACF3-93B42A7E25F9}" srcId="{0E633532-0053-4AB3-87FD-AA1CA6C8E02B}" destId="{AC070CF9-79DB-4906-9E89-DC7B37731272}" srcOrd="2" destOrd="0" parTransId="{FE29EB9F-1EA5-480F-989D-3F3023950B58}" sibTransId="{060FA50F-38DA-42FB-A5D1-FA16F80B787D}"/>
    <dgm:cxn modelId="{7341EB3C-A97C-4DDA-B141-84204A0E85E2}" type="presOf" srcId="{D6524056-07DA-4C7B-A2C0-E560F426B86A}" destId="{2102E286-3AA0-4CDF-8C10-BD7A73755ABE}" srcOrd="0" destOrd="0" presId="urn:microsoft.com/office/officeart/2005/8/layout/matrix2"/>
    <dgm:cxn modelId="{6360CE7D-D34C-4665-8628-7C160DAE491D}" type="presParOf" srcId="{E5288794-A2E8-4915-BB2D-EF80984432DE}" destId="{20EE14D1-A6B8-4405-85E3-F06531776BDC}" srcOrd="0" destOrd="0" presId="urn:microsoft.com/office/officeart/2005/8/layout/matrix2"/>
    <dgm:cxn modelId="{2F3EFE38-9192-4F11-B243-9985E4FA3B6F}" type="presParOf" srcId="{E5288794-A2E8-4915-BB2D-EF80984432DE}" destId="{D52A13D1-CCBC-4F2F-97CD-FB1449380AE3}" srcOrd="1" destOrd="0" presId="urn:microsoft.com/office/officeart/2005/8/layout/matrix2"/>
    <dgm:cxn modelId="{39D0864E-B592-46EF-8B78-329D34CEC86D}" type="presParOf" srcId="{E5288794-A2E8-4915-BB2D-EF80984432DE}" destId="{EADD3B88-5FE6-4A85-8BB7-43A68E4966A7}" srcOrd="2" destOrd="0" presId="urn:microsoft.com/office/officeart/2005/8/layout/matrix2"/>
    <dgm:cxn modelId="{7AECA456-3200-48BB-A191-0A56A3D67373}" type="presParOf" srcId="{E5288794-A2E8-4915-BB2D-EF80984432DE}" destId="{071F1ECD-CB04-4767-BBE6-25EFFE8D169F}" srcOrd="3" destOrd="0" presId="urn:microsoft.com/office/officeart/2005/8/layout/matrix2"/>
    <dgm:cxn modelId="{C11EF29A-4BC1-4E37-A76C-3FBB775AB580}" type="presParOf" srcId="{E5288794-A2E8-4915-BB2D-EF80984432DE}" destId="{2102E286-3AA0-4CDF-8C10-BD7A73755ABE}" srcOrd="4" destOrd="0" presId="urn:microsoft.com/office/officeart/2005/8/layout/matrix2"/>
  </dgm:cxnLst>
  <dgm:bg/>
  <dgm:whole/>
  <dgm:extLst>
    <a:ext uri="http://schemas.microsoft.com/office/drawing/2008/diagram">
      <dsp:dataModelExt xmlns:dsp="http://schemas.microsoft.com/office/drawing/2008/diagram" relId="rId6"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20EE14D1-A6B8-4405-85E3-F06531776BDC}">
      <dsp:nvSpPr>
        <dsp:cNvPr id="0" name=""/>
        <dsp:cNvSpPr/>
      </dsp:nvSpPr>
      <dsp:spPr>
        <a:xfrm>
          <a:off x="1016000" y="0"/>
          <a:ext cx="4064000" cy="4064000"/>
        </a:xfrm>
        <a:prstGeom prst="quadArrow">
          <a:avLst>
            <a:gd name="adj1" fmla="val 2000"/>
            <a:gd name="adj2" fmla="val 4000"/>
            <a:gd name="adj3" fmla="val 5000"/>
          </a:avLst>
        </a:prstGeom>
        <a:solidFill>
          <a:schemeClr val="accent1">
            <a:tint val="40000"/>
            <a:hueOff val="0"/>
            <a:satOff val="0"/>
            <a:lumOff val="0"/>
            <a:alphaOff val="0"/>
          </a:schemeClr>
        </a:solidFill>
        <a:ln>
          <a:noFill/>
        </a:ln>
        <a:effectLst>
          <a:outerShdw blurRad="40000" dist="20000" dir="5400000" rotWithShape="0">
            <a:srgbClr val="000000">
              <a:alpha val="38000"/>
            </a:srgbClr>
          </a:outerShdw>
        </a:effectLst>
      </dsp:spPr>
      <dsp:style>
        <a:lnRef idx="0">
          <a:scrgbClr r="0" g="0" b="0"/>
        </a:lnRef>
        <a:fillRef idx="1">
          <a:scrgbClr r="0" g="0" b="0"/>
        </a:fillRef>
        <a:effectRef idx="1">
          <a:scrgbClr r="0" g="0" b="0"/>
        </a:effectRef>
        <a:fontRef idx="minor"/>
      </dsp:style>
    </dsp:sp>
    <dsp:sp modelId="{D52A13D1-CCBC-4F2F-97CD-FB1449380AE3}">
      <dsp:nvSpPr>
        <dsp:cNvPr id="0" name=""/>
        <dsp:cNvSpPr/>
      </dsp:nvSpPr>
      <dsp:spPr>
        <a:xfrm>
          <a:off x="1280160" y="264160"/>
          <a:ext cx="1625600" cy="16256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宋体" charset="-122"/>
              <a:ea typeface="宋体" charset="-122"/>
            </a:rPr>
            <a:t>明确的成员关系</a:t>
          </a:r>
          <a:endParaRPr lang="zh-CN" altLang="en-US" sz="2400" b="1" kern="1200" dirty="0"/>
        </a:p>
      </dsp:txBody>
      <dsp:txXfrm>
        <a:off x="1359515" y="343515"/>
        <a:ext cx="1466890" cy="1466890"/>
      </dsp:txXfrm>
    </dsp:sp>
    <dsp:sp modelId="{EADD3B88-5FE6-4A85-8BB7-43A68E4966A7}">
      <dsp:nvSpPr>
        <dsp:cNvPr id="0" name=""/>
        <dsp:cNvSpPr/>
      </dsp:nvSpPr>
      <dsp:spPr>
        <a:xfrm>
          <a:off x="3190240" y="264160"/>
          <a:ext cx="1625600" cy="16256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宋体" charset="-122"/>
              <a:ea typeface="宋体" charset="-122"/>
            </a:rPr>
            <a:t>成员间有持续的相互交往</a:t>
          </a:r>
          <a:endParaRPr lang="zh-CN" altLang="en-US" sz="2400" b="1" kern="1200" dirty="0"/>
        </a:p>
      </dsp:txBody>
      <dsp:txXfrm>
        <a:off x="3269595" y="343515"/>
        <a:ext cx="1466890" cy="1466890"/>
      </dsp:txXfrm>
    </dsp:sp>
    <dsp:sp modelId="{071F1ECD-CB04-4767-BBE6-25EFFE8D169F}">
      <dsp:nvSpPr>
        <dsp:cNvPr id="0" name=""/>
        <dsp:cNvSpPr/>
      </dsp:nvSpPr>
      <dsp:spPr>
        <a:xfrm>
          <a:off x="1280160" y="2174240"/>
          <a:ext cx="1625600" cy="16256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宋体" charset="-122"/>
              <a:ea typeface="宋体" charset="-122"/>
            </a:rPr>
            <a:t>共同的群体意识和规范</a:t>
          </a:r>
          <a:endParaRPr lang="zh-CN" altLang="en-US" sz="2400" b="1" kern="1200" dirty="0"/>
        </a:p>
      </dsp:txBody>
      <dsp:txXfrm>
        <a:off x="1359515" y="2253595"/>
        <a:ext cx="1466890" cy="1466890"/>
      </dsp:txXfrm>
    </dsp:sp>
    <dsp:sp modelId="{2102E286-3AA0-4CDF-8C10-BD7A73755ABE}">
      <dsp:nvSpPr>
        <dsp:cNvPr id="0" name=""/>
        <dsp:cNvSpPr/>
      </dsp:nvSpPr>
      <dsp:spPr>
        <a:xfrm>
          <a:off x="3190240" y="2174240"/>
          <a:ext cx="1625600" cy="1625600"/>
        </a:xfrm>
        <a:prstGeom prst="roundRect">
          <a:avLst/>
        </a:prstGeom>
        <a:gradFill rotWithShape="0">
          <a:gsLst>
            <a:gs pos="0">
              <a:schemeClr val="accent1">
                <a:hueOff val="0"/>
                <a:satOff val="0"/>
                <a:lumOff val="0"/>
                <a:alphaOff val="0"/>
                <a:tint val="50000"/>
                <a:satMod val="300000"/>
              </a:schemeClr>
            </a:gs>
            <a:gs pos="35000">
              <a:schemeClr val="accent1">
                <a:hueOff val="0"/>
                <a:satOff val="0"/>
                <a:lumOff val="0"/>
                <a:alphaOff val="0"/>
                <a:tint val="37000"/>
                <a:satMod val="300000"/>
              </a:schemeClr>
            </a:gs>
            <a:gs pos="100000">
              <a:schemeClr val="accent1">
                <a:hueOff val="0"/>
                <a:satOff val="0"/>
                <a:lumOff val="0"/>
                <a:alphaOff val="0"/>
                <a:tint val="15000"/>
                <a:satMod val="350000"/>
              </a:schemeClr>
            </a:gs>
          </a:gsLst>
          <a:lin ang="16200000" scaled="1"/>
        </a:gradFill>
        <a:ln>
          <a:noFill/>
        </a:ln>
        <a:effectLst>
          <a:outerShdw blurRad="40000" dist="20000" dir="5400000" rotWithShape="0">
            <a:srgbClr val="000000">
              <a:alpha val="38000"/>
            </a:srgbClr>
          </a:outerShdw>
        </a:effectLst>
        <a:scene3d>
          <a:camera prst="orthographicFront"/>
          <a:lightRig rig="flat" dir="t"/>
        </a:scene3d>
        <a:sp3d prstMaterial="dkEdge">
          <a:bevelT w="8200" h="38100"/>
        </a:sp3d>
      </dsp:spPr>
      <dsp:style>
        <a:lnRef idx="0">
          <a:scrgbClr r="0" g="0" b="0"/>
        </a:lnRef>
        <a:fillRef idx="2">
          <a:scrgbClr r="0" g="0" b="0"/>
        </a:fillRef>
        <a:effectRef idx="1">
          <a:scrgbClr r="0" g="0" b="0"/>
        </a:effectRef>
        <a:fontRef idx="minor">
          <a:schemeClr val="dk1"/>
        </a:fontRef>
      </dsp:style>
      <dsp:txBody>
        <a:bodyPr spcFirstLastPara="0" vert="horz" wrap="square" lIns="91440" tIns="91440" rIns="91440" bIns="91440" numCol="1" spcCol="1270" anchor="ctr" anchorCtr="0">
          <a:noAutofit/>
        </a:bodyPr>
        <a:lstStyle/>
        <a:p>
          <a:pPr lvl="0" algn="ctr" defTabSz="1066800">
            <a:lnSpc>
              <a:spcPct val="90000"/>
            </a:lnSpc>
            <a:spcBef>
              <a:spcPct val="0"/>
            </a:spcBef>
            <a:spcAft>
              <a:spcPct val="35000"/>
            </a:spcAft>
          </a:pPr>
          <a:r>
            <a:rPr lang="zh-CN" altLang="en-US" sz="2400" b="1" kern="1200" dirty="0" smtClean="0">
              <a:latin typeface="宋体" charset="-122"/>
              <a:ea typeface="宋体" charset="-122"/>
            </a:rPr>
            <a:t>共同的目标导向</a:t>
          </a:r>
          <a:endParaRPr lang="zh-CN" altLang="en-US" sz="2400" b="1" kern="1200" dirty="0"/>
        </a:p>
      </dsp:txBody>
      <dsp:txXfrm>
        <a:off x="3269595" y="2253595"/>
        <a:ext cx="1466890" cy="1466890"/>
      </dsp:txXfrm>
    </dsp:sp>
  </dsp:spTree>
</dsp:drawing>
</file>

<file path=ppt/diagrams/layout1.xml><?xml version="1.0" encoding="utf-8"?>
<dgm:layoutDef xmlns:dgm="http://schemas.openxmlformats.org/drawingml/2006/diagram" xmlns:a="http://schemas.openxmlformats.org/drawingml/2006/main" uniqueId="urn:microsoft.com/office/officeart/2005/8/layout/matrix2">
  <dgm:title val=""/>
  <dgm:desc val=""/>
  <dgm:catLst>
    <dgm:cat type="matrix" pri="3000"/>
  </dgm:catLst>
  <dgm:sampData>
    <dgm:dataModel>
      <dgm:ptLst>
        <dgm:pt modelId="0" type="doc"/>
        <dgm:pt modelId="1">
          <dgm:prSet phldr="1"/>
        </dgm:pt>
        <dgm:pt modelId="2">
          <dgm:prSet phldr="1"/>
        </dgm:pt>
        <dgm:pt modelId="3">
          <dgm:prSet phldr="1"/>
        </dgm:pt>
        <dgm:pt modelId="4">
          <dgm:prSet phldr="1"/>
        </dgm:pt>
      </dgm:ptLst>
      <dgm:cxnLst>
        <dgm:cxn modelId="5" srcId="0" destId="1" srcOrd="0" destOrd="0"/>
        <dgm:cxn modelId="6" srcId="0" destId="2" srcOrd="1" destOrd="0"/>
        <dgm:cxn modelId="7" srcId="0" destId="3" srcOrd="0" destOrd="0"/>
        <dgm:cxn modelId="8" srcId="0" destId="4" srcOrd="1" destOrd="0"/>
      </dgm:cxnLst>
      <dgm:bg/>
      <dgm:whole/>
    </dgm:dataModel>
  </dgm:sampData>
  <dgm:styleData useDef="1">
    <dgm:dataModel>
      <dgm:ptLst/>
      <dgm:bg/>
      <dgm:whole/>
    </dgm:dataModel>
  </dgm:styleData>
  <dgm:clrData useDef="1">
    <dgm:dataModel>
      <dgm:ptLst/>
      <dgm:bg/>
      <dgm:whole/>
    </dgm:dataModel>
  </dgm:clrData>
  <dgm:layoutNode name="matrix">
    <dgm:varLst>
      <dgm:chMax val="1"/>
      <dgm:dir/>
      <dgm:resizeHandles val="exact"/>
    </dgm:varLst>
    <dgm:alg type="composite">
      <dgm:param type="ar" val="1"/>
    </dgm:alg>
    <dgm:shape xmlns:r="http://schemas.openxmlformats.org/officeDocument/2006/relationships" r:blip="">
      <dgm:adjLst/>
    </dgm:shape>
    <dgm:presOf/>
    <dgm:choose name="Name0">
      <dgm:if name="Name1" func="var" arg="dir" op="equ" val="norm">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l" for="ch" forName="rect1" refType="w" fact="0.065"/>
          <dgm:constr type="t" for="ch" forName="rect1" refType="h" fact="0.065"/>
          <dgm:constr type="w" for="ch" forName="rect2" refType="w" fact="0.4"/>
          <dgm:constr type="h" for="ch" forName="rect2" refType="h" fact="0.4"/>
          <dgm:constr type="r" for="ch" forName="rect2" refType="w" fact="0.935"/>
          <dgm:constr type="t" for="ch" forName="rect2" refType="h" fact="0.065"/>
          <dgm:constr type="w" for="ch" forName="rect3" refType="w" fact="0.4"/>
          <dgm:constr type="h" for="ch" forName="rect3" refType="w" fact="0.4"/>
          <dgm:constr type="l" for="ch" forName="rect3" refType="w" fact="0.065"/>
          <dgm:constr type="b" for="ch" forName="rect3" refType="h" fact="0.935"/>
          <dgm:constr type="w" for="ch" forName="rect4" refType="w" fact="0.4"/>
          <dgm:constr type="h" for="ch" forName="rect4" refType="h" fact="0.4"/>
          <dgm:constr type="r" for="ch" forName="rect4" refType="w" fact="0.935"/>
          <dgm:constr type="b" for="ch" forName="rect4" refType="h" fact="0.935"/>
        </dgm:constrLst>
      </dgm:if>
      <dgm:else name="Name2">
        <dgm:constrLst>
          <dgm:constr type="primFontSz" for="ch" ptType="node" op="equ" val="65"/>
          <dgm:constr type="w" for="ch" forName="axisShape" refType="w"/>
          <dgm:constr type="h" for="ch" forName="axisShape" refType="h"/>
          <dgm:constr type="w" for="ch" forName="rect1" refType="w" fact="0.4"/>
          <dgm:constr type="h" for="ch" forName="rect1" refType="w" fact="0.4"/>
          <dgm:constr type="r" for="ch" forName="rect1" refType="w" fact="0.935"/>
          <dgm:constr type="t" for="ch" forName="rect1" refType="h" fact="0.065"/>
          <dgm:constr type="w" for="ch" forName="rect2" refType="w" fact="0.4"/>
          <dgm:constr type="h" for="ch" forName="rect2" refType="h" fact="0.4"/>
          <dgm:constr type="l" for="ch" forName="rect2" refType="w" fact="0.065"/>
          <dgm:constr type="t" for="ch" forName="rect2" refType="h" fact="0.065"/>
          <dgm:constr type="w" for="ch" forName="rect3" refType="w" fact="0.4"/>
          <dgm:constr type="h" for="ch" forName="rect3" refType="w" fact="0.4"/>
          <dgm:constr type="r" for="ch" forName="rect3" refType="w" fact="0.935"/>
          <dgm:constr type="b" for="ch" forName="rect3" refType="h" fact="0.935"/>
          <dgm:constr type="w" for="ch" forName="rect4" refType="w" fact="0.4"/>
          <dgm:constr type="h" for="ch" forName="rect4" refType="h" fact="0.4"/>
          <dgm:constr type="l" for="ch" forName="rect4" refType="w" fact="0.065"/>
          <dgm:constr type="b" for="ch" forName="rect4" refType="h" fact="0.935"/>
        </dgm:constrLst>
      </dgm:else>
    </dgm:choose>
    <dgm:ruleLst/>
    <dgm:choose name="Name3">
      <dgm:if name="Name4" axis="ch" ptType="node" func="cnt" op="gte" val="1">
        <dgm:layoutNode name="axisShape" styleLbl="bgShp">
          <dgm:alg type="sp"/>
          <dgm:shape xmlns:r="http://schemas.openxmlformats.org/officeDocument/2006/relationships" type="quadArrow" r:blip="">
            <dgm:adjLst>
              <dgm:adj idx="1" val="0.02"/>
              <dgm:adj idx="2" val="0.04"/>
              <dgm:adj idx="3" val="0.05"/>
            </dgm:adjLst>
          </dgm:shape>
          <dgm:presOf/>
          <dgm:constrLst/>
          <dgm:ruleLst/>
        </dgm:layoutNode>
        <dgm:layoutNode name="rect1">
          <dgm:varLst>
            <dgm:chMax val="0"/>
            <dgm:chPref val="0"/>
            <dgm:bulletEnabled val="1"/>
          </dgm:varLst>
          <dgm:alg type="tx"/>
          <dgm:shape xmlns:r="http://schemas.openxmlformats.org/officeDocument/2006/relationships" type="roundRect" r:blip="">
            <dgm:adjLst/>
          </dgm:shape>
          <dgm:presOf axis="ch desOrSelf" ptType="node node" st="1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2">
          <dgm:varLst>
            <dgm:chMax val="0"/>
            <dgm:chPref val="0"/>
            <dgm:bulletEnabled val="1"/>
          </dgm:varLst>
          <dgm:alg type="tx"/>
          <dgm:shape xmlns:r="http://schemas.openxmlformats.org/officeDocument/2006/relationships" type="roundRect" r:blip="">
            <dgm:adjLst/>
          </dgm:shape>
          <dgm:presOf axis="ch desOrSelf" ptType="node node" st="2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3">
          <dgm:varLst>
            <dgm:chMax val="0"/>
            <dgm:chPref val="0"/>
            <dgm:bulletEnabled val="1"/>
          </dgm:varLst>
          <dgm:alg type="tx"/>
          <dgm:shape xmlns:r="http://schemas.openxmlformats.org/officeDocument/2006/relationships" type="roundRect" r:blip="">
            <dgm:adjLst/>
          </dgm:shape>
          <dgm:presOf axis="ch desOrSelf" ptType="node node" st="3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layoutNode name="rect4">
          <dgm:varLst>
            <dgm:chMax val="0"/>
            <dgm:chPref val="0"/>
            <dgm:bulletEnabled val="1"/>
          </dgm:varLst>
          <dgm:alg type="tx"/>
          <dgm:shape xmlns:r="http://schemas.openxmlformats.org/officeDocument/2006/relationships" type="roundRect" r:blip="">
            <dgm:adjLst/>
          </dgm:shape>
          <dgm:presOf axis="ch desOrSelf" ptType="node node" st="4 1" cnt="1 0"/>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5"/>
    </dgm:choose>
  </dgm:layoutNode>
</dgm:layoutDef>
</file>

<file path=ppt/diagrams/quickStyle1.xml><?xml version="1.0" encoding="utf-8"?>
<dgm:styleDef xmlns:dgm="http://schemas.openxmlformats.org/drawingml/2006/diagram" xmlns:a="http://schemas.openxmlformats.org/drawingml/2006/main" uniqueId="urn:microsoft.com/office/officeart/2005/8/quickstyle/simple3">
  <dgm:title val=""/>
  <dgm:desc val=""/>
  <dgm:catLst>
    <dgm:cat type="simple" pri="10300"/>
  </dgm:catLst>
  <dgm:scene3d>
    <a:camera prst="orthographicFront"/>
    <a:lightRig rig="threePt" dir="t"/>
  </dgm:scene3d>
  <dgm:styleLbl name="node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lnNode1">
    <dgm:scene3d>
      <a:camera prst="orthographicFront"/>
      <a:lightRig rig="flat" dir="t"/>
    </dgm:scene3d>
    <dgm:sp3d prstMaterial="dkEdge">
      <a:bevelT w="8200" h="38100"/>
    </dgm:sp3d>
    <dgm:txPr/>
    <dgm:style>
      <a:lnRef idx="1">
        <a:scrgbClr r="0" g="0" b="0"/>
      </a:lnRef>
      <a:fillRef idx="2">
        <a:scrgbClr r="0" g="0" b="0"/>
      </a:fillRef>
      <a:effectRef idx="0">
        <a:scrgbClr r="0" g="0" b="0"/>
      </a:effectRef>
      <a:fontRef idx="minor">
        <a:schemeClr val="dk1"/>
      </a:fontRef>
    </dgm:style>
  </dgm:styleLbl>
  <dgm:styleLbl name="vennNode1">
    <dgm:scene3d>
      <a:camera prst="orthographicFront"/>
      <a:lightRig rig="flat" dir="t"/>
    </dgm:scene3d>
    <dgm:sp3d prstMaterial="dkEdge">
      <a:bevelT w="8200" h="38100"/>
    </dgm:sp3d>
    <dgm:txPr/>
    <dgm:style>
      <a:lnRef idx="0">
        <a:scrgbClr r="0" g="0" b="0"/>
      </a:lnRef>
      <a:fillRef idx="2">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node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node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f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align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bgImgPlace1">
    <dgm:scene3d>
      <a:camera prst="orthographicFront"/>
      <a:lightRig rig="threePt" dir="t"/>
    </dgm:scene3d>
    <dgm:sp3d/>
    <dgm:txPr/>
    <dgm:style>
      <a:lnRef idx="1">
        <a:scrgbClr r="0" g="0" b="0"/>
      </a:lnRef>
      <a:fillRef idx="1">
        <a:scrgbClr r="0" g="0" b="0"/>
      </a:fillRef>
      <a:effectRef idx="1">
        <a:scrgbClr r="0" g="0" b="0"/>
      </a:effectRef>
      <a:fontRef idx="minor"/>
    </dgm:style>
  </dgm:styleLbl>
  <dgm:styleLbl name="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f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bgSibTrans2D1">
    <dgm:scene3d>
      <a:camera prst="orthographicFront"/>
      <a:lightRig rig="threePt" dir="t"/>
    </dgm:scene3d>
    <dgm:sp3d/>
    <dgm:txPr/>
    <dgm:style>
      <a:lnRef idx="0">
        <a:scrgbClr r="0" g="0" b="0"/>
      </a:lnRef>
      <a:fillRef idx="2">
        <a:scrgbClr r="0" g="0" b="0"/>
      </a:fillRef>
      <a:effectRef idx="1">
        <a:scrgbClr r="0" g="0" b="0"/>
      </a:effectRef>
      <a:fontRef idx="minor">
        <a:schemeClr val="dk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1">
        <a:scrgbClr r="0" g="0" b="0"/>
      </a:lnRef>
      <a:fillRef idx="2">
        <a:scrgbClr r="0" g="0" b="0"/>
      </a:fillRef>
      <a:effectRef idx="1">
        <a:scrgbClr r="0" g="0" b="0"/>
      </a:effectRef>
      <a:fontRef idx="minor"/>
    </dgm:style>
  </dgm:styleLbl>
  <dgm:styleLbl name="asst0">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1">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2">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3">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asst4">
    <dgm:scene3d>
      <a:camera prst="orthographicFront"/>
      <a:lightRig rig="flat" dir="t"/>
    </dgm:scene3d>
    <dgm:sp3d prstMaterial="dkEdge">
      <a:bevelT w="8200" h="38100"/>
    </dgm:sp3d>
    <dgm:txPr/>
    <dgm:style>
      <a:lnRef idx="0">
        <a:scrgbClr r="0" g="0" b="0"/>
      </a:lnRef>
      <a:fillRef idx="2">
        <a:scrgbClr r="0" g="0" b="0"/>
      </a:fillRef>
      <a:effectRef idx="1">
        <a:scrgbClr r="0" g="0" b="0"/>
      </a:effectRef>
      <a:fontRef idx="minor">
        <a:schemeClr val="dk1"/>
      </a:fontRef>
    </dgm:style>
  </dgm:styleLbl>
  <dgm:styleLbl name="parChTrans2D1">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2">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3">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2D4">
    <dgm:scene3d>
      <a:camera prst="orthographicFront"/>
      <a:lightRig rig="threePt" dir="t"/>
    </dgm:scene3d>
    <dgm:sp3d/>
    <dgm:txPr/>
    <dgm:style>
      <a:lnRef idx="1">
        <a:scrgbClr r="0" g="0" b="0"/>
      </a:lnRef>
      <a:fillRef idx="2">
        <a:scrgbClr r="0" g="0" b="0"/>
      </a:fillRef>
      <a:effectRef idx="1">
        <a:scrgbClr r="0" g="0" b="0"/>
      </a:effectRef>
      <a:fontRef idx="minor">
        <a:schemeClr val="dk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1">
        <a:scrgbClr r="0" g="0" b="0"/>
      </a:lnRef>
      <a:fillRef idx="2">
        <a:scrgbClr r="0" g="0" b="0"/>
      </a:fillRef>
      <a:effectRef idx="0">
        <a:scrgbClr r="0" g="0" b="0"/>
      </a:effectRef>
      <a:fontRef idx="minor"/>
    </dgm:style>
  </dgm:styleLbl>
  <dgm:styleLbl name="solid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1">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flat" dir="t"/>
    </dgm:scene3d>
    <dgm:sp3d prstMaterial="dkEdge">
      <a:bevelT w="8200" h="38100"/>
    </dgm:sp3d>
    <dgm:txPr/>
    <dgm:style>
      <a:lnRef idx="1">
        <a:scrgbClr r="0" g="0" b="0"/>
      </a:lnRef>
      <a:fillRef idx="2">
        <a:scrgbClr r="0" g="0" b="0"/>
      </a:fillRef>
      <a:effectRef idx="1">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Pr>
        <a:solidFill>
          <a:schemeClr val="bg1"/>
        </a:solidFill>
        <a:effectLst/>
      </p:bgPr>
    </p:bg>
    <p:spTree>
      <p:nvGrpSpPr>
        <p:cNvPr id="1" name=""/>
        <p:cNvGrpSpPr/>
        <p:nvPr/>
      </p:nvGrpSpPr>
      <p:grpSpPr>
        <a:xfrm>
          <a:off x="0" y="0"/>
          <a:ext cx="0" cy="0"/>
          <a:chOff x="0" y="0"/>
          <a:chExt cx="0" cy="0"/>
        </a:xfrm>
      </p:grpSpPr>
      <p:sp>
        <p:nvSpPr>
          <p:cNvPr id="9218" name="Rectangle 2"/>
          <p:cNvSpPr>
            <a:spLocks noGrp="1" noChangeArrowheads="1"/>
          </p:cNvSpPr>
          <p:nvPr>
            <p:ph type="hdr" sz="quarter"/>
          </p:nvPr>
        </p:nvSpPr>
        <p:spPr bwMode="auto">
          <a:xfrm>
            <a:off x="0"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200"/>
            </a:lvl1pPr>
          </a:lstStyle>
          <a:p>
            <a:endParaRPr lang="en-US" altLang="zh-CN"/>
          </a:p>
        </p:txBody>
      </p:sp>
      <p:sp>
        <p:nvSpPr>
          <p:cNvPr id="9219" name="Rectangle 3"/>
          <p:cNvSpPr>
            <a:spLocks noGrp="1" noChangeArrowheads="1"/>
          </p:cNvSpPr>
          <p:nvPr>
            <p:ph type="dt" idx="1"/>
          </p:nvPr>
        </p:nvSpPr>
        <p:spPr bwMode="auto">
          <a:xfrm>
            <a:off x="3884613" y="0"/>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200"/>
            </a:lvl1pPr>
          </a:lstStyle>
          <a:p>
            <a:endParaRPr lang="en-US" altLang="zh-CN"/>
          </a:p>
        </p:txBody>
      </p:sp>
      <p:sp>
        <p:nvSpPr>
          <p:cNvPr id="9220" name="Rectangle 4"/>
          <p:cNvSpPr>
            <a:spLocks noGrp="1" noRot="1" noChangeAspect="1" noChangeArrowheads="1" noTextEdit="1"/>
          </p:cNvSpPr>
          <p:nvPr>
            <p:ph type="sldImg" idx="2"/>
          </p:nvPr>
        </p:nvSpPr>
        <p:spPr bwMode="auto">
          <a:xfrm>
            <a:off x="1143000" y="685800"/>
            <a:ext cx="4572000" cy="3429000"/>
          </a:xfrm>
          <a:prstGeom prst="rect">
            <a:avLst/>
          </a:prstGeom>
          <a:noFill/>
          <a:ln w="9525">
            <a:solidFill>
              <a:srgbClr val="000000"/>
            </a:solidFill>
            <a:miter lim="800000"/>
            <a:headEnd/>
            <a:tailEnd/>
          </a:ln>
          <a:effectLst/>
          <a:extLst>
            <a:ext uri="{AF507438-7753-43E0-B8FC-AC1667EBCBE1}">
              <a14:hiddenEffects xmlns:a14="http://schemas.microsoft.com/office/drawing/2010/main">
                <a:effectLst>
                  <a:outerShdw blurRad="63500" dist="38099" dir="2700000" algn="ctr" rotWithShape="0">
                    <a:srgbClr val="000000">
                      <a:alpha val="74998"/>
                    </a:srgbClr>
                  </a:outerShdw>
                </a:effectLst>
              </a14:hiddenEffects>
            </a:ext>
            <a:ext uri="{53640926-AAD7-44D8-BBD7-CCE9431645EC}">
              <a14:shadowObscured xmlns:a14="http://schemas.microsoft.com/office/drawing/2010/main" val="1"/>
            </a:ext>
          </a:extLst>
        </p:spPr>
      </p:sp>
      <p:sp>
        <p:nvSpPr>
          <p:cNvPr id="9221" name="Rectangle 5"/>
          <p:cNvSpPr>
            <a:spLocks noGrp="1" noChangeArrowheads="1"/>
          </p:cNvSpPr>
          <p:nvPr>
            <p:ph type="body" sz="quarter" idx="3"/>
          </p:nvPr>
        </p:nvSpPr>
        <p:spPr bwMode="auto">
          <a:xfrm>
            <a:off x="685800" y="4343400"/>
            <a:ext cx="5486400" cy="411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en-US" altLang="zh-CN"/>
              <a:t>Click to edit Master text styles</a:t>
            </a:r>
          </a:p>
          <a:p>
            <a:pPr lvl="1"/>
            <a:r>
              <a:rPr lang="en-US" altLang="zh-CN"/>
              <a:t>Second level</a:t>
            </a:r>
          </a:p>
          <a:p>
            <a:pPr lvl="2"/>
            <a:r>
              <a:rPr lang="en-US" altLang="zh-CN"/>
              <a:t>Third level</a:t>
            </a:r>
          </a:p>
          <a:p>
            <a:pPr lvl="3"/>
            <a:r>
              <a:rPr lang="en-US" altLang="zh-CN"/>
              <a:t>Fourth level</a:t>
            </a:r>
          </a:p>
          <a:p>
            <a:pPr lvl="4"/>
            <a:r>
              <a:rPr lang="en-US" altLang="zh-CN"/>
              <a:t>Fifth level</a:t>
            </a:r>
          </a:p>
        </p:txBody>
      </p:sp>
      <p:sp>
        <p:nvSpPr>
          <p:cNvPr id="9222" name="Rectangle 6"/>
          <p:cNvSpPr>
            <a:spLocks noGrp="1" noChangeArrowheads="1"/>
          </p:cNvSpPr>
          <p:nvPr>
            <p:ph type="ftr" sz="quarter" idx="4"/>
          </p:nvPr>
        </p:nvSpPr>
        <p:spPr bwMode="auto">
          <a:xfrm>
            <a:off x="0"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defRPr sz="1200"/>
            </a:lvl1pPr>
          </a:lstStyle>
          <a:p>
            <a:endParaRPr lang="en-US" altLang="zh-CN"/>
          </a:p>
        </p:txBody>
      </p:sp>
      <p:sp>
        <p:nvSpPr>
          <p:cNvPr id="9223" name="Rectangle 7"/>
          <p:cNvSpPr>
            <a:spLocks noGrp="1" noChangeArrowheads="1"/>
          </p:cNvSpPr>
          <p:nvPr>
            <p:ph type="sldNum" sz="quarter" idx="5"/>
          </p:nvPr>
        </p:nvSpPr>
        <p:spPr bwMode="auto">
          <a:xfrm>
            <a:off x="3884613" y="8685213"/>
            <a:ext cx="2971800" cy="4572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b" anchorCtr="0" compatLnSpc="1">
            <a:prstTxWarp prst="textNoShape">
              <a:avLst/>
            </a:prstTxWarp>
          </a:bodyPr>
          <a:lstStyle>
            <a:lvl1pPr algn="r">
              <a:defRPr sz="1200"/>
            </a:lvl1pPr>
          </a:lstStyle>
          <a:p>
            <a:fld id="{4274E565-3364-2F4D-B26E-9DCC6BA179A1}" type="slidenum">
              <a:rPr lang="en-US" altLang="zh-CN"/>
              <a:pPr/>
              <a:t>‹#›</a:t>
            </a:fld>
            <a:endParaRPr lang="en-US" altLang="zh-CN"/>
          </a:p>
        </p:txBody>
      </p:sp>
    </p:spTree>
    <p:extLst>
      <p:ext uri="{BB962C8B-B14F-4D97-AF65-F5344CB8AC3E}">
        <p14:creationId xmlns:p14="http://schemas.microsoft.com/office/powerpoint/2010/main" val="1557076317"/>
      </p:ext>
    </p:extLst>
  </p:cSld>
  <p:clrMap bg1="lt1" tx1="dk1" bg2="lt2" tx2="dk2" accent1="accent1" accent2="accent2" accent3="accent3" accent4="accent4" accent5="accent5" accent6="accent6" hlink="hlink" folHlink="folHlink"/>
  <p:notesStyle>
    <a:lvl1pPr algn="l" rtl="0" fontAlgn="base">
      <a:spcBef>
        <a:spcPct val="30000"/>
      </a:spcBef>
      <a:spcAft>
        <a:spcPct val="0"/>
      </a:spcAft>
      <a:defRPr sz="1200" kern="1200">
        <a:solidFill>
          <a:schemeClr val="tx1"/>
        </a:solidFill>
        <a:latin typeface="Arial" charset="0"/>
        <a:ea typeface="宋体" charset="0"/>
        <a:cs typeface="+mn-cs"/>
      </a:defRPr>
    </a:lvl1pPr>
    <a:lvl2pPr marL="457200" algn="l" rtl="0" fontAlgn="base">
      <a:spcBef>
        <a:spcPct val="30000"/>
      </a:spcBef>
      <a:spcAft>
        <a:spcPct val="0"/>
      </a:spcAft>
      <a:defRPr sz="1200" kern="1200">
        <a:solidFill>
          <a:schemeClr val="tx1"/>
        </a:solidFill>
        <a:latin typeface="Arial" charset="0"/>
        <a:ea typeface="宋体" charset="0"/>
        <a:cs typeface="+mn-cs"/>
      </a:defRPr>
    </a:lvl2pPr>
    <a:lvl3pPr marL="914400" algn="l" rtl="0" fontAlgn="base">
      <a:spcBef>
        <a:spcPct val="30000"/>
      </a:spcBef>
      <a:spcAft>
        <a:spcPct val="0"/>
      </a:spcAft>
      <a:defRPr sz="1200" kern="1200">
        <a:solidFill>
          <a:schemeClr val="tx1"/>
        </a:solidFill>
        <a:latin typeface="Arial" charset="0"/>
        <a:ea typeface="宋体" charset="0"/>
        <a:cs typeface="+mn-cs"/>
      </a:defRPr>
    </a:lvl3pPr>
    <a:lvl4pPr marL="1371600" algn="l" rtl="0" fontAlgn="base">
      <a:spcBef>
        <a:spcPct val="30000"/>
      </a:spcBef>
      <a:spcAft>
        <a:spcPct val="0"/>
      </a:spcAft>
      <a:defRPr sz="1200" kern="1200">
        <a:solidFill>
          <a:schemeClr val="tx1"/>
        </a:solidFill>
        <a:latin typeface="Arial" charset="0"/>
        <a:ea typeface="宋体" charset="0"/>
        <a:cs typeface="+mn-cs"/>
      </a:defRPr>
    </a:lvl4pPr>
    <a:lvl5pPr marL="1828800" algn="l" rtl="0" fontAlgn="base">
      <a:spcBef>
        <a:spcPct val="30000"/>
      </a:spcBef>
      <a:spcAft>
        <a:spcPct val="0"/>
      </a:spcAft>
      <a:defRPr sz="1200" kern="1200">
        <a:solidFill>
          <a:schemeClr val="tx1"/>
        </a:solidFill>
        <a:latin typeface="Arial" charset="0"/>
        <a:ea typeface="宋体" charset="0"/>
        <a:cs typeface="+mn-cs"/>
      </a:defRPr>
    </a:lvl5pPr>
    <a:lvl6pPr marL="2286000" algn="l" defTabSz="457200" rtl="0" eaLnBrk="1" latinLnBrk="0" hangingPunct="1">
      <a:defRPr sz="1200" kern="1200">
        <a:solidFill>
          <a:schemeClr val="tx1"/>
        </a:solidFill>
        <a:latin typeface="+mn-lt"/>
        <a:ea typeface="+mn-ea"/>
        <a:cs typeface="+mn-cs"/>
      </a:defRPr>
    </a:lvl6pPr>
    <a:lvl7pPr marL="2743200" algn="l" defTabSz="457200" rtl="0" eaLnBrk="1" latinLnBrk="0" hangingPunct="1">
      <a:defRPr sz="1200" kern="1200">
        <a:solidFill>
          <a:schemeClr val="tx1"/>
        </a:solidFill>
        <a:latin typeface="+mn-lt"/>
        <a:ea typeface="+mn-ea"/>
        <a:cs typeface="+mn-cs"/>
      </a:defRPr>
    </a:lvl7pPr>
    <a:lvl8pPr marL="3200400" algn="l" defTabSz="457200" rtl="0" eaLnBrk="1" latinLnBrk="0" hangingPunct="1">
      <a:defRPr sz="1200" kern="1200">
        <a:solidFill>
          <a:schemeClr val="tx1"/>
        </a:solidFill>
        <a:latin typeface="+mn-lt"/>
        <a:ea typeface="+mn-ea"/>
        <a:cs typeface="+mn-cs"/>
      </a:defRPr>
    </a:lvl8pPr>
    <a:lvl9pPr marL="3657600" algn="l" defTabSz="4572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png"/><Relationship Id="rId1" Type="http://schemas.openxmlformats.org/officeDocument/2006/relationships/slideMaster" Target="../slideMasters/slideMaster1.xml"/><Relationship Id="rId5" Type="http://schemas.openxmlformats.org/officeDocument/2006/relationships/image" Target="../media/image4.png"/><Relationship Id="rId4" Type="http://schemas.openxmlformats.org/officeDocument/2006/relationships/image" Target="../media/image1.png"/></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标题幻灯片">
    <p:spTree>
      <p:nvGrpSpPr>
        <p:cNvPr id="1" name=""/>
        <p:cNvGrpSpPr/>
        <p:nvPr/>
      </p:nvGrpSpPr>
      <p:grpSpPr>
        <a:xfrm>
          <a:off x="0" y="0"/>
          <a:ext cx="0" cy="0"/>
          <a:chOff x="0" y="0"/>
          <a:chExt cx="0" cy="0"/>
        </a:xfrm>
      </p:grpSpPr>
      <p:sp>
        <p:nvSpPr>
          <p:cNvPr id="4108" name="Freeform 12"/>
          <p:cNvSpPr>
            <a:spLocks/>
          </p:cNvSpPr>
          <p:nvPr/>
        </p:nvSpPr>
        <p:spPr bwMode="gray">
          <a:xfrm>
            <a:off x="-9525" y="2997200"/>
            <a:ext cx="2205038" cy="2663825"/>
          </a:xfrm>
          <a:custGeom>
            <a:avLst/>
            <a:gdLst>
              <a:gd name="T0" fmla="*/ 0 w 1406"/>
              <a:gd name="T1" fmla="*/ 1678 h 1678"/>
              <a:gd name="T2" fmla="*/ 0 w 1406"/>
              <a:gd name="T3" fmla="*/ 1134 h 1678"/>
              <a:gd name="T4" fmla="*/ 1406 w 1406"/>
              <a:gd name="T5" fmla="*/ 0 h 1678"/>
              <a:gd name="T6" fmla="*/ 1406 w 1406"/>
              <a:gd name="T7" fmla="*/ 91 h 1678"/>
              <a:gd name="T8" fmla="*/ 0 w 1406"/>
              <a:gd name="T9" fmla="*/ 1678 h 1678"/>
            </a:gdLst>
            <a:ahLst/>
            <a:cxnLst>
              <a:cxn ang="0">
                <a:pos x="T0" y="T1"/>
              </a:cxn>
              <a:cxn ang="0">
                <a:pos x="T2" y="T3"/>
              </a:cxn>
              <a:cxn ang="0">
                <a:pos x="T4" y="T5"/>
              </a:cxn>
              <a:cxn ang="0">
                <a:pos x="T6" y="T7"/>
              </a:cxn>
              <a:cxn ang="0">
                <a:pos x="T8" y="T9"/>
              </a:cxn>
            </a:cxnLst>
            <a:rect l="0" t="0" r="r" b="b"/>
            <a:pathLst>
              <a:path w="1406" h="1678">
                <a:moveTo>
                  <a:pt x="0" y="1678"/>
                </a:moveTo>
                <a:lnTo>
                  <a:pt x="0" y="1134"/>
                </a:lnTo>
                <a:lnTo>
                  <a:pt x="1406" y="0"/>
                </a:lnTo>
                <a:lnTo>
                  <a:pt x="1406" y="91"/>
                </a:lnTo>
                <a:lnTo>
                  <a:pt x="0" y="1678"/>
                </a:lnTo>
                <a:close/>
              </a:path>
            </a:pathLst>
          </a:custGeom>
          <a:solidFill>
            <a:srgbClr val="E0E0E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pic>
        <p:nvPicPr>
          <p:cNvPr id="4103" name="Picture 7" descr="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gray">
          <a:xfrm>
            <a:off x="1447800" y="1782763"/>
            <a:ext cx="7359650" cy="1609725"/>
          </a:xfrm>
          <a:prstGeom prst="rect">
            <a:avLst/>
          </a:prstGeom>
          <a:noFill/>
          <a:extLst>
            <a:ext uri="{909E8E84-426E-40DD-AFC4-6F175D3DCCD1}">
              <a14:hiddenFill xmlns:a14="http://schemas.microsoft.com/office/drawing/2010/main">
                <a:solidFill>
                  <a:srgbClr val="FFFFFF"/>
                </a:solidFill>
              </a14:hiddenFill>
            </a:ext>
          </a:extLst>
        </p:spPr>
      </p:pic>
      <p:sp>
        <p:nvSpPr>
          <p:cNvPr id="4104" name="Freeform 8"/>
          <p:cNvSpPr>
            <a:spLocks/>
          </p:cNvSpPr>
          <p:nvPr/>
        </p:nvSpPr>
        <p:spPr bwMode="gray">
          <a:xfrm>
            <a:off x="568325" y="-9525"/>
            <a:ext cx="1784350" cy="6875463"/>
          </a:xfrm>
          <a:custGeom>
            <a:avLst/>
            <a:gdLst>
              <a:gd name="T0" fmla="*/ 0 w 1124"/>
              <a:gd name="T1" fmla="*/ 0 h 4343"/>
              <a:gd name="T2" fmla="*/ 490 w 1124"/>
              <a:gd name="T3" fmla="*/ 2 h 4343"/>
              <a:gd name="T4" fmla="*/ 1124 w 1124"/>
              <a:gd name="T5" fmla="*/ 1373 h 4343"/>
              <a:gd name="T6" fmla="*/ 1124 w 1124"/>
              <a:gd name="T7" fmla="*/ 2036 h 4343"/>
              <a:gd name="T8" fmla="*/ 889 w 1124"/>
              <a:gd name="T9" fmla="*/ 4343 h 4343"/>
              <a:gd name="T10" fmla="*/ 526 w 1124"/>
              <a:gd name="T11" fmla="*/ 4343 h 4343"/>
              <a:gd name="T12" fmla="*/ 1079 w 1124"/>
              <a:gd name="T13" fmla="*/ 2031 h 4343"/>
              <a:gd name="T14" fmla="*/ 1079 w 1124"/>
              <a:gd name="T15" fmla="*/ 1383 h 4343"/>
              <a:gd name="T16" fmla="*/ 0 w 1124"/>
              <a:gd name="T17" fmla="*/ 0 h 434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124" h="4343">
                <a:moveTo>
                  <a:pt x="0" y="0"/>
                </a:moveTo>
                <a:lnTo>
                  <a:pt x="490" y="2"/>
                </a:lnTo>
                <a:lnTo>
                  <a:pt x="1124" y="1373"/>
                </a:lnTo>
                <a:lnTo>
                  <a:pt x="1124" y="2036"/>
                </a:lnTo>
                <a:lnTo>
                  <a:pt x="889" y="4343"/>
                </a:lnTo>
                <a:lnTo>
                  <a:pt x="526" y="4343"/>
                </a:lnTo>
                <a:lnTo>
                  <a:pt x="1079" y="2031"/>
                </a:lnTo>
                <a:lnTo>
                  <a:pt x="1079" y="1383"/>
                </a:lnTo>
                <a:lnTo>
                  <a:pt x="0" y="0"/>
                </a:lnTo>
                <a:close/>
              </a:path>
            </a:pathLst>
          </a:custGeom>
          <a:solidFill>
            <a:schemeClr val="bg1"/>
          </a:solidFill>
          <a:ln>
            <a:noFill/>
          </a:ln>
          <a:effectLst/>
          <a:extLst>
            <a:ext uri="{91240B29-F687-4F45-9708-019B960494DF}">
              <a14:hiddenLine xmlns:a14="http://schemas.microsoft.com/office/drawing/2010/main" w="9525" cap="flat" cmpd="sng">
                <a:solidFill>
                  <a:schemeClr val="tx1"/>
                </a:solidFill>
                <a:prstDash val="solid"/>
                <a:round/>
                <a:headEnd type="none" w="med" len="med"/>
                <a:tailEnd type="none" w="med" len="med"/>
              </a14:hiddenLine>
            </a:ext>
            <a:ext uri="{AF507438-7753-43E0-B8FC-AC1667EBCBE1}">
              <a14:hiddenEffects xmlns:a14="http://schemas.microsoft.com/office/drawing/2010/main">
                <a:effectLst>
                  <a:outerShdw blurRad="63500" dist="35921" dir="2700000" algn="ctr" rotWithShape="0">
                    <a:schemeClr val="bg2"/>
                  </a:outerShdw>
                </a:effectLst>
              </a14:hiddenEffects>
            </a:ext>
          </a:extLst>
        </p:spPr>
        <p:txBody>
          <a:bodyPr/>
          <a:lstStyle/>
          <a:p>
            <a:endParaRPr lang="zh-CN" altLang="en-US"/>
          </a:p>
        </p:txBody>
      </p:sp>
      <p:sp>
        <p:nvSpPr>
          <p:cNvPr id="4105" name="Freeform 9"/>
          <p:cNvSpPr>
            <a:spLocks/>
          </p:cNvSpPr>
          <p:nvPr/>
        </p:nvSpPr>
        <p:spPr bwMode="gray">
          <a:xfrm>
            <a:off x="-12700" y="-9525"/>
            <a:ext cx="2392363" cy="6880225"/>
          </a:xfrm>
          <a:custGeom>
            <a:avLst/>
            <a:gdLst>
              <a:gd name="T0" fmla="*/ 181 w 1507"/>
              <a:gd name="T1" fmla="*/ 0 h 4334"/>
              <a:gd name="T2" fmla="*/ 1507 w 1507"/>
              <a:gd name="T3" fmla="*/ 1379 h 4334"/>
              <a:gd name="T4" fmla="*/ 1507 w 1507"/>
              <a:gd name="T5" fmla="*/ 2036 h 4334"/>
              <a:gd name="T6" fmla="*/ 727 w 1507"/>
              <a:gd name="T7" fmla="*/ 4334 h 4334"/>
              <a:gd name="T8" fmla="*/ 2 w 1507"/>
              <a:gd name="T9" fmla="*/ 4334 h 4334"/>
              <a:gd name="T10" fmla="*/ 2 w 1507"/>
              <a:gd name="T11" fmla="*/ 4162 h 4334"/>
              <a:gd name="T12" fmla="*/ 1441 w 1507"/>
              <a:gd name="T13" fmla="*/ 1936 h 4334"/>
              <a:gd name="T14" fmla="*/ 1441 w 1507"/>
              <a:gd name="T15" fmla="*/ 1447 h 4334"/>
              <a:gd name="T16" fmla="*/ 8 w 1507"/>
              <a:gd name="T17" fmla="*/ 434 h 4334"/>
              <a:gd name="T18" fmla="*/ 0 w 1507"/>
              <a:gd name="T19" fmla="*/ 6 h 4334"/>
              <a:gd name="T20" fmla="*/ 181 w 1507"/>
              <a:gd name="T21" fmla="*/ 0 h 433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Lst>
            <a:rect l="0" t="0" r="r" b="b"/>
            <a:pathLst>
              <a:path w="1507" h="4334">
                <a:moveTo>
                  <a:pt x="181" y="0"/>
                </a:moveTo>
                <a:lnTo>
                  <a:pt x="1507" y="1379"/>
                </a:lnTo>
                <a:lnTo>
                  <a:pt x="1507" y="2036"/>
                </a:lnTo>
                <a:lnTo>
                  <a:pt x="727" y="4334"/>
                </a:lnTo>
                <a:lnTo>
                  <a:pt x="2" y="4334"/>
                </a:lnTo>
                <a:lnTo>
                  <a:pt x="2" y="4162"/>
                </a:lnTo>
                <a:lnTo>
                  <a:pt x="1441" y="1936"/>
                </a:lnTo>
                <a:lnTo>
                  <a:pt x="1441" y="1447"/>
                </a:lnTo>
                <a:lnTo>
                  <a:pt x="8" y="434"/>
                </a:lnTo>
                <a:lnTo>
                  <a:pt x="0" y="6"/>
                </a:lnTo>
                <a:lnTo>
                  <a:pt x="181" y="0"/>
                </a:lnTo>
                <a:close/>
              </a:path>
            </a:pathLst>
          </a:cu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6" name="Freeform 10"/>
          <p:cNvSpPr>
            <a:spLocks/>
          </p:cNvSpPr>
          <p:nvPr/>
        </p:nvSpPr>
        <p:spPr bwMode="gray">
          <a:xfrm>
            <a:off x="2557463" y="0"/>
            <a:ext cx="3022600" cy="6858000"/>
          </a:xfrm>
          <a:custGeom>
            <a:avLst/>
            <a:gdLst>
              <a:gd name="T0" fmla="*/ 1904 w 1904"/>
              <a:gd name="T1" fmla="*/ 0 h 4354"/>
              <a:gd name="T2" fmla="*/ 1178 w 1904"/>
              <a:gd name="T3" fmla="*/ 0 h 4354"/>
              <a:gd name="T4" fmla="*/ 0 w 1904"/>
              <a:gd name="T5" fmla="*/ 1342 h 4354"/>
              <a:gd name="T6" fmla="*/ 0 w 1904"/>
              <a:gd name="T7" fmla="*/ 1950 h 4354"/>
              <a:gd name="T8" fmla="*/ 498 w 1904"/>
              <a:gd name="T9" fmla="*/ 4354 h 4354"/>
              <a:gd name="T10" fmla="*/ 1088 w 1904"/>
              <a:gd name="T11" fmla="*/ 4354 h 4354"/>
              <a:gd name="T12" fmla="*/ 44 w 1904"/>
              <a:gd name="T13" fmla="*/ 1985 h 4354"/>
              <a:gd name="T14" fmla="*/ 44 w 1904"/>
              <a:gd name="T15" fmla="*/ 1361 h 4354"/>
              <a:gd name="T16" fmla="*/ 1904 w 1904"/>
              <a:gd name="T17"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904" h="4354">
                <a:moveTo>
                  <a:pt x="1904" y="0"/>
                </a:moveTo>
                <a:lnTo>
                  <a:pt x="1178" y="0"/>
                </a:lnTo>
                <a:lnTo>
                  <a:pt x="0" y="1342"/>
                </a:lnTo>
                <a:lnTo>
                  <a:pt x="0" y="1950"/>
                </a:lnTo>
                <a:lnTo>
                  <a:pt x="498" y="4354"/>
                </a:lnTo>
                <a:lnTo>
                  <a:pt x="1088" y="4354"/>
                </a:lnTo>
                <a:lnTo>
                  <a:pt x="44" y="1985"/>
                </a:lnTo>
                <a:lnTo>
                  <a:pt x="44" y="1361"/>
                </a:lnTo>
                <a:lnTo>
                  <a:pt x="1904" y="0"/>
                </a:lnTo>
                <a:close/>
              </a:path>
            </a:pathLst>
          </a:custGeom>
          <a:solidFill>
            <a:srgbClr val="D3D3D3"/>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7" name="Freeform 11"/>
          <p:cNvSpPr>
            <a:spLocks/>
          </p:cNvSpPr>
          <p:nvPr/>
        </p:nvSpPr>
        <p:spPr bwMode="gray">
          <a:xfrm>
            <a:off x="2959100" y="-14288"/>
            <a:ext cx="2711450" cy="1887538"/>
          </a:xfrm>
          <a:custGeom>
            <a:avLst/>
            <a:gdLst>
              <a:gd name="T0" fmla="*/ 1708 w 1708"/>
              <a:gd name="T1" fmla="*/ 1 h 1189"/>
              <a:gd name="T2" fmla="*/ 1379 w 1708"/>
              <a:gd name="T3" fmla="*/ 0 h 1189"/>
              <a:gd name="T4" fmla="*/ 0 w 1708"/>
              <a:gd name="T5" fmla="*/ 1189 h 1189"/>
              <a:gd name="T6" fmla="*/ 1708 w 1708"/>
              <a:gd name="T7" fmla="*/ 1 h 1189"/>
            </a:gdLst>
            <a:ahLst/>
            <a:cxnLst>
              <a:cxn ang="0">
                <a:pos x="T0" y="T1"/>
              </a:cxn>
              <a:cxn ang="0">
                <a:pos x="T2" y="T3"/>
              </a:cxn>
              <a:cxn ang="0">
                <a:pos x="T4" y="T5"/>
              </a:cxn>
              <a:cxn ang="0">
                <a:pos x="T6" y="T7"/>
              </a:cxn>
            </a:cxnLst>
            <a:rect l="0" t="0" r="r" b="b"/>
            <a:pathLst>
              <a:path w="1708" h="1189">
                <a:moveTo>
                  <a:pt x="1708" y="1"/>
                </a:moveTo>
                <a:lnTo>
                  <a:pt x="1379" y="0"/>
                </a:lnTo>
                <a:lnTo>
                  <a:pt x="0" y="1189"/>
                </a:lnTo>
                <a:lnTo>
                  <a:pt x="1708" y="1"/>
                </a:lnTo>
                <a:close/>
              </a:path>
            </a:pathLst>
          </a:custGeom>
          <a:solidFill>
            <a:srgbClr val="FFFF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09" name="Freeform 13"/>
          <p:cNvSpPr>
            <a:spLocks/>
          </p:cNvSpPr>
          <p:nvPr/>
        </p:nvSpPr>
        <p:spPr bwMode="gray">
          <a:xfrm>
            <a:off x="2498725" y="-9525"/>
            <a:ext cx="6105525" cy="6867525"/>
          </a:xfrm>
          <a:custGeom>
            <a:avLst/>
            <a:gdLst>
              <a:gd name="T0" fmla="*/ 3665 w 3846"/>
              <a:gd name="T1" fmla="*/ 0 h 4354"/>
              <a:gd name="T2" fmla="*/ 2122 w 3846"/>
              <a:gd name="T3" fmla="*/ 0 h 4354"/>
              <a:gd name="T4" fmla="*/ 0 w 3846"/>
              <a:gd name="T5" fmla="*/ 1339 h 4354"/>
              <a:gd name="T6" fmla="*/ 0 w 3846"/>
              <a:gd name="T7" fmla="*/ 1950 h 4354"/>
              <a:gd name="T8" fmla="*/ 1215 w 3846"/>
              <a:gd name="T9" fmla="*/ 4354 h 4354"/>
              <a:gd name="T10" fmla="*/ 1941 w 3846"/>
              <a:gd name="T11" fmla="*/ 4354 h 4354"/>
              <a:gd name="T12" fmla="*/ 72 w 3846"/>
              <a:gd name="T13" fmla="*/ 1877 h 4354"/>
              <a:gd name="T14" fmla="*/ 72 w 3846"/>
              <a:gd name="T15" fmla="*/ 1361 h 4354"/>
              <a:gd name="T16" fmla="*/ 3846 w 3846"/>
              <a:gd name="T17" fmla="*/ 0 h 4354"/>
              <a:gd name="T18" fmla="*/ 2122 w 3846"/>
              <a:gd name="T19" fmla="*/ 0 h 435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3846" h="4354">
                <a:moveTo>
                  <a:pt x="3665" y="0"/>
                </a:moveTo>
                <a:lnTo>
                  <a:pt x="2122" y="0"/>
                </a:lnTo>
                <a:lnTo>
                  <a:pt x="0" y="1339"/>
                </a:lnTo>
                <a:lnTo>
                  <a:pt x="0" y="1950"/>
                </a:lnTo>
                <a:lnTo>
                  <a:pt x="1215" y="4354"/>
                </a:lnTo>
                <a:lnTo>
                  <a:pt x="1941" y="4354"/>
                </a:lnTo>
                <a:lnTo>
                  <a:pt x="72" y="1877"/>
                </a:lnTo>
                <a:lnTo>
                  <a:pt x="72" y="1361"/>
                </a:lnTo>
                <a:lnTo>
                  <a:pt x="3846" y="0"/>
                </a:lnTo>
                <a:lnTo>
                  <a:pt x="2122" y="0"/>
                </a:lnTo>
              </a:path>
            </a:pathLst>
          </a:cu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0" name="Freeform 14"/>
          <p:cNvSpPr>
            <a:spLocks/>
          </p:cNvSpPr>
          <p:nvPr/>
        </p:nvSpPr>
        <p:spPr bwMode="gray">
          <a:xfrm>
            <a:off x="-9525" y="185738"/>
            <a:ext cx="2246313" cy="5984875"/>
          </a:xfrm>
          <a:custGeom>
            <a:avLst/>
            <a:gdLst>
              <a:gd name="T0" fmla="*/ 0 w 1415"/>
              <a:gd name="T1" fmla="*/ 0 h 3770"/>
              <a:gd name="T2" fmla="*/ 1415 w 1415"/>
              <a:gd name="T3" fmla="*/ 1197 h 3770"/>
              <a:gd name="T4" fmla="*/ 1415 w 1415"/>
              <a:gd name="T5" fmla="*/ 1862 h 3770"/>
              <a:gd name="T6" fmla="*/ 0 w 1415"/>
              <a:gd name="T7" fmla="*/ 3770 h 3770"/>
              <a:gd name="T8" fmla="*/ 0 w 1415"/>
              <a:gd name="T9" fmla="*/ 3272 h 3770"/>
              <a:gd name="T10" fmla="*/ 1376 w 1415"/>
              <a:gd name="T11" fmla="*/ 1801 h 3770"/>
              <a:gd name="T12" fmla="*/ 1376 w 1415"/>
              <a:gd name="T13" fmla="*/ 1272 h 3770"/>
              <a:gd name="T14" fmla="*/ 6 w 1415"/>
              <a:gd name="T15" fmla="*/ 962 h 3770"/>
              <a:gd name="T16" fmla="*/ 0 w 1415"/>
              <a:gd name="T17" fmla="*/ 0 h 377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15" h="3770">
                <a:moveTo>
                  <a:pt x="0" y="0"/>
                </a:moveTo>
                <a:lnTo>
                  <a:pt x="1415" y="1197"/>
                </a:lnTo>
                <a:lnTo>
                  <a:pt x="1415" y="1862"/>
                </a:lnTo>
                <a:lnTo>
                  <a:pt x="0" y="3770"/>
                </a:lnTo>
                <a:lnTo>
                  <a:pt x="0" y="3272"/>
                </a:lnTo>
                <a:lnTo>
                  <a:pt x="1376" y="1801"/>
                </a:lnTo>
                <a:lnTo>
                  <a:pt x="1376" y="1272"/>
                </a:lnTo>
                <a:lnTo>
                  <a:pt x="6" y="962"/>
                </a:lnTo>
                <a:lnTo>
                  <a:pt x="0" y="0"/>
                </a:ln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1" name="Freeform 15"/>
          <p:cNvSpPr>
            <a:spLocks/>
          </p:cNvSpPr>
          <p:nvPr/>
        </p:nvSpPr>
        <p:spPr bwMode="gray">
          <a:xfrm>
            <a:off x="2608263" y="642938"/>
            <a:ext cx="6540500" cy="6215062"/>
          </a:xfrm>
          <a:custGeom>
            <a:avLst/>
            <a:gdLst>
              <a:gd name="T0" fmla="*/ 4115 w 4120"/>
              <a:gd name="T1" fmla="*/ 0 h 3915"/>
              <a:gd name="T2" fmla="*/ 4120 w 4120"/>
              <a:gd name="T3" fmla="*/ 500 h 3915"/>
              <a:gd name="T4" fmla="*/ 61 w 4120"/>
              <a:gd name="T5" fmla="*/ 1059 h 3915"/>
              <a:gd name="T6" fmla="*/ 61 w 4120"/>
              <a:gd name="T7" fmla="*/ 1466 h 3915"/>
              <a:gd name="T8" fmla="*/ 2419 w 4120"/>
              <a:gd name="T9" fmla="*/ 3915 h 3915"/>
              <a:gd name="T10" fmla="*/ 1830 w 4120"/>
              <a:gd name="T11" fmla="*/ 3915 h 3915"/>
              <a:gd name="T12" fmla="*/ 0 w 4120"/>
              <a:gd name="T13" fmla="*/ 1449 h 3915"/>
              <a:gd name="T14" fmla="*/ 0 w 4120"/>
              <a:gd name="T15" fmla="*/ 967 h 3915"/>
              <a:gd name="T16" fmla="*/ 4115 w 4120"/>
              <a:gd name="T17" fmla="*/ 0 h 391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120" h="3915">
                <a:moveTo>
                  <a:pt x="4115" y="0"/>
                </a:moveTo>
                <a:lnTo>
                  <a:pt x="4120" y="500"/>
                </a:lnTo>
                <a:lnTo>
                  <a:pt x="61" y="1059"/>
                </a:lnTo>
                <a:lnTo>
                  <a:pt x="61" y="1466"/>
                </a:lnTo>
                <a:lnTo>
                  <a:pt x="2419" y="3915"/>
                </a:lnTo>
                <a:lnTo>
                  <a:pt x="1830" y="3915"/>
                </a:lnTo>
                <a:lnTo>
                  <a:pt x="0" y="1449"/>
                </a:lnTo>
                <a:lnTo>
                  <a:pt x="0" y="967"/>
                </a:lnTo>
                <a:lnTo>
                  <a:pt x="4115" y="0"/>
                </a:lnTo>
                <a:close/>
              </a:path>
            </a:pathLst>
          </a:cu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2" name="Freeform 16"/>
          <p:cNvSpPr>
            <a:spLocks/>
          </p:cNvSpPr>
          <p:nvPr/>
        </p:nvSpPr>
        <p:spPr bwMode="gray">
          <a:xfrm>
            <a:off x="2586038" y="-17463"/>
            <a:ext cx="6557962" cy="6875463"/>
          </a:xfrm>
          <a:custGeom>
            <a:avLst/>
            <a:gdLst>
              <a:gd name="T0" fmla="*/ 4131 w 4131"/>
              <a:gd name="T1" fmla="*/ 0 h 4348"/>
              <a:gd name="T2" fmla="*/ 4126 w 4131"/>
              <a:gd name="T3" fmla="*/ 494 h 4348"/>
              <a:gd name="T4" fmla="*/ 55 w 4131"/>
              <a:gd name="T5" fmla="*/ 1404 h 4348"/>
              <a:gd name="T6" fmla="*/ 55 w 4131"/>
              <a:gd name="T7" fmla="*/ 1853 h 4348"/>
              <a:gd name="T8" fmla="*/ 3156 w 4131"/>
              <a:gd name="T9" fmla="*/ 4348 h 4348"/>
              <a:gd name="T10" fmla="*/ 2067 w 4131"/>
              <a:gd name="T11" fmla="*/ 4348 h 4348"/>
              <a:gd name="T12" fmla="*/ 0 w 4131"/>
              <a:gd name="T13" fmla="*/ 1882 h 4348"/>
              <a:gd name="T14" fmla="*/ 0 w 4131"/>
              <a:gd name="T15" fmla="*/ 1355 h 4348"/>
              <a:gd name="T16" fmla="*/ 3615 w 4131"/>
              <a:gd name="T17" fmla="*/ 0 h 4348"/>
              <a:gd name="T18" fmla="*/ 4131 w 4131"/>
              <a:gd name="T19" fmla="*/ 0 h 4348"/>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Lst>
            <a:rect l="0" t="0" r="r" b="b"/>
            <a:pathLst>
              <a:path w="4131" h="4348">
                <a:moveTo>
                  <a:pt x="4131" y="0"/>
                </a:moveTo>
                <a:lnTo>
                  <a:pt x="4126" y="494"/>
                </a:lnTo>
                <a:lnTo>
                  <a:pt x="55" y="1404"/>
                </a:lnTo>
                <a:lnTo>
                  <a:pt x="55" y="1853"/>
                </a:lnTo>
                <a:lnTo>
                  <a:pt x="3156" y="4348"/>
                </a:lnTo>
                <a:lnTo>
                  <a:pt x="2067" y="4348"/>
                </a:lnTo>
                <a:lnTo>
                  <a:pt x="0" y="1882"/>
                </a:lnTo>
                <a:lnTo>
                  <a:pt x="0" y="1355"/>
                </a:lnTo>
                <a:lnTo>
                  <a:pt x="3615" y="0"/>
                </a:lnTo>
                <a:lnTo>
                  <a:pt x="4131" y="0"/>
                </a:lnTo>
                <a:close/>
              </a:path>
            </a:pathLst>
          </a:custGeom>
          <a:solidFill>
            <a:srgbClr val="FF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3" name="Freeform 17"/>
          <p:cNvSpPr>
            <a:spLocks/>
          </p:cNvSpPr>
          <p:nvPr/>
        </p:nvSpPr>
        <p:spPr bwMode="gray">
          <a:xfrm>
            <a:off x="2771775" y="-26988"/>
            <a:ext cx="5761038" cy="2087563"/>
          </a:xfrm>
          <a:custGeom>
            <a:avLst/>
            <a:gdLst>
              <a:gd name="T0" fmla="*/ 0 w 3629"/>
              <a:gd name="T1" fmla="*/ 1315 h 1315"/>
              <a:gd name="T2" fmla="*/ 2858 w 3629"/>
              <a:gd name="T3" fmla="*/ 0 h 1315"/>
              <a:gd name="T4" fmla="*/ 3629 w 3629"/>
              <a:gd name="T5" fmla="*/ 0 h 1315"/>
              <a:gd name="T6" fmla="*/ 0 w 3629"/>
              <a:gd name="T7" fmla="*/ 1315 h 1315"/>
            </a:gdLst>
            <a:ahLst/>
            <a:cxnLst>
              <a:cxn ang="0">
                <a:pos x="T0" y="T1"/>
              </a:cxn>
              <a:cxn ang="0">
                <a:pos x="T2" y="T3"/>
              </a:cxn>
              <a:cxn ang="0">
                <a:pos x="T4" y="T5"/>
              </a:cxn>
              <a:cxn ang="0">
                <a:pos x="T6" y="T7"/>
              </a:cxn>
            </a:cxnLst>
            <a:rect l="0" t="0" r="r" b="b"/>
            <a:pathLst>
              <a:path w="3629" h="1315">
                <a:moveTo>
                  <a:pt x="0" y="1315"/>
                </a:moveTo>
                <a:lnTo>
                  <a:pt x="2858" y="0"/>
                </a:lnTo>
                <a:lnTo>
                  <a:pt x="3629" y="0"/>
                </a:lnTo>
                <a:lnTo>
                  <a:pt x="0" y="1315"/>
                </a:lnTo>
                <a:close/>
              </a:path>
            </a:pathLst>
          </a:custGeom>
          <a:solidFill>
            <a:srgbClr val="FFFFFF">
              <a:alpha val="50000"/>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14" name="Freeform 18"/>
          <p:cNvSpPr>
            <a:spLocks/>
          </p:cNvSpPr>
          <p:nvPr/>
        </p:nvSpPr>
        <p:spPr bwMode="gray">
          <a:xfrm>
            <a:off x="2555875" y="2924175"/>
            <a:ext cx="3384550" cy="3944938"/>
          </a:xfrm>
          <a:custGeom>
            <a:avLst/>
            <a:gdLst>
              <a:gd name="T0" fmla="*/ 0 w 2132"/>
              <a:gd name="T1" fmla="*/ 0 h 2495"/>
              <a:gd name="T2" fmla="*/ 2132 w 2132"/>
              <a:gd name="T3" fmla="*/ 2495 h 2495"/>
              <a:gd name="T4" fmla="*/ 1814 w 2132"/>
              <a:gd name="T5" fmla="*/ 2495 h 2495"/>
              <a:gd name="T6" fmla="*/ 0 w 2132"/>
              <a:gd name="T7" fmla="*/ 0 h 2495"/>
            </a:gdLst>
            <a:ahLst/>
            <a:cxnLst>
              <a:cxn ang="0">
                <a:pos x="T0" y="T1"/>
              </a:cxn>
              <a:cxn ang="0">
                <a:pos x="T2" y="T3"/>
              </a:cxn>
              <a:cxn ang="0">
                <a:pos x="T4" y="T5"/>
              </a:cxn>
              <a:cxn ang="0">
                <a:pos x="T6" y="T7"/>
              </a:cxn>
            </a:cxnLst>
            <a:rect l="0" t="0" r="r" b="b"/>
            <a:pathLst>
              <a:path w="2132" h="2495">
                <a:moveTo>
                  <a:pt x="0" y="0"/>
                </a:moveTo>
                <a:lnTo>
                  <a:pt x="2132" y="2495"/>
                </a:lnTo>
                <a:lnTo>
                  <a:pt x="1814" y="2495"/>
                </a:lnTo>
                <a:lnTo>
                  <a:pt x="0" y="0"/>
                </a:lnTo>
                <a:close/>
              </a:path>
            </a:pathLst>
          </a:custGeom>
          <a:solidFill>
            <a:srgbClr val="FFFFFF">
              <a:alpha val="35001"/>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0" name="Freeform 24"/>
          <p:cNvSpPr>
            <a:spLocks/>
          </p:cNvSpPr>
          <p:nvPr/>
        </p:nvSpPr>
        <p:spPr bwMode="gray">
          <a:xfrm>
            <a:off x="-19050" y="180975"/>
            <a:ext cx="2262188" cy="1914525"/>
          </a:xfrm>
          <a:custGeom>
            <a:avLst/>
            <a:gdLst>
              <a:gd name="T0" fmla="*/ 1425 w 1425"/>
              <a:gd name="T1" fmla="*/ 1206 h 1206"/>
              <a:gd name="T2" fmla="*/ 0 w 1425"/>
              <a:gd name="T3" fmla="*/ 0 h 1206"/>
              <a:gd name="T4" fmla="*/ 0 w 1425"/>
              <a:gd name="T5" fmla="*/ 186 h 1206"/>
              <a:gd name="T6" fmla="*/ 1425 w 1425"/>
              <a:gd name="T7" fmla="*/ 1206 h 1206"/>
            </a:gdLst>
            <a:ahLst/>
            <a:cxnLst>
              <a:cxn ang="0">
                <a:pos x="T0" y="T1"/>
              </a:cxn>
              <a:cxn ang="0">
                <a:pos x="T2" y="T3"/>
              </a:cxn>
              <a:cxn ang="0">
                <a:pos x="T4" y="T5"/>
              </a:cxn>
              <a:cxn ang="0">
                <a:pos x="T6" y="T7"/>
              </a:cxn>
            </a:cxnLst>
            <a:rect l="0" t="0" r="r" b="b"/>
            <a:pathLst>
              <a:path w="1425" h="1206">
                <a:moveTo>
                  <a:pt x="1425" y="1206"/>
                </a:moveTo>
                <a:lnTo>
                  <a:pt x="0" y="0"/>
                </a:lnTo>
                <a:lnTo>
                  <a:pt x="0" y="186"/>
                </a:lnTo>
                <a:lnTo>
                  <a:pt x="1425" y="1206"/>
                </a:lnTo>
                <a:close/>
              </a:path>
            </a:pathLst>
          </a:custGeom>
          <a:solidFill>
            <a:srgbClr val="333333">
              <a:alpha val="39999"/>
            </a:srgbClr>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1" name="Freeform 25"/>
          <p:cNvSpPr>
            <a:spLocks/>
          </p:cNvSpPr>
          <p:nvPr/>
        </p:nvSpPr>
        <p:spPr bwMode="gray">
          <a:xfrm>
            <a:off x="-12700" y="3105150"/>
            <a:ext cx="2327275" cy="3762375"/>
          </a:xfrm>
          <a:custGeom>
            <a:avLst/>
            <a:gdLst>
              <a:gd name="T0" fmla="*/ 0 w 1466"/>
              <a:gd name="T1" fmla="*/ 2248 h 2370"/>
              <a:gd name="T2" fmla="*/ 1466 w 1466"/>
              <a:gd name="T3" fmla="*/ 0 h 2370"/>
              <a:gd name="T4" fmla="*/ 194 w 1466"/>
              <a:gd name="T5" fmla="*/ 2370 h 2370"/>
              <a:gd name="T6" fmla="*/ 4 w 1466"/>
              <a:gd name="T7" fmla="*/ 2364 h 2370"/>
              <a:gd name="T8" fmla="*/ 0 w 1466"/>
              <a:gd name="T9" fmla="*/ 2248 h 2370"/>
            </a:gdLst>
            <a:ahLst/>
            <a:cxnLst>
              <a:cxn ang="0">
                <a:pos x="T0" y="T1"/>
              </a:cxn>
              <a:cxn ang="0">
                <a:pos x="T2" y="T3"/>
              </a:cxn>
              <a:cxn ang="0">
                <a:pos x="T4" y="T5"/>
              </a:cxn>
              <a:cxn ang="0">
                <a:pos x="T6" y="T7"/>
              </a:cxn>
              <a:cxn ang="0">
                <a:pos x="T8" y="T9"/>
              </a:cxn>
            </a:cxnLst>
            <a:rect l="0" t="0" r="r" b="b"/>
            <a:pathLst>
              <a:path w="1466" h="2370">
                <a:moveTo>
                  <a:pt x="0" y="2248"/>
                </a:moveTo>
                <a:lnTo>
                  <a:pt x="1466" y="0"/>
                </a:lnTo>
                <a:lnTo>
                  <a:pt x="194" y="2370"/>
                </a:lnTo>
                <a:lnTo>
                  <a:pt x="4" y="2364"/>
                </a:lnTo>
                <a:lnTo>
                  <a:pt x="0" y="2248"/>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4122" name="Freeform 26"/>
          <p:cNvSpPr>
            <a:spLocks/>
          </p:cNvSpPr>
          <p:nvPr/>
        </p:nvSpPr>
        <p:spPr bwMode="gray">
          <a:xfrm>
            <a:off x="-9525" y="1403350"/>
            <a:ext cx="2317750" cy="5265738"/>
          </a:xfrm>
          <a:custGeom>
            <a:avLst/>
            <a:gdLst>
              <a:gd name="T0" fmla="*/ 6 w 1460"/>
              <a:gd name="T1" fmla="*/ 0 h 3317"/>
              <a:gd name="T2" fmla="*/ 6 w 1460"/>
              <a:gd name="T3" fmla="*/ 643 h 3317"/>
              <a:gd name="T4" fmla="*/ 1410 w 1460"/>
              <a:gd name="T5" fmla="*/ 564 h 3317"/>
              <a:gd name="T6" fmla="*/ 1410 w 1460"/>
              <a:gd name="T7" fmla="*/ 1049 h 3317"/>
              <a:gd name="T8" fmla="*/ 0 w 1460"/>
              <a:gd name="T9" fmla="*/ 2852 h 3317"/>
              <a:gd name="T10" fmla="*/ 0 w 1460"/>
              <a:gd name="T11" fmla="*/ 3317 h 3317"/>
              <a:gd name="T12" fmla="*/ 1460 w 1460"/>
              <a:gd name="T13" fmla="*/ 1062 h 3317"/>
              <a:gd name="T14" fmla="*/ 1460 w 1460"/>
              <a:gd name="T15" fmla="*/ 505 h 3317"/>
              <a:gd name="T16" fmla="*/ 6 w 1460"/>
              <a:gd name="T17" fmla="*/ 0 h 331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1460" h="3317">
                <a:moveTo>
                  <a:pt x="6" y="0"/>
                </a:moveTo>
                <a:lnTo>
                  <a:pt x="6" y="643"/>
                </a:lnTo>
                <a:lnTo>
                  <a:pt x="1410" y="564"/>
                </a:lnTo>
                <a:lnTo>
                  <a:pt x="1410" y="1049"/>
                </a:lnTo>
                <a:lnTo>
                  <a:pt x="0" y="2852"/>
                </a:lnTo>
                <a:lnTo>
                  <a:pt x="0" y="3317"/>
                </a:lnTo>
                <a:lnTo>
                  <a:pt x="1460" y="1062"/>
                </a:lnTo>
                <a:lnTo>
                  <a:pt x="1460" y="505"/>
                </a:lnTo>
                <a:lnTo>
                  <a:pt x="6" y="0"/>
                </a:lnTo>
                <a:close/>
              </a:path>
            </a:pathLst>
          </a:custGeom>
          <a:solidFill>
            <a:srgbClr val="FF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4132" name="Group 36"/>
          <p:cNvGrpSpPr>
            <a:grpSpLocks/>
          </p:cNvGrpSpPr>
          <p:nvPr/>
        </p:nvGrpSpPr>
        <p:grpSpPr bwMode="auto">
          <a:xfrm>
            <a:off x="0" y="-19050"/>
            <a:ext cx="9153525" cy="6886575"/>
            <a:chOff x="0" y="0"/>
            <a:chExt cx="5760" cy="4326"/>
          </a:xfrm>
        </p:grpSpPr>
        <p:pic>
          <p:nvPicPr>
            <p:cNvPr id="4131" name="Picture 35" descr="11"/>
            <p:cNvPicPr>
              <a:picLocks noChangeAspect="1" noChangeArrowheads="1"/>
            </p:cNvPicPr>
            <p:nvPr userDrawn="1"/>
          </p:nvPicPr>
          <p:blipFill>
            <a:blip r:embed="rId3">
              <a:extLst>
                <a:ext uri="{28A0092B-C50C-407E-A947-70E740481C1C}">
                  <a14:useLocalDpi xmlns:a14="http://schemas.microsoft.com/office/drawing/2010/main" val="0"/>
                </a:ext>
              </a:extLst>
            </a:blip>
            <a:srcRect/>
            <a:stretch>
              <a:fillRect/>
            </a:stretch>
          </p:blipFill>
          <p:spPr bwMode="gray">
            <a:xfrm>
              <a:off x="0" y="0"/>
              <a:ext cx="5760" cy="4326"/>
            </a:xfrm>
            <a:prstGeom prst="rect">
              <a:avLst/>
            </a:prstGeom>
            <a:noFill/>
            <a:extLst>
              <a:ext uri="{909E8E84-426E-40DD-AFC4-6F175D3DCCD1}">
                <a14:hiddenFill xmlns:a14="http://schemas.microsoft.com/office/drawing/2010/main">
                  <a:solidFill>
                    <a:srgbClr val="FFFFFF"/>
                  </a:solidFill>
                </a14:hiddenFill>
              </a:ext>
            </a:extLst>
          </p:spPr>
        </p:pic>
        <p:sp>
          <p:nvSpPr>
            <p:cNvPr id="4123" name="Rectangle 27"/>
            <p:cNvSpPr>
              <a:spLocks noChangeArrowheads="1"/>
            </p:cNvSpPr>
            <p:nvPr userDrawn="1"/>
          </p:nvSpPr>
          <p:spPr bwMode="gray">
            <a:xfrm>
              <a:off x="212" y="462"/>
              <a:ext cx="5334" cy="3402"/>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12700">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pic>
        <p:nvPicPr>
          <p:cNvPr id="4115" name="Picture 19" descr="2"/>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gray">
          <a:xfrm>
            <a:off x="4141788" y="4041775"/>
            <a:ext cx="415925" cy="415925"/>
          </a:xfrm>
          <a:prstGeom prst="rect">
            <a:avLst/>
          </a:prstGeom>
          <a:noFill/>
          <a:extLst>
            <a:ext uri="{909E8E84-426E-40DD-AFC4-6F175D3DCCD1}">
              <a14:hiddenFill xmlns:a14="http://schemas.microsoft.com/office/drawing/2010/main">
                <a:solidFill>
                  <a:srgbClr val="FFFFFF"/>
                </a:solidFill>
              </a14:hiddenFill>
            </a:ext>
          </a:extLst>
        </p:spPr>
      </p:pic>
      <p:sp>
        <p:nvSpPr>
          <p:cNvPr id="4100" name="Rectangle 4"/>
          <p:cNvSpPr>
            <a:spLocks noGrp="1" noChangeArrowheads="1"/>
          </p:cNvSpPr>
          <p:nvPr>
            <p:ph type="dt" sz="half" idx="2"/>
          </p:nvPr>
        </p:nvSpPr>
        <p:spPr>
          <a:xfrm>
            <a:off x="457200" y="6245225"/>
            <a:ext cx="2133600" cy="476250"/>
          </a:xfrm>
        </p:spPr>
        <p:txBody>
          <a:bodyPr/>
          <a:lstStyle>
            <a:lvl1pPr>
              <a:defRPr/>
            </a:lvl1pPr>
          </a:lstStyle>
          <a:p>
            <a:endParaRPr lang="en-US" altLang="zh-CN"/>
          </a:p>
        </p:txBody>
      </p:sp>
      <p:sp>
        <p:nvSpPr>
          <p:cNvPr id="4098" name="Rectangle 2"/>
          <p:cNvSpPr>
            <a:spLocks noGrp="1" noChangeArrowheads="1"/>
          </p:cNvSpPr>
          <p:nvPr>
            <p:ph type="ctrTitle"/>
          </p:nvPr>
        </p:nvSpPr>
        <p:spPr>
          <a:xfrm>
            <a:off x="985838" y="3787775"/>
            <a:ext cx="7772400" cy="885825"/>
          </a:xfrm>
        </p:spPr>
        <p:txBody>
          <a:bodyPr/>
          <a:lstStyle>
            <a:lvl1pPr algn="r">
              <a:defRPr/>
            </a:lvl1pPr>
          </a:lstStyle>
          <a:p>
            <a:pPr lvl="0"/>
            <a:r>
              <a:rPr lang="zh-CN" altLang="en-US" noProof="0" smtClean="0"/>
              <a:t>单击此处编辑母版标题样式</a:t>
            </a:r>
            <a:endParaRPr lang="en-US" altLang="zh-CN" noProof="0" smtClean="0"/>
          </a:p>
        </p:txBody>
      </p:sp>
      <p:sp>
        <p:nvSpPr>
          <p:cNvPr id="4099" name="Rectangle 3"/>
          <p:cNvSpPr>
            <a:spLocks noGrp="1" noChangeArrowheads="1"/>
          </p:cNvSpPr>
          <p:nvPr>
            <p:ph type="subTitle" idx="1"/>
          </p:nvPr>
        </p:nvSpPr>
        <p:spPr>
          <a:xfrm>
            <a:off x="4629150" y="3505200"/>
            <a:ext cx="4129088" cy="457200"/>
          </a:xfrm>
        </p:spPr>
        <p:txBody>
          <a:bodyPr/>
          <a:lstStyle>
            <a:lvl1pPr marL="0" indent="0" algn="dist">
              <a:buFontTx/>
              <a:buNone/>
              <a:defRPr sz="2000" b="1">
                <a:solidFill>
                  <a:srgbClr val="777777"/>
                </a:solidFill>
              </a:defRPr>
            </a:lvl1pPr>
          </a:lstStyle>
          <a:p>
            <a:pPr lvl="0"/>
            <a:r>
              <a:rPr lang="zh-CN" altLang="en-US" noProof="0" smtClean="0"/>
              <a:t>单击此处编辑母版副标题样式</a:t>
            </a:r>
            <a:endParaRPr lang="en-US" altLang="zh-CN" noProof="0" smtClean="0"/>
          </a:p>
        </p:txBody>
      </p:sp>
      <p:sp>
        <p:nvSpPr>
          <p:cNvPr id="4101" name="Rectangle 5"/>
          <p:cNvSpPr>
            <a:spLocks noGrp="1" noChangeArrowheads="1"/>
          </p:cNvSpPr>
          <p:nvPr>
            <p:ph type="ftr" sz="quarter" idx="3"/>
          </p:nvPr>
        </p:nvSpPr>
        <p:spPr>
          <a:xfrm>
            <a:off x="3124200" y="6245225"/>
            <a:ext cx="2895600" cy="476250"/>
          </a:xfrm>
        </p:spPr>
        <p:txBody>
          <a:bodyPr/>
          <a:lstStyle>
            <a:lvl1pPr>
              <a:defRPr/>
            </a:lvl1pPr>
          </a:lstStyle>
          <a:p>
            <a:endParaRPr lang="en-US" altLang="zh-CN"/>
          </a:p>
        </p:txBody>
      </p:sp>
      <p:sp>
        <p:nvSpPr>
          <p:cNvPr id="4102" name="Rectangle 6"/>
          <p:cNvSpPr>
            <a:spLocks noGrp="1" noChangeArrowheads="1"/>
          </p:cNvSpPr>
          <p:nvPr>
            <p:ph type="sldNum" sz="quarter" idx="4"/>
          </p:nvPr>
        </p:nvSpPr>
        <p:spPr>
          <a:xfrm>
            <a:off x="6553200" y="6245225"/>
            <a:ext cx="2133600" cy="476250"/>
          </a:xfrm>
        </p:spPr>
        <p:txBody>
          <a:bodyPr/>
          <a:lstStyle>
            <a:lvl1pPr>
              <a:defRPr/>
            </a:lvl1pPr>
          </a:lstStyle>
          <a:p>
            <a:fld id="{52B4415D-A346-7345-A86A-237197B27E0D}" type="slidenum">
              <a:rPr lang="en-US" altLang="zh-CN"/>
              <a:pPr/>
              <a:t>‹#›</a:t>
            </a:fld>
            <a:endParaRPr lang="en-US" altLang="zh-CN"/>
          </a:p>
        </p:txBody>
      </p:sp>
      <p:sp>
        <p:nvSpPr>
          <p:cNvPr id="4146" name="Rectangle 50"/>
          <p:cNvSpPr>
            <a:spLocks noChangeArrowheads="1"/>
          </p:cNvSpPr>
          <p:nvPr/>
        </p:nvSpPr>
        <p:spPr bwMode="gray">
          <a:xfrm>
            <a:off x="341313" y="722313"/>
            <a:ext cx="8478837" cy="5410200"/>
          </a:xfrm>
          <a:prstGeom prst="rect">
            <a:avLst/>
          </a:prstGeom>
          <a:noFill/>
          <a:ln w="9525">
            <a:solidFill>
              <a:schemeClr val="tx1"/>
            </a:solidFill>
            <a:miter lim="800000"/>
            <a:headEnd/>
            <a:tailEnd/>
          </a:ln>
          <a:effectLst/>
          <a:extLst>
            <a:ext uri="{909E8E84-426E-40DD-AFC4-6F175D3DCCD1}">
              <a14:hiddenFill xmlns:a14="http://schemas.microsoft.com/office/drawing/2010/main">
                <a:solidFill>
                  <a:schemeClr val="accent1"/>
                </a:solid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3" name="图片 2" descr="管理学院Logo（宋体）.png"/>
          <p:cNvPicPr>
            <a:picLocks noChangeAspect="1"/>
          </p:cNvPicPr>
          <p:nvPr userDrawn="1"/>
        </p:nvPicPr>
        <p:blipFill>
          <a:blip r:embed="rId5">
            <a:extLst>
              <a:ext uri="{28A0092B-C50C-407E-A947-70E740481C1C}">
                <a14:useLocalDpi xmlns:a14="http://schemas.microsoft.com/office/drawing/2010/main" val="0"/>
              </a:ext>
            </a:extLst>
          </a:blip>
          <a:stretch>
            <a:fillRect/>
          </a:stretch>
        </p:blipFill>
        <p:spPr>
          <a:xfrm>
            <a:off x="304800" y="6199954"/>
            <a:ext cx="3200400" cy="581846"/>
          </a:xfrm>
          <a:prstGeom prst="rect">
            <a:avLst/>
          </a:prstGeom>
        </p:spPr>
      </p:pic>
    </p:spTree>
  </p:cSld>
  <p:clrMapOvr>
    <a:masterClrMapping/>
  </p:clrMapOvr>
  <p:transition/>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标题和竖排文本">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369FE28F-FFEC-C04C-B749-301934A8CA2D}" type="slidenum">
              <a:rPr lang="en-US" altLang="zh-CN"/>
              <a:pPr/>
              <a:t>‹#›</a:t>
            </a:fld>
            <a:endParaRPr lang="en-US" altLang="zh-CN"/>
          </a:p>
        </p:txBody>
      </p:sp>
    </p:spTree>
    <p:extLst>
      <p:ext uri="{BB962C8B-B14F-4D97-AF65-F5344CB8AC3E}">
        <p14:creationId xmlns:p14="http://schemas.microsoft.com/office/powerpoint/2010/main" val="1027866303"/>
      </p:ext>
    </p:extLst>
  </p:cSld>
  <p:clrMapOvr>
    <a:masterClrMapping/>
  </p:clrMapOvr>
  <p:transition/>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竖排标题和文本">
    <p:spTree>
      <p:nvGrpSpPr>
        <p:cNvPr id="1" name=""/>
        <p:cNvGrpSpPr/>
        <p:nvPr/>
      </p:nvGrpSpPr>
      <p:grpSpPr>
        <a:xfrm>
          <a:off x="0" y="0"/>
          <a:ext cx="0" cy="0"/>
          <a:chOff x="0" y="0"/>
          <a:chExt cx="0" cy="0"/>
        </a:xfrm>
      </p:grpSpPr>
      <p:sp>
        <p:nvSpPr>
          <p:cNvPr id="2" name="竖排标题 1"/>
          <p:cNvSpPr>
            <a:spLocks noGrp="1"/>
          </p:cNvSpPr>
          <p:nvPr>
            <p:ph type="title" orient="vert"/>
          </p:nvPr>
        </p:nvSpPr>
        <p:spPr>
          <a:xfrm>
            <a:off x="6629400" y="198438"/>
            <a:ext cx="2057400" cy="5927725"/>
          </a:xfrm>
        </p:spPr>
        <p:txBody>
          <a:bodyPr vert="eaVert"/>
          <a:lstStyle/>
          <a:p>
            <a:r>
              <a:rPr lang="zh-CN" altLang="en-US" smtClean="0"/>
              <a:t>单击此处编辑母版标题样式</a:t>
            </a:r>
            <a:endParaRPr lang="zh-CN" altLang="en-US"/>
          </a:p>
        </p:txBody>
      </p:sp>
      <p:sp>
        <p:nvSpPr>
          <p:cNvPr id="3" name="竖排文本占位符 2"/>
          <p:cNvSpPr>
            <a:spLocks noGrp="1"/>
          </p:cNvSpPr>
          <p:nvPr>
            <p:ph type="body" orient="vert" idx="1"/>
          </p:nvPr>
        </p:nvSpPr>
        <p:spPr>
          <a:xfrm>
            <a:off x="457200" y="198438"/>
            <a:ext cx="6019800" cy="5927725"/>
          </a:xfrm>
        </p:spPr>
        <p:txBody>
          <a:bodyPr vert="eaVert"/>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F3D8181B-F63A-144A-81B6-52FAC94C7E32}" type="slidenum">
              <a:rPr lang="en-US" altLang="zh-CN"/>
              <a:pPr/>
              <a:t>‹#›</a:t>
            </a:fld>
            <a:endParaRPr lang="en-US" altLang="zh-CN"/>
          </a:p>
        </p:txBody>
      </p:sp>
    </p:spTree>
    <p:extLst>
      <p:ext uri="{BB962C8B-B14F-4D97-AF65-F5344CB8AC3E}">
        <p14:creationId xmlns:p14="http://schemas.microsoft.com/office/powerpoint/2010/main" val="3538493895"/>
      </p:ext>
    </p:extLst>
  </p:cSld>
  <p:clrMapOvr>
    <a:masterClrMapping/>
  </p:clrMapOvr>
  <p:transition/>
</p:sldLayout>
</file>

<file path=ppt/slideLayouts/slideLayout12.xml><?xml version="1.0" encoding="utf-8"?>
<p:sldLayout xmlns:a="http://schemas.openxmlformats.org/drawingml/2006/main" xmlns:r="http://schemas.openxmlformats.org/officeDocument/2006/relationships" xmlns:p="http://schemas.openxmlformats.org/presentationml/2006/main" type="chart" preserve="1">
  <p:cSld name="标题和图表">
    <p:spTree>
      <p:nvGrpSpPr>
        <p:cNvPr id="1" name=""/>
        <p:cNvGrpSpPr/>
        <p:nvPr/>
      </p:nvGrpSpPr>
      <p:grpSpPr>
        <a:xfrm>
          <a:off x="0" y="0"/>
          <a:ext cx="0" cy="0"/>
          <a:chOff x="0" y="0"/>
          <a:chExt cx="0" cy="0"/>
        </a:xfrm>
      </p:grpSpPr>
      <p:sp>
        <p:nvSpPr>
          <p:cNvPr id="2" name="标题 1"/>
          <p:cNvSpPr>
            <a:spLocks noGrp="1"/>
          </p:cNvSpPr>
          <p:nvPr>
            <p:ph type="title"/>
          </p:nvPr>
        </p:nvSpPr>
        <p:spPr>
          <a:xfrm>
            <a:off x="903288" y="198438"/>
            <a:ext cx="6302375" cy="1143000"/>
          </a:xfrm>
        </p:spPr>
        <p:txBody>
          <a:bodyPr/>
          <a:lstStyle/>
          <a:p>
            <a:r>
              <a:rPr lang="zh-CN" altLang="en-US" smtClean="0"/>
              <a:t>单击此处编辑母版标题样式</a:t>
            </a:r>
            <a:endParaRPr lang="zh-CN" altLang="en-US"/>
          </a:p>
        </p:txBody>
      </p:sp>
      <p:sp>
        <p:nvSpPr>
          <p:cNvPr id="3" name="图表占位符 2"/>
          <p:cNvSpPr>
            <a:spLocks noGrp="1"/>
          </p:cNvSpPr>
          <p:nvPr>
            <p:ph type="chart" idx="1"/>
          </p:nvPr>
        </p:nvSpPr>
        <p:spPr>
          <a:xfrm>
            <a:off x="457200" y="1600200"/>
            <a:ext cx="8229600" cy="4525963"/>
          </a:xfrm>
        </p:spPr>
        <p:txBody>
          <a:bodyPr/>
          <a:lstStyle/>
          <a:p>
            <a:r>
              <a:rPr lang="zh-CN" altLang="en-US" smtClean="0"/>
              <a:t>单击图标添加图表</a:t>
            </a:r>
            <a:endParaRPr lang="zh-CN" altLang="en-US"/>
          </a:p>
        </p:txBody>
      </p:sp>
      <p:sp>
        <p:nvSpPr>
          <p:cNvPr id="4" name="日期占位符 3"/>
          <p:cNvSpPr>
            <a:spLocks noGrp="1"/>
          </p:cNvSpPr>
          <p:nvPr>
            <p:ph type="dt" sz="half" idx="10"/>
          </p:nvPr>
        </p:nvSpPr>
        <p:spPr>
          <a:xfrm>
            <a:off x="457200" y="6283325"/>
            <a:ext cx="2133600" cy="304800"/>
          </a:xfrm>
        </p:spPr>
        <p:txBody>
          <a:bodyPr/>
          <a:lstStyle>
            <a:lvl1pPr>
              <a:defRPr/>
            </a:lvl1pPr>
          </a:lstStyle>
          <a:p>
            <a:endParaRPr lang="en-US" altLang="zh-CN"/>
          </a:p>
        </p:txBody>
      </p:sp>
      <p:sp>
        <p:nvSpPr>
          <p:cNvPr id="5" name="页脚占位符 4"/>
          <p:cNvSpPr>
            <a:spLocks noGrp="1"/>
          </p:cNvSpPr>
          <p:nvPr>
            <p:ph type="ftr" sz="quarter" idx="11"/>
          </p:nvPr>
        </p:nvSpPr>
        <p:spPr>
          <a:xfrm>
            <a:off x="3124200" y="6283325"/>
            <a:ext cx="2895600" cy="304800"/>
          </a:xfrm>
        </p:spPr>
        <p:txBody>
          <a:bodyPr/>
          <a:lstStyle>
            <a:lvl1pPr>
              <a:defRPr/>
            </a:lvl1pPr>
          </a:lstStyle>
          <a:p>
            <a:endParaRPr lang="en-US" altLang="zh-CN"/>
          </a:p>
        </p:txBody>
      </p:sp>
      <p:sp>
        <p:nvSpPr>
          <p:cNvPr id="6" name="幻灯片编号占位符 5"/>
          <p:cNvSpPr>
            <a:spLocks noGrp="1"/>
          </p:cNvSpPr>
          <p:nvPr>
            <p:ph type="sldNum" sz="quarter" idx="12"/>
          </p:nvPr>
        </p:nvSpPr>
        <p:spPr>
          <a:xfrm>
            <a:off x="6553200" y="6283325"/>
            <a:ext cx="2133600" cy="304800"/>
          </a:xfrm>
        </p:spPr>
        <p:txBody>
          <a:bodyPr/>
          <a:lstStyle>
            <a:lvl1pPr>
              <a:defRPr/>
            </a:lvl1pPr>
          </a:lstStyle>
          <a:p>
            <a:fld id="{812B6D76-3AEC-3D4B-9CC6-501B4ED7B67D}" type="slidenum">
              <a:rPr lang="en-US" altLang="zh-CN"/>
              <a:pPr/>
              <a:t>‹#›</a:t>
            </a:fld>
            <a:endParaRPr lang="en-US" altLang="zh-CN"/>
          </a:p>
        </p:txBody>
      </p:sp>
    </p:spTree>
    <p:extLst>
      <p:ext uri="{BB962C8B-B14F-4D97-AF65-F5344CB8AC3E}">
        <p14:creationId xmlns:p14="http://schemas.microsoft.com/office/powerpoint/2010/main" val="98174501"/>
      </p:ext>
    </p:extLst>
  </p:cSld>
  <p:clrMapOvr>
    <a:masterClrMapping/>
  </p:clrMapOvr>
  <p:transition/>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标题和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内容占位符 2"/>
          <p:cNvSpPr>
            <a:spLocks noGrp="1"/>
          </p:cNvSpPr>
          <p:nvPr>
            <p:ph idx="1"/>
          </p:nvPr>
        </p:nvSpPr>
        <p:spPr/>
        <p:txBody>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63641463-ED3E-2C47-900A-82B773FE61CD}" type="slidenum">
              <a:rPr lang="en-US" altLang="zh-CN"/>
              <a:pPr/>
              <a:t>‹#›</a:t>
            </a:fld>
            <a:endParaRPr lang="en-US" altLang="zh-CN"/>
          </a:p>
        </p:txBody>
      </p:sp>
      <p:pic>
        <p:nvPicPr>
          <p:cNvPr id="9" name="图片 8" descr="管理学院Logo（宋体）.png"/>
          <p:cNvPicPr>
            <a:picLocks noChangeAspect="1"/>
          </p:cNvPicPr>
          <p:nvPr userDrawn="1"/>
        </p:nvPicPr>
        <p:blipFill>
          <a:blip r:embed="rId2">
            <a:extLst>
              <a:ext uri="{28A0092B-C50C-407E-A947-70E740481C1C}">
                <a14:useLocalDpi xmlns:a14="http://schemas.microsoft.com/office/drawing/2010/main" val="0"/>
              </a:ext>
            </a:extLst>
          </a:blip>
          <a:stretch>
            <a:fillRect/>
          </a:stretch>
        </p:blipFill>
        <p:spPr>
          <a:xfrm>
            <a:off x="152400" y="6248435"/>
            <a:ext cx="2514600" cy="457165"/>
          </a:xfrm>
          <a:prstGeom prst="rect">
            <a:avLst/>
          </a:prstGeom>
        </p:spPr>
      </p:pic>
    </p:spTree>
    <p:extLst>
      <p:ext uri="{BB962C8B-B14F-4D97-AF65-F5344CB8AC3E}">
        <p14:creationId xmlns:p14="http://schemas.microsoft.com/office/powerpoint/2010/main" val="631094420"/>
      </p:ext>
    </p:extLst>
  </p:cSld>
  <p:clrMapOvr>
    <a:masterClrMapping/>
  </p:clrMapOvr>
  <p:transition/>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节标题">
    <p:spTree>
      <p:nvGrpSpPr>
        <p:cNvPr id="1" name=""/>
        <p:cNvGrpSpPr/>
        <p:nvPr/>
      </p:nvGrpSpPr>
      <p:grpSpPr>
        <a:xfrm>
          <a:off x="0" y="0"/>
          <a:ext cx="0" cy="0"/>
          <a:chOff x="0" y="0"/>
          <a:chExt cx="0" cy="0"/>
        </a:xfrm>
      </p:grpSpPr>
      <p:sp>
        <p:nvSpPr>
          <p:cNvPr id="2" name="标题 1"/>
          <p:cNvSpPr>
            <a:spLocks noGrp="1"/>
          </p:cNvSpPr>
          <p:nvPr>
            <p:ph type="title"/>
          </p:nvPr>
        </p:nvSpPr>
        <p:spPr>
          <a:xfrm>
            <a:off x="722313" y="4406900"/>
            <a:ext cx="7772400" cy="1362075"/>
          </a:xfrm>
        </p:spPr>
        <p:txBody>
          <a:bodyPr anchor="t"/>
          <a:lstStyle>
            <a:lvl1pPr algn="l">
              <a:defRPr sz="4000" b="1" cap="all"/>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722313" y="2906713"/>
            <a:ext cx="7772400" cy="1500187"/>
          </a:xfrm>
        </p:spPr>
        <p:txBody>
          <a:bodyPr anchor="b"/>
          <a:lstStyle>
            <a:lvl1pPr marL="0" indent="0">
              <a:buNone/>
              <a:defRPr sz="2000"/>
            </a:lvl1pPr>
            <a:lvl2pPr marL="457200" indent="0">
              <a:buNone/>
              <a:defRPr sz="1800"/>
            </a:lvl2pPr>
            <a:lvl3pPr marL="914400" indent="0">
              <a:buNone/>
              <a:defRPr sz="1600"/>
            </a:lvl3pPr>
            <a:lvl4pPr marL="1371600" indent="0">
              <a:buNone/>
              <a:defRPr sz="1400"/>
            </a:lvl4pPr>
            <a:lvl5pPr marL="1828800" indent="0">
              <a:buNone/>
              <a:defRPr sz="1400"/>
            </a:lvl5pPr>
            <a:lvl6pPr marL="2286000" indent="0">
              <a:buNone/>
              <a:defRPr sz="1400"/>
            </a:lvl6pPr>
            <a:lvl7pPr marL="2743200" indent="0">
              <a:buNone/>
              <a:defRPr sz="1400"/>
            </a:lvl7pPr>
            <a:lvl8pPr marL="3200400" indent="0">
              <a:buNone/>
              <a:defRPr sz="1400"/>
            </a:lvl8pPr>
            <a:lvl9pPr marL="3657600" indent="0">
              <a:buNone/>
              <a:defRPr sz="1400"/>
            </a:lvl9pPr>
          </a:lstStyle>
          <a:p>
            <a:pPr lvl="0"/>
            <a:r>
              <a:rPr lang="zh-CN" altLang="en-US" smtClean="0"/>
              <a:t>单击此处编辑母版文本样式</a:t>
            </a:r>
          </a:p>
        </p:txBody>
      </p:sp>
      <p:sp>
        <p:nvSpPr>
          <p:cNvPr id="4" name="日期占位符 3"/>
          <p:cNvSpPr>
            <a:spLocks noGrp="1"/>
          </p:cNvSpPr>
          <p:nvPr>
            <p:ph type="dt" sz="half" idx="10"/>
          </p:nvPr>
        </p:nvSpPr>
        <p:spPr/>
        <p:txBody>
          <a:bodyPr/>
          <a:lstStyle>
            <a:lvl1pPr>
              <a:defRPr/>
            </a:lvl1pPr>
          </a:lstStyle>
          <a:p>
            <a:endParaRPr lang="en-US" altLang="zh-CN"/>
          </a:p>
        </p:txBody>
      </p:sp>
      <p:sp>
        <p:nvSpPr>
          <p:cNvPr id="5" name="页脚占位符 4"/>
          <p:cNvSpPr>
            <a:spLocks noGrp="1"/>
          </p:cNvSpPr>
          <p:nvPr>
            <p:ph type="ftr" sz="quarter" idx="11"/>
          </p:nvPr>
        </p:nvSpPr>
        <p:spPr/>
        <p:txBody>
          <a:bodyPr/>
          <a:lstStyle>
            <a:lvl1pPr>
              <a:defRPr/>
            </a:lvl1pPr>
          </a:lstStyle>
          <a:p>
            <a:endParaRPr lang="en-US" altLang="zh-CN"/>
          </a:p>
        </p:txBody>
      </p:sp>
      <p:sp>
        <p:nvSpPr>
          <p:cNvPr id="6" name="幻灯片编号占位符 5"/>
          <p:cNvSpPr>
            <a:spLocks noGrp="1"/>
          </p:cNvSpPr>
          <p:nvPr>
            <p:ph type="sldNum" sz="quarter" idx="12"/>
          </p:nvPr>
        </p:nvSpPr>
        <p:spPr/>
        <p:txBody>
          <a:bodyPr/>
          <a:lstStyle>
            <a:lvl1pPr>
              <a:defRPr/>
            </a:lvl1pPr>
          </a:lstStyle>
          <a:p>
            <a:fld id="{A8EE47F8-5909-3948-BD69-B436ED247E00}" type="slidenum">
              <a:rPr lang="en-US" altLang="zh-CN"/>
              <a:pPr/>
              <a:t>‹#›</a:t>
            </a:fld>
            <a:endParaRPr lang="en-US" altLang="zh-CN"/>
          </a:p>
        </p:txBody>
      </p:sp>
    </p:spTree>
    <p:extLst>
      <p:ext uri="{BB962C8B-B14F-4D97-AF65-F5344CB8AC3E}">
        <p14:creationId xmlns:p14="http://schemas.microsoft.com/office/powerpoint/2010/main" val="1982297859"/>
      </p:ext>
    </p:extLst>
  </p:cSld>
  <p:clrMapOvr>
    <a:masterClrMapping/>
  </p:clrMapOvr>
  <p:transition/>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两项内容">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lvl1pPr>
              <a:defRPr sz="4000"/>
            </a:lvl1pPr>
          </a:lstStyle>
          <a:p>
            <a:r>
              <a:rPr lang="zh-CN" altLang="en-US" smtClean="0"/>
              <a:t>单击此处编辑母版标题样式</a:t>
            </a:r>
            <a:endParaRPr lang="zh-CN" altLang="en-US"/>
          </a:p>
        </p:txBody>
      </p:sp>
      <p:sp>
        <p:nvSpPr>
          <p:cNvPr id="3" name="内容占位符 2"/>
          <p:cNvSpPr>
            <a:spLocks noGrp="1"/>
          </p:cNvSpPr>
          <p:nvPr>
            <p:ph sz="half" idx="1"/>
          </p:nvPr>
        </p:nvSpPr>
        <p:spPr>
          <a:xfrm>
            <a:off x="457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内容占位符 3"/>
          <p:cNvSpPr>
            <a:spLocks noGrp="1"/>
          </p:cNvSpPr>
          <p:nvPr>
            <p:ph sz="half" idx="2"/>
          </p:nvPr>
        </p:nvSpPr>
        <p:spPr>
          <a:xfrm>
            <a:off x="4648200" y="1600200"/>
            <a:ext cx="4038600" cy="4525963"/>
          </a:xfrm>
        </p:spPr>
        <p:txBody>
          <a:bodyPr/>
          <a:lstStyle>
            <a:lvl1pPr>
              <a:defRPr sz="2800"/>
            </a:lvl1pPr>
            <a:lvl2pPr>
              <a:defRPr sz="2400"/>
            </a:lvl2pPr>
            <a:lvl3pPr>
              <a:defRPr sz="2000"/>
            </a:lvl3pPr>
            <a:lvl4pPr>
              <a:defRPr sz="1800"/>
            </a:lvl4pPr>
            <a:lvl5pPr>
              <a:defRPr sz="1800"/>
            </a:lvl5pPr>
            <a:lvl6pPr>
              <a:defRPr sz="1800"/>
            </a:lvl6pPr>
            <a:lvl7pPr>
              <a:defRPr sz="1800"/>
            </a:lvl7pPr>
            <a:lvl8pPr>
              <a:defRPr sz="1800"/>
            </a:lvl8pPr>
            <a:lvl9pPr>
              <a:defRPr sz="18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E220F198-8545-B943-BD3D-AC486460BBAD}" type="slidenum">
              <a:rPr lang="en-US" altLang="zh-CN"/>
              <a:pPr/>
              <a:t>‹#›</a:t>
            </a:fld>
            <a:endParaRPr lang="en-US" altLang="zh-CN"/>
          </a:p>
        </p:txBody>
      </p:sp>
    </p:spTree>
    <p:extLst>
      <p:ext uri="{BB962C8B-B14F-4D97-AF65-F5344CB8AC3E}">
        <p14:creationId xmlns:p14="http://schemas.microsoft.com/office/powerpoint/2010/main" val="3577672667"/>
      </p:ext>
    </p:extLst>
  </p:cSld>
  <p:clrMapOvr>
    <a:masterClrMapping/>
  </p:clrMapOvr>
  <p:transition/>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较">
    <p:spTree>
      <p:nvGrpSpPr>
        <p:cNvPr id="1" name=""/>
        <p:cNvGrpSpPr/>
        <p:nvPr/>
      </p:nvGrpSpPr>
      <p:grpSpPr>
        <a:xfrm>
          <a:off x="0" y="0"/>
          <a:ext cx="0" cy="0"/>
          <a:chOff x="0" y="0"/>
          <a:chExt cx="0" cy="0"/>
        </a:xfrm>
      </p:grpSpPr>
      <p:sp>
        <p:nvSpPr>
          <p:cNvPr id="2" name="标题 1"/>
          <p:cNvSpPr>
            <a:spLocks noGrp="1"/>
          </p:cNvSpPr>
          <p:nvPr>
            <p:ph type="title"/>
          </p:nvPr>
        </p:nvSpPr>
        <p:spPr>
          <a:xfrm>
            <a:off x="457200" y="274638"/>
            <a:ext cx="8229600" cy="1143000"/>
          </a:xfrm>
        </p:spPr>
        <p:txBody>
          <a:bodyPr/>
          <a:lstStyle>
            <a:lvl1pPr>
              <a:defRPr/>
            </a:lvl1pPr>
          </a:lstStyle>
          <a:p>
            <a:r>
              <a:rPr lang="zh-CN" altLang="en-US" smtClean="0"/>
              <a:t>单击此处编辑母版标题样式</a:t>
            </a:r>
            <a:endParaRPr lang="zh-CN" altLang="en-US"/>
          </a:p>
        </p:txBody>
      </p:sp>
      <p:sp>
        <p:nvSpPr>
          <p:cNvPr id="3" name="文本占位符 2"/>
          <p:cNvSpPr>
            <a:spLocks noGrp="1"/>
          </p:cNvSpPr>
          <p:nvPr>
            <p:ph type="body" idx="1"/>
          </p:nvPr>
        </p:nvSpPr>
        <p:spPr>
          <a:xfrm>
            <a:off x="457200" y="1535113"/>
            <a:ext cx="4040188"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4" name="内容占位符 3"/>
          <p:cNvSpPr>
            <a:spLocks noGrp="1"/>
          </p:cNvSpPr>
          <p:nvPr>
            <p:ph sz="half" idx="2"/>
          </p:nvPr>
        </p:nvSpPr>
        <p:spPr>
          <a:xfrm>
            <a:off x="457200" y="2174875"/>
            <a:ext cx="4040188"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5" name="文本占位符 4"/>
          <p:cNvSpPr>
            <a:spLocks noGrp="1"/>
          </p:cNvSpPr>
          <p:nvPr>
            <p:ph type="body" sz="quarter" idx="3"/>
          </p:nvPr>
        </p:nvSpPr>
        <p:spPr>
          <a:xfrm>
            <a:off x="4645025" y="1535113"/>
            <a:ext cx="4041775" cy="63976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zh-CN" altLang="en-US" smtClean="0"/>
              <a:t>单击此处编辑母版文本样式</a:t>
            </a:r>
          </a:p>
        </p:txBody>
      </p:sp>
      <p:sp>
        <p:nvSpPr>
          <p:cNvPr id="6" name="内容占位符 5"/>
          <p:cNvSpPr>
            <a:spLocks noGrp="1"/>
          </p:cNvSpPr>
          <p:nvPr>
            <p:ph sz="quarter" idx="4"/>
          </p:nvPr>
        </p:nvSpPr>
        <p:spPr>
          <a:xfrm>
            <a:off x="4645025" y="2174875"/>
            <a:ext cx="4041775" cy="3951288"/>
          </a:xfrm>
        </p:spPr>
        <p:txBody>
          <a:bodyPr/>
          <a:lstStyle>
            <a:lvl1pPr>
              <a:defRPr sz="2400"/>
            </a:lvl1pPr>
            <a:lvl2pPr>
              <a:defRPr sz="2000"/>
            </a:lvl2pPr>
            <a:lvl3pPr>
              <a:defRPr sz="1800"/>
            </a:lvl3pPr>
            <a:lvl4pPr>
              <a:defRPr sz="1600"/>
            </a:lvl4pPr>
            <a:lvl5pPr>
              <a:defRPr sz="1600"/>
            </a:lvl5pPr>
            <a:lvl6pPr>
              <a:defRPr sz="1600"/>
            </a:lvl6pPr>
            <a:lvl7pPr>
              <a:defRPr sz="1600"/>
            </a:lvl7pPr>
            <a:lvl8pPr>
              <a:defRPr sz="1600"/>
            </a:lvl8pPr>
            <a:lvl9pPr>
              <a:defRPr sz="16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7" name="日期占位符 6"/>
          <p:cNvSpPr>
            <a:spLocks noGrp="1"/>
          </p:cNvSpPr>
          <p:nvPr>
            <p:ph type="dt" sz="half" idx="10"/>
          </p:nvPr>
        </p:nvSpPr>
        <p:spPr/>
        <p:txBody>
          <a:bodyPr/>
          <a:lstStyle>
            <a:lvl1pPr>
              <a:defRPr/>
            </a:lvl1pPr>
          </a:lstStyle>
          <a:p>
            <a:endParaRPr lang="en-US" altLang="zh-CN"/>
          </a:p>
        </p:txBody>
      </p:sp>
      <p:sp>
        <p:nvSpPr>
          <p:cNvPr id="8" name="页脚占位符 7"/>
          <p:cNvSpPr>
            <a:spLocks noGrp="1"/>
          </p:cNvSpPr>
          <p:nvPr>
            <p:ph type="ftr" sz="quarter" idx="11"/>
          </p:nvPr>
        </p:nvSpPr>
        <p:spPr/>
        <p:txBody>
          <a:bodyPr/>
          <a:lstStyle>
            <a:lvl1pPr>
              <a:defRPr/>
            </a:lvl1pPr>
          </a:lstStyle>
          <a:p>
            <a:endParaRPr lang="en-US" altLang="zh-CN"/>
          </a:p>
        </p:txBody>
      </p:sp>
      <p:sp>
        <p:nvSpPr>
          <p:cNvPr id="9" name="幻灯片编号占位符 8"/>
          <p:cNvSpPr>
            <a:spLocks noGrp="1"/>
          </p:cNvSpPr>
          <p:nvPr>
            <p:ph type="sldNum" sz="quarter" idx="12"/>
          </p:nvPr>
        </p:nvSpPr>
        <p:spPr/>
        <p:txBody>
          <a:bodyPr/>
          <a:lstStyle>
            <a:lvl1pPr>
              <a:defRPr/>
            </a:lvl1pPr>
          </a:lstStyle>
          <a:p>
            <a:fld id="{373A2B60-AFAA-4348-9AF4-AAC199865F41}" type="slidenum">
              <a:rPr lang="en-US" altLang="zh-CN"/>
              <a:pPr/>
              <a:t>‹#›</a:t>
            </a:fld>
            <a:endParaRPr lang="en-US" altLang="zh-CN"/>
          </a:p>
        </p:txBody>
      </p:sp>
    </p:spTree>
    <p:extLst>
      <p:ext uri="{BB962C8B-B14F-4D97-AF65-F5344CB8AC3E}">
        <p14:creationId xmlns:p14="http://schemas.microsoft.com/office/powerpoint/2010/main" val="2493856744"/>
      </p:ext>
    </p:extLst>
  </p:cSld>
  <p:clrMapOvr>
    <a:masterClrMapping/>
  </p:clrMapOvr>
  <p:transition/>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仅标题">
    <p:spTree>
      <p:nvGrpSpPr>
        <p:cNvPr id="1" name=""/>
        <p:cNvGrpSpPr/>
        <p:nvPr/>
      </p:nvGrpSpPr>
      <p:grpSpPr>
        <a:xfrm>
          <a:off x="0" y="0"/>
          <a:ext cx="0" cy="0"/>
          <a:chOff x="0" y="0"/>
          <a:chExt cx="0" cy="0"/>
        </a:xfrm>
      </p:grpSpPr>
      <p:sp>
        <p:nvSpPr>
          <p:cNvPr id="2" name="标题 1"/>
          <p:cNvSpPr>
            <a:spLocks noGrp="1"/>
          </p:cNvSpPr>
          <p:nvPr>
            <p:ph type="title"/>
          </p:nvPr>
        </p:nvSpPr>
        <p:spPr/>
        <p:txBody>
          <a:bodyPr/>
          <a:lstStyle/>
          <a:p>
            <a:r>
              <a:rPr lang="zh-CN" altLang="en-US" smtClean="0"/>
              <a:t>单击此处编辑母版标题样式</a:t>
            </a:r>
            <a:endParaRPr lang="zh-CN" altLang="en-US"/>
          </a:p>
        </p:txBody>
      </p:sp>
      <p:sp>
        <p:nvSpPr>
          <p:cNvPr id="3" name="日期占位符 2"/>
          <p:cNvSpPr>
            <a:spLocks noGrp="1"/>
          </p:cNvSpPr>
          <p:nvPr>
            <p:ph type="dt" sz="half" idx="10"/>
          </p:nvPr>
        </p:nvSpPr>
        <p:spPr/>
        <p:txBody>
          <a:bodyPr/>
          <a:lstStyle>
            <a:lvl1pPr>
              <a:defRPr/>
            </a:lvl1pPr>
          </a:lstStyle>
          <a:p>
            <a:endParaRPr lang="en-US" altLang="zh-CN"/>
          </a:p>
        </p:txBody>
      </p:sp>
      <p:sp>
        <p:nvSpPr>
          <p:cNvPr id="4" name="页脚占位符 3"/>
          <p:cNvSpPr>
            <a:spLocks noGrp="1"/>
          </p:cNvSpPr>
          <p:nvPr>
            <p:ph type="ftr" sz="quarter" idx="11"/>
          </p:nvPr>
        </p:nvSpPr>
        <p:spPr/>
        <p:txBody>
          <a:bodyPr/>
          <a:lstStyle>
            <a:lvl1pPr>
              <a:defRPr/>
            </a:lvl1pPr>
          </a:lstStyle>
          <a:p>
            <a:endParaRPr lang="en-US" altLang="zh-CN"/>
          </a:p>
        </p:txBody>
      </p:sp>
      <p:sp>
        <p:nvSpPr>
          <p:cNvPr id="5" name="幻灯片编号占位符 4"/>
          <p:cNvSpPr>
            <a:spLocks noGrp="1"/>
          </p:cNvSpPr>
          <p:nvPr>
            <p:ph type="sldNum" sz="quarter" idx="12"/>
          </p:nvPr>
        </p:nvSpPr>
        <p:spPr/>
        <p:txBody>
          <a:bodyPr/>
          <a:lstStyle>
            <a:lvl1pPr>
              <a:defRPr/>
            </a:lvl1pPr>
          </a:lstStyle>
          <a:p>
            <a:fld id="{EA3F7D4C-44A0-1A43-AF0B-1EA66610B5CB}" type="slidenum">
              <a:rPr lang="en-US" altLang="zh-CN"/>
              <a:pPr/>
              <a:t>‹#›</a:t>
            </a:fld>
            <a:endParaRPr lang="en-US" altLang="zh-CN"/>
          </a:p>
        </p:txBody>
      </p:sp>
    </p:spTree>
    <p:extLst>
      <p:ext uri="{BB962C8B-B14F-4D97-AF65-F5344CB8AC3E}">
        <p14:creationId xmlns:p14="http://schemas.microsoft.com/office/powerpoint/2010/main" val="4125965381"/>
      </p:ext>
    </p:extLst>
  </p:cSld>
  <p:clrMapOvr>
    <a:masterClrMapping/>
  </p:clrMapOvr>
  <p:transition/>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空白">
    <p:spTree>
      <p:nvGrpSpPr>
        <p:cNvPr id="1" name=""/>
        <p:cNvGrpSpPr/>
        <p:nvPr/>
      </p:nvGrpSpPr>
      <p:grpSpPr>
        <a:xfrm>
          <a:off x="0" y="0"/>
          <a:ext cx="0" cy="0"/>
          <a:chOff x="0" y="0"/>
          <a:chExt cx="0" cy="0"/>
        </a:xfrm>
      </p:grpSpPr>
      <p:sp>
        <p:nvSpPr>
          <p:cNvPr id="2" name="日期占位符 1"/>
          <p:cNvSpPr>
            <a:spLocks noGrp="1"/>
          </p:cNvSpPr>
          <p:nvPr>
            <p:ph type="dt" sz="half" idx="10"/>
          </p:nvPr>
        </p:nvSpPr>
        <p:spPr/>
        <p:txBody>
          <a:bodyPr/>
          <a:lstStyle>
            <a:lvl1pPr>
              <a:defRPr/>
            </a:lvl1pPr>
          </a:lstStyle>
          <a:p>
            <a:endParaRPr lang="en-US" altLang="zh-CN"/>
          </a:p>
        </p:txBody>
      </p:sp>
      <p:sp>
        <p:nvSpPr>
          <p:cNvPr id="3" name="页脚占位符 2"/>
          <p:cNvSpPr>
            <a:spLocks noGrp="1"/>
          </p:cNvSpPr>
          <p:nvPr>
            <p:ph type="ftr" sz="quarter" idx="11"/>
          </p:nvPr>
        </p:nvSpPr>
        <p:spPr/>
        <p:txBody>
          <a:bodyPr/>
          <a:lstStyle>
            <a:lvl1pPr>
              <a:defRPr/>
            </a:lvl1pPr>
          </a:lstStyle>
          <a:p>
            <a:endParaRPr lang="en-US" altLang="zh-CN"/>
          </a:p>
        </p:txBody>
      </p:sp>
      <p:sp>
        <p:nvSpPr>
          <p:cNvPr id="4" name="幻灯片编号占位符 3"/>
          <p:cNvSpPr>
            <a:spLocks noGrp="1"/>
          </p:cNvSpPr>
          <p:nvPr>
            <p:ph type="sldNum" sz="quarter" idx="12"/>
          </p:nvPr>
        </p:nvSpPr>
        <p:spPr/>
        <p:txBody>
          <a:bodyPr/>
          <a:lstStyle>
            <a:lvl1pPr>
              <a:defRPr/>
            </a:lvl1pPr>
          </a:lstStyle>
          <a:p>
            <a:fld id="{C4F9311C-DF9A-984D-94F6-B6709135A07D}" type="slidenum">
              <a:rPr lang="en-US" altLang="zh-CN"/>
              <a:pPr/>
              <a:t>‹#›</a:t>
            </a:fld>
            <a:endParaRPr lang="en-US" altLang="zh-CN"/>
          </a:p>
        </p:txBody>
      </p:sp>
    </p:spTree>
    <p:extLst>
      <p:ext uri="{BB962C8B-B14F-4D97-AF65-F5344CB8AC3E}">
        <p14:creationId xmlns:p14="http://schemas.microsoft.com/office/powerpoint/2010/main" val="2714342683"/>
      </p:ext>
    </p:extLst>
  </p:cSld>
  <p:clrMapOvr>
    <a:masterClrMapping/>
  </p:clrMapOvr>
  <p:transition/>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内容与标题">
    <p:spTree>
      <p:nvGrpSpPr>
        <p:cNvPr id="1" name=""/>
        <p:cNvGrpSpPr/>
        <p:nvPr/>
      </p:nvGrpSpPr>
      <p:grpSpPr>
        <a:xfrm>
          <a:off x="0" y="0"/>
          <a:ext cx="0" cy="0"/>
          <a:chOff x="0" y="0"/>
          <a:chExt cx="0" cy="0"/>
        </a:xfrm>
      </p:grpSpPr>
      <p:sp>
        <p:nvSpPr>
          <p:cNvPr id="2" name="标题 1"/>
          <p:cNvSpPr>
            <a:spLocks noGrp="1"/>
          </p:cNvSpPr>
          <p:nvPr>
            <p:ph type="title"/>
          </p:nvPr>
        </p:nvSpPr>
        <p:spPr>
          <a:xfrm>
            <a:off x="457200" y="273050"/>
            <a:ext cx="3008313" cy="1162050"/>
          </a:xfrm>
        </p:spPr>
        <p:txBody>
          <a:bodyPr anchor="b"/>
          <a:lstStyle>
            <a:lvl1pPr algn="l">
              <a:defRPr sz="2000" b="1"/>
            </a:lvl1pPr>
          </a:lstStyle>
          <a:p>
            <a:r>
              <a:rPr lang="zh-CN" altLang="en-US" smtClean="0"/>
              <a:t>单击此处编辑母版标题样式</a:t>
            </a:r>
            <a:endParaRPr lang="zh-CN" altLang="en-US"/>
          </a:p>
        </p:txBody>
      </p:sp>
      <p:sp>
        <p:nvSpPr>
          <p:cNvPr id="3" name="内容占位符 2"/>
          <p:cNvSpPr>
            <a:spLocks noGrp="1"/>
          </p:cNvSpPr>
          <p:nvPr>
            <p:ph idx="1"/>
          </p:nvPr>
        </p:nvSpPr>
        <p:spPr>
          <a:xfrm>
            <a:off x="3575050" y="273050"/>
            <a:ext cx="5111750" cy="5853113"/>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zh-CN" altLang="en-US"/>
          </a:p>
        </p:txBody>
      </p:sp>
      <p:sp>
        <p:nvSpPr>
          <p:cNvPr id="4" name="文本占位符 3"/>
          <p:cNvSpPr>
            <a:spLocks noGrp="1"/>
          </p:cNvSpPr>
          <p:nvPr>
            <p:ph type="body" sz="half" idx="2"/>
          </p:nvPr>
        </p:nvSpPr>
        <p:spPr>
          <a:xfrm>
            <a:off x="457200" y="1435100"/>
            <a:ext cx="3008313" cy="4691063"/>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1FECC305-CDD8-2544-BBBA-267745F2714D}" type="slidenum">
              <a:rPr lang="en-US" altLang="zh-CN"/>
              <a:pPr/>
              <a:t>‹#›</a:t>
            </a:fld>
            <a:endParaRPr lang="en-US" altLang="zh-CN"/>
          </a:p>
        </p:txBody>
      </p:sp>
    </p:spTree>
    <p:extLst>
      <p:ext uri="{BB962C8B-B14F-4D97-AF65-F5344CB8AC3E}">
        <p14:creationId xmlns:p14="http://schemas.microsoft.com/office/powerpoint/2010/main" val="1847096578"/>
      </p:ext>
    </p:extLst>
  </p:cSld>
  <p:clrMapOvr>
    <a:masterClrMapping/>
  </p:clrMapOvr>
  <p:transition/>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图片与标题">
    <p:spTree>
      <p:nvGrpSpPr>
        <p:cNvPr id="1" name=""/>
        <p:cNvGrpSpPr/>
        <p:nvPr/>
      </p:nvGrpSpPr>
      <p:grpSpPr>
        <a:xfrm>
          <a:off x="0" y="0"/>
          <a:ext cx="0" cy="0"/>
          <a:chOff x="0" y="0"/>
          <a:chExt cx="0" cy="0"/>
        </a:xfrm>
      </p:grpSpPr>
      <p:sp>
        <p:nvSpPr>
          <p:cNvPr id="2" name="标题 1"/>
          <p:cNvSpPr>
            <a:spLocks noGrp="1"/>
          </p:cNvSpPr>
          <p:nvPr>
            <p:ph type="title"/>
          </p:nvPr>
        </p:nvSpPr>
        <p:spPr>
          <a:xfrm>
            <a:off x="1792288" y="4800600"/>
            <a:ext cx="5486400" cy="566738"/>
          </a:xfrm>
        </p:spPr>
        <p:txBody>
          <a:bodyPr anchor="b"/>
          <a:lstStyle>
            <a:lvl1pPr algn="l">
              <a:defRPr sz="2000" b="1"/>
            </a:lvl1pPr>
          </a:lstStyle>
          <a:p>
            <a:r>
              <a:rPr lang="zh-CN" altLang="en-US" smtClean="0"/>
              <a:t>单击此处编辑母版标题样式</a:t>
            </a:r>
            <a:endParaRPr lang="zh-CN" altLang="en-US"/>
          </a:p>
        </p:txBody>
      </p:sp>
      <p:sp>
        <p:nvSpPr>
          <p:cNvPr id="3" name="图片占位符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zh-CN" altLang="en-US" smtClean="0"/>
              <a:t>将图片拖动到占位符，或单击添加图标</a:t>
            </a:r>
            <a:endParaRPr lang="zh-CN" altLang="en-US"/>
          </a:p>
        </p:txBody>
      </p:sp>
      <p:sp>
        <p:nvSpPr>
          <p:cNvPr id="4" name="文本占位符 3"/>
          <p:cNvSpPr>
            <a:spLocks noGrp="1"/>
          </p:cNvSpPr>
          <p:nvPr>
            <p:ph type="body" sz="half" idx="2"/>
          </p:nvPr>
        </p:nvSpPr>
        <p:spPr>
          <a:xfrm>
            <a:off x="1792288" y="5367338"/>
            <a:ext cx="5486400" cy="804862"/>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zh-CN" altLang="en-US" smtClean="0"/>
              <a:t>单击此处编辑母版文本样式</a:t>
            </a:r>
          </a:p>
        </p:txBody>
      </p:sp>
      <p:sp>
        <p:nvSpPr>
          <p:cNvPr id="5" name="日期占位符 4"/>
          <p:cNvSpPr>
            <a:spLocks noGrp="1"/>
          </p:cNvSpPr>
          <p:nvPr>
            <p:ph type="dt" sz="half" idx="10"/>
          </p:nvPr>
        </p:nvSpPr>
        <p:spPr/>
        <p:txBody>
          <a:bodyPr/>
          <a:lstStyle>
            <a:lvl1pPr>
              <a:defRPr/>
            </a:lvl1pPr>
          </a:lstStyle>
          <a:p>
            <a:endParaRPr lang="en-US" altLang="zh-CN"/>
          </a:p>
        </p:txBody>
      </p:sp>
      <p:sp>
        <p:nvSpPr>
          <p:cNvPr id="6" name="页脚占位符 5"/>
          <p:cNvSpPr>
            <a:spLocks noGrp="1"/>
          </p:cNvSpPr>
          <p:nvPr>
            <p:ph type="ftr" sz="quarter" idx="11"/>
          </p:nvPr>
        </p:nvSpPr>
        <p:spPr/>
        <p:txBody>
          <a:bodyPr/>
          <a:lstStyle>
            <a:lvl1pPr>
              <a:defRPr/>
            </a:lvl1pPr>
          </a:lstStyle>
          <a:p>
            <a:endParaRPr lang="en-US" altLang="zh-CN"/>
          </a:p>
        </p:txBody>
      </p:sp>
      <p:sp>
        <p:nvSpPr>
          <p:cNvPr id="7" name="幻灯片编号占位符 6"/>
          <p:cNvSpPr>
            <a:spLocks noGrp="1"/>
          </p:cNvSpPr>
          <p:nvPr>
            <p:ph type="sldNum" sz="quarter" idx="12"/>
          </p:nvPr>
        </p:nvSpPr>
        <p:spPr/>
        <p:txBody>
          <a:bodyPr/>
          <a:lstStyle>
            <a:lvl1pPr>
              <a:defRPr/>
            </a:lvl1pPr>
          </a:lstStyle>
          <a:p>
            <a:fld id="{23B8D09B-0A6C-2345-B583-35536CB61153}" type="slidenum">
              <a:rPr lang="en-US" altLang="zh-CN"/>
              <a:pPr/>
              <a:t>‹#›</a:t>
            </a:fld>
            <a:endParaRPr lang="en-US" altLang="zh-CN"/>
          </a:p>
        </p:txBody>
      </p:sp>
    </p:spTree>
    <p:extLst>
      <p:ext uri="{BB962C8B-B14F-4D97-AF65-F5344CB8AC3E}">
        <p14:creationId xmlns:p14="http://schemas.microsoft.com/office/powerpoint/2010/main" val="924232539"/>
      </p:ext>
    </p:extLst>
  </p:cSld>
  <p:clrMapOvr>
    <a:masterClrMapping/>
  </p:clrMapOvr>
  <p:transition/>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image" Target="../media/image1.png"/></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Pr>
        <a:solidFill>
          <a:srgbClr val="FFFFFF"/>
        </a:solidFill>
        <a:effectLst/>
      </p:bgPr>
    </p:bg>
    <p:spTree>
      <p:nvGrpSpPr>
        <p:cNvPr id="1" name=""/>
        <p:cNvGrpSpPr/>
        <p:nvPr/>
      </p:nvGrpSpPr>
      <p:grpSpPr>
        <a:xfrm>
          <a:off x="0" y="0"/>
          <a:ext cx="0" cy="0"/>
          <a:chOff x="0" y="0"/>
          <a:chExt cx="0" cy="0"/>
        </a:xfrm>
      </p:grpSpPr>
      <p:sp>
        <p:nvSpPr>
          <p:cNvPr id="1033" name="Freeform 9"/>
          <p:cNvSpPr>
            <a:spLocks/>
          </p:cNvSpPr>
          <p:nvPr/>
        </p:nvSpPr>
        <p:spPr bwMode="gray">
          <a:xfrm>
            <a:off x="7658100" y="0"/>
            <a:ext cx="1104900" cy="6848475"/>
          </a:xfrm>
          <a:custGeom>
            <a:avLst/>
            <a:gdLst>
              <a:gd name="T0" fmla="*/ 312 w 696"/>
              <a:gd name="T1" fmla="*/ 0 h 4314"/>
              <a:gd name="T2" fmla="*/ 528 w 696"/>
              <a:gd name="T3" fmla="*/ 444 h 4314"/>
              <a:gd name="T4" fmla="*/ 696 w 696"/>
              <a:gd name="T5" fmla="*/ 960 h 4314"/>
              <a:gd name="T6" fmla="*/ 426 w 696"/>
              <a:gd name="T7" fmla="*/ 4314 h 4314"/>
              <a:gd name="T8" fmla="*/ 108 w 696"/>
              <a:gd name="T9" fmla="*/ 4314 h 4314"/>
              <a:gd name="T10" fmla="*/ 648 w 696"/>
              <a:gd name="T11" fmla="*/ 960 h 4314"/>
              <a:gd name="T12" fmla="*/ 456 w 696"/>
              <a:gd name="T13" fmla="*/ 432 h 4314"/>
              <a:gd name="T14" fmla="*/ 0 w 696"/>
              <a:gd name="T15" fmla="*/ 0 h 4314"/>
              <a:gd name="T16" fmla="*/ 312 w 696"/>
              <a:gd name="T17" fmla="*/ 0 h 4314"/>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696" h="4314">
                <a:moveTo>
                  <a:pt x="312" y="0"/>
                </a:moveTo>
                <a:lnTo>
                  <a:pt x="528" y="444"/>
                </a:lnTo>
                <a:lnTo>
                  <a:pt x="696" y="960"/>
                </a:lnTo>
                <a:lnTo>
                  <a:pt x="426" y="4314"/>
                </a:lnTo>
                <a:lnTo>
                  <a:pt x="108" y="4314"/>
                </a:lnTo>
                <a:lnTo>
                  <a:pt x="648" y="960"/>
                </a:lnTo>
                <a:lnTo>
                  <a:pt x="456" y="432"/>
                </a:lnTo>
                <a:lnTo>
                  <a:pt x="0" y="0"/>
                </a:lnTo>
                <a:lnTo>
                  <a:pt x="312" y="0"/>
                </a:lnTo>
                <a:close/>
              </a:path>
            </a:pathLst>
          </a:cu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4" name="Freeform 10"/>
          <p:cNvSpPr>
            <a:spLocks/>
          </p:cNvSpPr>
          <p:nvPr/>
        </p:nvSpPr>
        <p:spPr bwMode="gray">
          <a:xfrm>
            <a:off x="1066800" y="0"/>
            <a:ext cx="7543800" cy="6858000"/>
          </a:xfrm>
          <a:custGeom>
            <a:avLst/>
            <a:gdLst>
              <a:gd name="T0" fmla="*/ 0 w 4752"/>
              <a:gd name="T1" fmla="*/ 0 h 4320"/>
              <a:gd name="T2" fmla="*/ 1536 w 4752"/>
              <a:gd name="T3" fmla="*/ 0 h 4320"/>
              <a:gd name="T4" fmla="*/ 4590 w 4752"/>
              <a:gd name="T5" fmla="*/ 450 h 4320"/>
              <a:gd name="T6" fmla="*/ 4752 w 4752"/>
              <a:gd name="T7" fmla="*/ 972 h 4320"/>
              <a:gd name="T8" fmla="*/ 3600 w 4752"/>
              <a:gd name="T9" fmla="*/ 4320 h 4320"/>
              <a:gd name="T10" fmla="*/ 3312 w 4752"/>
              <a:gd name="T11" fmla="*/ 4320 h 4320"/>
              <a:gd name="T12" fmla="*/ 4712 w 4752"/>
              <a:gd name="T13" fmla="*/ 994 h 4320"/>
              <a:gd name="T14" fmla="*/ 4518 w 4752"/>
              <a:gd name="T15" fmla="*/ 524 h 4320"/>
              <a:gd name="T16" fmla="*/ 0 w 4752"/>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4752" h="4320">
                <a:moveTo>
                  <a:pt x="0" y="0"/>
                </a:moveTo>
                <a:lnTo>
                  <a:pt x="1536" y="0"/>
                </a:lnTo>
                <a:lnTo>
                  <a:pt x="4590" y="450"/>
                </a:lnTo>
                <a:lnTo>
                  <a:pt x="4752" y="972"/>
                </a:lnTo>
                <a:lnTo>
                  <a:pt x="3600" y="4320"/>
                </a:lnTo>
                <a:lnTo>
                  <a:pt x="3312" y="4320"/>
                </a:lnTo>
                <a:lnTo>
                  <a:pt x="4712" y="994"/>
                </a:lnTo>
                <a:lnTo>
                  <a:pt x="4518" y="524"/>
                </a:lnTo>
                <a:lnTo>
                  <a:pt x="0" y="0"/>
                </a:ln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5" name="Freeform 11"/>
          <p:cNvSpPr>
            <a:spLocks/>
          </p:cNvSpPr>
          <p:nvPr/>
        </p:nvSpPr>
        <p:spPr bwMode="gray">
          <a:xfrm>
            <a:off x="5486400" y="1657350"/>
            <a:ext cx="2990850" cy="5200650"/>
          </a:xfrm>
          <a:custGeom>
            <a:avLst/>
            <a:gdLst>
              <a:gd name="T0" fmla="*/ 384 w 1884"/>
              <a:gd name="T1" fmla="*/ 3276 h 3276"/>
              <a:gd name="T2" fmla="*/ 1884 w 1884"/>
              <a:gd name="T3" fmla="*/ 0 h 3276"/>
              <a:gd name="T4" fmla="*/ 0 w 1884"/>
              <a:gd name="T5" fmla="*/ 3276 h 3276"/>
              <a:gd name="T6" fmla="*/ 384 w 1884"/>
              <a:gd name="T7" fmla="*/ 3276 h 3276"/>
            </a:gdLst>
            <a:ahLst/>
            <a:cxnLst>
              <a:cxn ang="0">
                <a:pos x="T0" y="T1"/>
              </a:cxn>
              <a:cxn ang="0">
                <a:pos x="T2" y="T3"/>
              </a:cxn>
              <a:cxn ang="0">
                <a:pos x="T4" y="T5"/>
              </a:cxn>
              <a:cxn ang="0">
                <a:pos x="T6" y="T7"/>
              </a:cxn>
            </a:cxnLst>
            <a:rect l="0" t="0" r="r" b="b"/>
            <a:pathLst>
              <a:path w="1884" h="3276">
                <a:moveTo>
                  <a:pt x="384" y="3276"/>
                </a:moveTo>
                <a:lnTo>
                  <a:pt x="1884" y="0"/>
                </a:lnTo>
                <a:lnTo>
                  <a:pt x="0" y="3276"/>
                </a:lnTo>
                <a:lnTo>
                  <a:pt x="384" y="3276"/>
                </a:lnTo>
                <a:close/>
              </a:path>
            </a:pathLst>
          </a:custGeom>
          <a:solidFill>
            <a:srgbClr val="E0E0E0"/>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6" name="Freeform 12"/>
          <p:cNvSpPr>
            <a:spLocks/>
          </p:cNvSpPr>
          <p:nvPr/>
        </p:nvSpPr>
        <p:spPr bwMode="gray">
          <a:xfrm>
            <a:off x="3429000" y="0"/>
            <a:ext cx="5172075" cy="6858000"/>
          </a:xfrm>
          <a:custGeom>
            <a:avLst/>
            <a:gdLst>
              <a:gd name="T0" fmla="*/ 0 w 3258"/>
              <a:gd name="T1" fmla="*/ 0 h 4320"/>
              <a:gd name="T2" fmla="*/ 3082 w 3258"/>
              <a:gd name="T3" fmla="*/ 475 h 4320"/>
              <a:gd name="T4" fmla="*/ 3210 w 3258"/>
              <a:gd name="T5" fmla="*/ 936 h 4320"/>
              <a:gd name="T6" fmla="*/ 1728 w 3258"/>
              <a:gd name="T7" fmla="*/ 4320 h 4320"/>
              <a:gd name="T8" fmla="*/ 1872 w 3258"/>
              <a:gd name="T9" fmla="*/ 4320 h 4320"/>
              <a:gd name="T10" fmla="*/ 3258 w 3258"/>
              <a:gd name="T11" fmla="*/ 912 h 4320"/>
              <a:gd name="T12" fmla="*/ 3120 w 3258"/>
              <a:gd name="T13" fmla="*/ 432 h 4320"/>
              <a:gd name="T14" fmla="*/ 1296 w 3258"/>
              <a:gd name="T15" fmla="*/ 0 h 4320"/>
              <a:gd name="T16" fmla="*/ 0 w 32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3258" h="4320">
                <a:moveTo>
                  <a:pt x="0" y="0"/>
                </a:moveTo>
                <a:lnTo>
                  <a:pt x="3082" y="475"/>
                </a:lnTo>
                <a:lnTo>
                  <a:pt x="3210" y="936"/>
                </a:lnTo>
                <a:lnTo>
                  <a:pt x="1728" y="4320"/>
                </a:lnTo>
                <a:lnTo>
                  <a:pt x="1872" y="4320"/>
                </a:lnTo>
                <a:lnTo>
                  <a:pt x="3258" y="912"/>
                </a:lnTo>
                <a:lnTo>
                  <a:pt x="3120" y="432"/>
                </a:lnTo>
                <a:lnTo>
                  <a:pt x="1296" y="0"/>
                </a:lnTo>
                <a:lnTo>
                  <a:pt x="0" y="0"/>
                </a:lnTo>
                <a:close/>
              </a:path>
            </a:pathLst>
          </a:custGeom>
          <a:solidFill>
            <a:srgbClr val="FFFFFF"/>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8" name="Freeform 14"/>
          <p:cNvSpPr>
            <a:spLocks/>
          </p:cNvSpPr>
          <p:nvPr/>
        </p:nvSpPr>
        <p:spPr bwMode="gray">
          <a:xfrm>
            <a:off x="8382000" y="0"/>
            <a:ext cx="762000" cy="1143000"/>
          </a:xfrm>
          <a:custGeom>
            <a:avLst/>
            <a:gdLst>
              <a:gd name="T0" fmla="*/ 48 w 480"/>
              <a:gd name="T1" fmla="*/ 0 h 720"/>
              <a:gd name="T2" fmla="*/ 0 w 480"/>
              <a:gd name="T3" fmla="*/ 96 h 720"/>
              <a:gd name="T4" fmla="*/ 354 w 480"/>
              <a:gd name="T5" fmla="*/ 690 h 720"/>
              <a:gd name="T6" fmla="*/ 480 w 480"/>
              <a:gd name="T7" fmla="*/ 720 h 720"/>
              <a:gd name="T8" fmla="*/ 480 w 480"/>
              <a:gd name="T9" fmla="*/ 576 h 720"/>
              <a:gd name="T10" fmla="*/ 48 w 480"/>
              <a:gd name="T11" fmla="*/ 96 h 720"/>
              <a:gd name="T12" fmla="*/ 89 w 480"/>
              <a:gd name="T13" fmla="*/ 0 h 720"/>
              <a:gd name="T14" fmla="*/ 48 w 480"/>
              <a:gd name="T15" fmla="*/ 0 h 720"/>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480" h="720">
                <a:moveTo>
                  <a:pt x="48" y="0"/>
                </a:moveTo>
                <a:lnTo>
                  <a:pt x="0" y="96"/>
                </a:lnTo>
                <a:lnTo>
                  <a:pt x="354" y="690"/>
                </a:lnTo>
                <a:lnTo>
                  <a:pt x="480" y="720"/>
                </a:lnTo>
                <a:lnTo>
                  <a:pt x="480" y="576"/>
                </a:lnTo>
                <a:lnTo>
                  <a:pt x="48" y="96"/>
                </a:lnTo>
                <a:lnTo>
                  <a:pt x="89" y="0"/>
                </a:lnTo>
                <a:lnTo>
                  <a:pt x="48" y="0"/>
                </a:lnTo>
                <a:close/>
              </a:path>
            </a:pathLst>
          </a:custGeom>
          <a:solidFill>
            <a:schemeClr val="bg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39" name="Freeform 15"/>
          <p:cNvSpPr>
            <a:spLocks/>
          </p:cNvSpPr>
          <p:nvPr/>
        </p:nvSpPr>
        <p:spPr bwMode="gray">
          <a:xfrm>
            <a:off x="8610600" y="228600"/>
            <a:ext cx="533400" cy="533400"/>
          </a:xfrm>
          <a:custGeom>
            <a:avLst/>
            <a:gdLst>
              <a:gd name="T0" fmla="*/ 336 w 336"/>
              <a:gd name="T1" fmla="*/ 336 h 336"/>
              <a:gd name="T2" fmla="*/ 0 w 336"/>
              <a:gd name="T3" fmla="*/ 0 h 336"/>
              <a:gd name="T4" fmla="*/ 336 w 336"/>
              <a:gd name="T5" fmla="*/ 240 h 336"/>
              <a:gd name="T6" fmla="*/ 336 w 336"/>
              <a:gd name="T7" fmla="*/ 336 h 336"/>
            </a:gdLst>
            <a:ahLst/>
            <a:cxnLst>
              <a:cxn ang="0">
                <a:pos x="T0" y="T1"/>
              </a:cxn>
              <a:cxn ang="0">
                <a:pos x="T2" y="T3"/>
              </a:cxn>
              <a:cxn ang="0">
                <a:pos x="T4" y="T5"/>
              </a:cxn>
              <a:cxn ang="0">
                <a:pos x="T6" y="T7"/>
              </a:cxn>
            </a:cxnLst>
            <a:rect l="0" t="0" r="r" b="b"/>
            <a:pathLst>
              <a:path w="336" h="336">
                <a:moveTo>
                  <a:pt x="336" y="336"/>
                </a:moveTo>
                <a:lnTo>
                  <a:pt x="0" y="0"/>
                </a:lnTo>
                <a:lnTo>
                  <a:pt x="336" y="240"/>
                </a:lnTo>
                <a:lnTo>
                  <a:pt x="336" y="336"/>
                </a:lnTo>
                <a:close/>
              </a:path>
            </a:pathLst>
          </a:custGeom>
          <a:solidFill>
            <a:schemeClr val="tx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nvGrpSpPr>
          <p:cNvPr id="1073" name="Group 49"/>
          <p:cNvGrpSpPr>
            <a:grpSpLocks/>
          </p:cNvGrpSpPr>
          <p:nvPr/>
        </p:nvGrpSpPr>
        <p:grpSpPr bwMode="auto">
          <a:xfrm>
            <a:off x="5562600" y="0"/>
            <a:ext cx="3267075" cy="6858000"/>
            <a:chOff x="3504" y="0"/>
            <a:chExt cx="2058" cy="4320"/>
          </a:xfrm>
        </p:grpSpPr>
        <p:sp>
          <p:nvSpPr>
            <p:cNvPr id="1037" name="Freeform 13"/>
            <p:cNvSpPr>
              <a:spLocks/>
            </p:cNvSpPr>
            <p:nvPr userDrawn="1"/>
          </p:nvSpPr>
          <p:spPr bwMode="gray">
            <a:xfrm>
              <a:off x="3504" y="0"/>
              <a:ext cx="2058" cy="4320"/>
            </a:xfrm>
            <a:custGeom>
              <a:avLst/>
              <a:gdLst>
                <a:gd name="T0" fmla="*/ 0 w 2058"/>
                <a:gd name="T1" fmla="*/ 0 h 4320"/>
                <a:gd name="T2" fmla="*/ 1056 w 2058"/>
                <a:gd name="T3" fmla="*/ 0 h 4320"/>
                <a:gd name="T4" fmla="*/ 1854 w 2058"/>
                <a:gd name="T5" fmla="*/ 402 h 4320"/>
                <a:gd name="T6" fmla="*/ 2058 w 2058"/>
                <a:gd name="T7" fmla="*/ 972 h 4320"/>
                <a:gd name="T8" fmla="*/ 1296 w 2058"/>
                <a:gd name="T9" fmla="*/ 4320 h 4320"/>
                <a:gd name="T10" fmla="*/ 720 w 2058"/>
                <a:gd name="T11" fmla="*/ 4320 h 4320"/>
                <a:gd name="T12" fmla="*/ 1920 w 2058"/>
                <a:gd name="T13" fmla="*/ 912 h 4320"/>
                <a:gd name="T14" fmla="*/ 1776 w 2058"/>
                <a:gd name="T15" fmla="*/ 432 h 4320"/>
                <a:gd name="T16" fmla="*/ 0 w 2058"/>
                <a:gd name="T17" fmla="*/ 0 h 432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Lst>
              <a:rect l="0" t="0" r="r" b="b"/>
              <a:pathLst>
                <a:path w="2058" h="4320">
                  <a:moveTo>
                    <a:pt x="0" y="0"/>
                  </a:moveTo>
                  <a:lnTo>
                    <a:pt x="1056" y="0"/>
                  </a:lnTo>
                  <a:lnTo>
                    <a:pt x="1854" y="402"/>
                  </a:lnTo>
                  <a:lnTo>
                    <a:pt x="2058" y="972"/>
                  </a:lnTo>
                  <a:lnTo>
                    <a:pt x="1296" y="4320"/>
                  </a:lnTo>
                  <a:lnTo>
                    <a:pt x="720" y="4320"/>
                  </a:lnTo>
                  <a:lnTo>
                    <a:pt x="1920" y="912"/>
                  </a:lnTo>
                  <a:lnTo>
                    <a:pt x="1776" y="432"/>
                  </a:lnTo>
                  <a:lnTo>
                    <a:pt x="0" y="0"/>
                  </a:lnTo>
                  <a:close/>
                </a:path>
              </a:pathLst>
            </a:cu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sp>
          <p:nvSpPr>
            <p:cNvPr id="1047" name="Freeform 23"/>
            <p:cNvSpPr>
              <a:spLocks/>
            </p:cNvSpPr>
            <p:nvPr userDrawn="1"/>
          </p:nvSpPr>
          <p:spPr bwMode="gray">
            <a:xfrm>
              <a:off x="4217" y="1056"/>
              <a:ext cx="1152" cy="3264"/>
            </a:xfrm>
            <a:custGeom>
              <a:avLst/>
              <a:gdLst>
                <a:gd name="T0" fmla="*/ 0 w 1152"/>
                <a:gd name="T1" fmla="*/ 3264 h 3264"/>
                <a:gd name="T2" fmla="*/ 1152 w 1152"/>
                <a:gd name="T3" fmla="*/ 0 h 3264"/>
                <a:gd name="T4" fmla="*/ 96 w 1152"/>
                <a:gd name="T5" fmla="*/ 3264 h 3264"/>
                <a:gd name="T6" fmla="*/ 0 w 1152"/>
                <a:gd name="T7" fmla="*/ 3264 h 3264"/>
              </a:gdLst>
              <a:ahLst/>
              <a:cxnLst>
                <a:cxn ang="0">
                  <a:pos x="T0" y="T1"/>
                </a:cxn>
                <a:cxn ang="0">
                  <a:pos x="T2" y="T3"/>
                </a:cxn>
                <a:cxn ang="0">
                  <a:pos x="T4" y="T5"/>
                </a:cxn>
                <a:cxn ang="0">
                  <a:pos x="T6" y="T7"/>
                </a:cxn>
              </a:cxnLst>
              <a:rect l="0" t="0" r="r" b="b"/>
              <a:pathLst>
                <a:path w="1152" h="3264">
                  <a:moveTo>
                    <a:pt x="0" y="3264"/>
                  </a:moveTo>
                  <a:lnTo>
                    <a:pt x="1152" y="0"/>
                  </a:lnTo>
                  <a:lnTo>
                    <a:pt x="96" y="3264"/>
                  </a:lnTo>
                  <a:lnTo>
                    <a:pt x="0" y="3264"/>
                  </a:ln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lstStyle/>
            <a:p>
              <a:endParaRPr lang="zh-CN" altLang="en-US"/>
            </a:p>
          </p:txBody>
        </p:sp>
      </p:grpSp>
      <p:grpSp>
        <p:nvGrpSpPr>
          <p:cNvPr id="1046" name="Group 22"/>
          <p:cNvGrpSpPr>
            <a:grpSpLocks/>
          </p:cNvGrpSpPr>
          <p:nvPr/>
        </p:nvGrpSpPr>
        <p:grpSpPr bwMode="auto">
          <a:xfrm>
            <a:off x="142875" y="765175"/>
            <a:ext cx="8858250" cy="5943600"/>
            <a:chOff x="90" y="480"/>
            <a:chExt cx="5580" cy="3744"/>
          </a:xfrm>
        </p:grpSpPr>
        <p:sp>
          <p:nvSpPr>
            <p:cNvPr id="1040" name="Rectangle 16"/>
            <p:cNvSpPr>
              <a:spLocks noChangeArrowheads="1"/>
            </p:cNvSpPr>
            <p:nvPr userDrawn="1"/>
          </p:nvSpPr>
          <p:spPr bwMode="gray">
            <a:xfrm>
              <a:off x="90" y="480"/>
              <a:ext cx="5580" cy="3744"/>
            </a:xfrm>
            <a:prstGeom prst="rect">
              <a:avLst/>
            </a:prstGeom>
            <a:solidFill>
              <a:srgbClr val="FFFFFF">
                <a:alpha val="69000"/>
              </a:srgbClr>
            </a:solidFill>
            <a:ln w="9525">
              <a:solidFill>
                <a:schemeClr val="tx1"/>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1041" name="Rectangle 17"/>
            <p:cNvSpPr>
              <a:spLocks noChangeArrowheads="1"/>
            </p:cNvSpPr>
            <p:nvPr userDrawn="1"/>
          </p:nvSpPr>
          <p:spPr bwMode="gray">
            <a:xfrm>
              <a:off x="90" y="480"/>
              <a:ext cx="5580" cy="3744"/>
            </a:xfrm>
            <a:prstGeom prst="rect">
              <a:avLst/>
            </a:prstGeom>
            <a:solidFill>
              <a:srgbClr val="FFFFFF">
                <a:alpha val="69000"/>
              </a:srgbClr>
            </a:solidFill>
            <a:ln w="9525">
              <a:solidFill>
                <a:srgbClr val="808080"/>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1042" name="Rectangle 18"/>
          <p:cNvSpPr>
            <a:spLocks noChangeArrowheads="1"/>
          </p:cNvSpPr>
          <p:nvPr/>
        </p:nvSpPr>
        <p:spPr bwMode="gray">
          <a:xfrm>
            <a:off x="381000" y="676275"/>
            <a:ext cx="6248400" cy="152400"/>
          </a:xfrm>
          <a:prstGeom prst="rect">
            <a:avLst/>
          </a:prstGeom>
          <a:solidFill>
            <a:srgbClr val="FFFFFF"/>
          </a:solidFill>
          <a:ln>
            <a:noFill/>
          </a:ln>
          <a:effectLst/>
          <a:extLs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pic>
        <p:nvPicPr>
          <p:cNvPr id="1043" name="Picture 19" descr="2"/>
          <p:cNvPicPr>
            <a:picLocks noChangeAspect="1" noChangeArrowheads="1"/>
          </p:cNvPicPr>
          <p:nvPr/>
        </p:nvPicPr>
        <p:blipFill>
          <a:blip r:embed="rId14">
            <a:extLst>
              <a:ext uri="{28A0092B-C50C-407E-A947-70E740481C1C}">
                <a14:useLocalDpi xmlns:a14="http://schemas.microsoft.com/office/drawing/2010/main" val="0"/>
              </a:ext>
            </a:extLst>
          </a:blip>
          <a:srcRect/>
          <a:stretch>
            <a:fillRect/>
          </a:stretch>
        </p:blipFill>
        <p:spPr bwMode="gray">
          <a:xfrm>
            <a:off x="500063" y="577850"/>
            <a:ext cx="371475" cy="371475"/>
          </a:xfrm>
          <a:prstGeom prst="rect">
            <a:avLst/>
          </a:prstGeom>
          <a:noFill/>
          <a:extLst>
            <a:ext uri="{909E8E84-426E-40DD-AFC4-6F175D3DCCD1}">
              <a14:hiddenFill xmlns:a14="http://schemas.microsoft.com/office/drawing/2010/main">
                <a:solidFill>
                  <a:srgbClr val="FFFFFF"/>
                </a:solidFill>
              </a14:hiddenFill>
            </a:ext>
          </a:extLst>
        </p:spPr>
      </p:pic>
      <p:sp>
        <p:nvSpPr>
          <p:cNvPr id="1026" name="Rectangle 2"/>
          <p:cNvSpPr>
            <a:spLocks noGrp="1" noChangeArrowheads="1"/>
          </p:cNvSpPr>
          <p:nvPr>
            <p:ph type="title"/>
          </p:nvPr>
        </p:nvSpPr>
        <p:spPr bwMode="gray">
          <a:xfrm>
            <a:off x="903288" y="198438"/>
            <a:ext cx="6302375" cy="11430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ctr" anchorCtr="0" compatLnSpc="1">
            <a:prstTxWarp prst="textNoShape">
              <a:avLst/>
            </a:prstTxWarp>
          </a:bodyPr>
          <a:lstStyle/>
          <a:p>
            <a:pPr lvl="0"/>
            <a:r>
              <a:rPr lang="zh-CN" altLang="en-US" smtClean="0"/>
              <a:t>单击此处编辑母版标题样式</a:t>
            </a:r>
            <a:endParaRPr lang="en-US" altLang="zh-CN"/>
          </a:p>
        </p:txBody>
      </p:sp>
      <p:sp>
        <p:nvSpPr>
          <p:cNvPr id="1027" name="Rectangle 3"/>
          <p:cNvSpPr>
            <a:spLocks noGrp="1" noChangeArrowheads="1"/>
          </p:cNvSpPr>
          <p:nvPr>
            <p:ph type="body" idx="1"/>
          </p:nvPr>
        </p:nvSpPr>
        <p:spPr bwMode="gray">
          <a:xfrm>
            <a:off x="457200" y="1600200"/>
            <a:ext cx="8229600" cy="452596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p>
            <a:pPr lvl="0"/>
            <a:r>
              <a:rPr lang="zh-CN" altLang="en-US" smtClean="0"/>
              <a:t>单击此处编辑母版文本样式</a:t>
            </a:r>
          </a:p>
          <a:p>
            <a:pPr lvl="1"/>
            <a:r>
              <a:rPr lang="zh-CN" altLang="en-US" smtClean="0"/>
              <a:t>二级</a:t>
            </a:r>
          </a:p>
          <a:p>
            <a:pPr lvl="2"/>
            <a:r>
              <a:rPr lang="zh-CN" altLang="en-US" smtClean="0"/>
              <a:t>三级</a:t>
            </a:r>
          </a:p>
          <a:p>
            <a:pPr lvl="3"/>
            <a:r>
              <a:rPr lang="zh-CN" altLang="en-US" smtClean="0"/>
              <a:t>四级</a:t>
            </a:r>
          </a:p>
          <a:p>
            <a:pPr lvl="4"/>
            <a:r>
              <a:rPr lang="zh-CN" altLang="en-US" smtClean="0"/>
              <a:t>五级</a:t>
            </a:r>
            <a:endParaRPr lang="en-US" altLang="zh-CN"/>
          </a:p>
        </p:txBody>
      </p:sp>
      <p:sp>
        <p:nvSpPr>
          <p:cNvPr id="1028" name="Rectangle 4"/>
          <p:cNvSpPr>
            <a:spLocks noGrp="1" noChangeArrowheads="1"/>
          </p:cNvSpPr>
          <p:nvPr>
            <p:ph type="dt" sz="half" idx="2"/>
          </p:nvPr>
        </p:nvSpPr>
        <p:spPr bwMode="gray">
          <a:xfrm>
            <a:off x="457200" y="6283325"/>
            <a:ext cx="2133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defRPr sz="1400"/>
            </a:lvl1pPr>
          </a:lstStyle>
          <a:p>
            <a:endParaRPr lang="en-US" altLang="zh-CN"/>
          </a:p>
        </p:txBody>
      </p:sp>
      <p:sp>
        <p:nvSpPr>
          <p:cNvPr id="1029" name="Rectangle 5"/>
          <p:cNvSpPr>
            <a:spLocks noGrp="1" noChangeArrowheads="1"/>
          </p:cNvSpPr>
          <p:nvPr>
            <p:ph type="ftr" sz="quarter" idx="3"/>
          </p:nvPr>
        </p:nvSpPr>
        <p:spPr bwMode="gray">
          <a:xfrm>
            <a:off x="3124200" y="6283325"/>
            <a:ext cx="2895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ctr">
              <a:defRPr sz="1400"/>
            </a:lvl1pPr>
          </a:lstStyle>
          <a:p>
            <a:endParaRPr lang="en-US" altLang="zh-CN"/>
          </a:p>
        </p:txBody>
      </p:sp>
      <p:sp>
        <p:nvSpPr>
          <p:cNvPr id="1030" name="Rectangle 6"/>
          <p:cNvSpPr>
            <a:spLocks noGrp="1" noChangeArrowheads="1"/>
          </p:cNvSpPr>
          <p:nvPr>
            <p:ph type="sldNum" sz="quarter" idx="4"/>
          </p:nvPr>
        </p:nvSpPr>
        <p:spPr bwMode="gray">
          <a:xfrm>
            <a:off x="6553200" y="6283325"/>
            <a:ext cx="2133600" cy="30480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 uri="{FAA26D3D-D897-4be2-8F04-BA451C77F1D7}">
              <ma14:placeholderFlag xmlns="" xmlns:ma14="http://schemas.microsoft.com/office/mac/drawingml/2011/main" val="1"/>
            </a:ext>
          </a:extLst>
        </p:spPr>
        <p:txBody>
          <a:bodyPr vert="horz" wrap="square" lIns="91440" tIns="45720" rIns="91440" bIns="45720" numCol="1" anchor="t" anchorCtr="0" compatLnSpc="1">
            <a:prstTxWarp prst="textNoShape">
              <a:avLst/>
            </a:prstTxWarp>
          </a:bodyPr>
          <a:lstStyle>
            <a:lvl1pPr algn="r">
              <a:defRPr sz="1400"/>
            </a:lvl1pPr>
          </a:lstStyle>
          <a:p>
            <a:fld id="{9132BE39-7FD0-BC4C-9960-3B5CDFF62EF5}" type="slidenum">
              <a:rPr lang="en-US" altLang="zh-CN"/>
              <a:pPr/>
              <a:t>‹#›</a:t>
            </a:fld>
            <a:endParaRPr lang="en-US" altLang="zh-CN"/>
          </a:p>
        </p:txBody>
      </p:sp>
    </p:spTree>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 id="2147483660" r:id="rId12"/>
  </p:sldLayoutIdLst>
  <p:transition/>
  <p:timing>
    <p:tnLst>
      <p:par>
        <p:cTn id="1" dur="indefinite" restart="never" nodeType="tmRoot"/>
      </p:par>
    </p:tnLst>
  </p:timing>
  <p:txStyles>
    <p:titleStyle>
      <a:lvl1pPr algn="l" rtl="0" eaLnBrk="1" fontAlgn="base" hangingPunct="1">
        <a:spcBef>
          <a:spcPct val="0"/>
        </a:spcBef>
        <a:spcAft>
          <a:spcPct val="0"/>
        </a:spcAft>
        <a:defRPr sz="4200" b="1">
          <a:solidFill>
            <a:srgbClr val="000000"/>
          </a:solidFill>
          <a:latin typeface="+mj-lt"/>
          <a:ea typeface="+mj-ea"/>
          <a:cs typeface="+mj-cs"/>
        </a:defRPr>
      </a:lvl1pPr>
      <a:lvl2pPr algn="l" rtl="0" eaLnBrk="1" fontAlgn="base" hangingPunct="1">
        <a:spcBef>
          <a:spcPct val="0"/>
        </a:spcBef>
        <a:spcAft>
          <a:spcPct val="0"/>
        </a:spcAft>
        <a:defRPr sz="4200" b="1">
          <a:solidFill>
            <a:srgbClr val="000000"/>
          </a:solidFill>
          <a:latin typeface="Arial" charset="0"/>
          <a:ea typeface="宋体" charset="0"/>
        </a:defRPr>
      </a:lvl2pPr>
      <a:lvl3pPr algn="l" rtl="0" eaLnBrk="1" fontAlgn="base" hangingPunct="1">
        <a:spcBef>
          <a:spcPct val="0"/>
        </a:spcBef>
        <a:spcAft>
          <a:spcPct val="0"/>
        </a:spcAft>
        <a:defRPr sz="4200" b="1">
          <a:solidFill>
            <a:srgbClr val="000000"/>
          </a:solidFill>
          <a:latin typeface="Arial" charset="0"/>
          <a:ea typeface="宋体" charset="0"/>
        </a:defRPr>
      </a:lvl3pPr>
      <a:lvl4pPr algn="l" rtl="0" eaLnBrk="1" fontAlgn="base" hangingPunct="1">
        <a:spcBef>
          <a:spcPct val="0"/>
        </a:spcBef>
        <a:spcAft>
          <a:spcPct val="0"/>
        </a:spcAft>
        <a:defRPr sz="4200" b="1">
          <a:solidFill>
            <a:srgbClr val="000000"/>
          </a:solidFill>
          <a:latin typeface="Arial" charset="0"/>
          <a:ea typeface="宋体" charset="0"/>
        </a:defRPr>
      </a:lvl4pPr>
      <a:lvl5pPr algn="l" rtl="0" eaLnBrk="1" fontAlgn="base" hangingPunct="1">
        <a:spcBef>
          <a:spcPct val="0"/>
        </a:spcBef>
        <a:spcAft>
          <a:spcPct val="0"/>
        </a:spcAft>
        <a:defRPr sz="4200" b="1">
          <a:solidFill>
            <a:srgbClr val="000000"/>
          </a:solidFill>
          <a:latin typeface="Arial" charset="0"/>
          <a:ea typeface="宋体" charset="0"/>
        </a:defRPr>
      </a:lvl5pPr>
      <a:lvl6pPr marL="457200" algn="l" rtl="0" eaLnBrk="1" fontAlgn="base" hangingPunct="1">
        <a:spcBef>
          <a:spcPct val="0"/>
        </a:spcBef>
        <a:spcAft>
          <a:spcPct val="0"/>
        </a:spcAft>
        <a:defRPr sz="4200" b="1">
          <a:solidFill>
            <a:srgbClr val="000000"/>
          </a:solidFill>
          <a:latin typeface="Arial" charset="0"/>
          <a:ea typeface="宋体" charset="0"/>
        </a:defRPr>
      </a:lvl6pPr>
      <a:lvl7pPr marL="914400" algn="l" rtl="0" eaLnBrk="1" fontAlgn="base" hangingPunct="1">
        <a:spcBef>
          <a:spcPct val="0"/>
        </a:spcBef>
        <a:spcAft>
          <a:spcPct val="0"/>
        </a:spcAft>
        <a:defRPr sz="4200" b="1">
          <a:solidFill>
            <a:srgbClr val="000000"/>
          </a:solidFill>
          <a:latin typeface="Arial" charset="0"/>
          <a:ea typeface="宋体" charset="0"/>
        </a:defRPr>
      </a:lvl7pPr>
      <a:lvl8pPr marL="1371600" algn="l" rtl="0" eaLnBrk="1" fontAlgn="base" hangingPunct="1">
        <a:spcBef>
          <a:spcPct val="0"/>
        </a:spcBef>
        <a:spcAft>
          <a:spcPct val="0"/>
        </a:spcAft>
        <a:defRPr sz="4200" b="1">
          <a:solidFill>
            <a:srgbClr val="000000"/>
          </a:solidFill>
          <a:latin typeface="Arial" charset="0"/>
          <a:ea typeface="宋体" charset="0"/>
        </a:defRPr>
      </a:lvl8pPr>
      <a:lvl9pPr marL="1828800" algn="l" rtl="0" eaLnBrk="1" fontAlgn="base" hangingPunct="1">
        <a:spcBef>
          <a:spcPct val="0"/>
        </a:spcBef>
        <a:spcAft>
          <a:spcPct val="0"/>
        </a:spcAft>
        <a:defRPr sz="4200" b="1">
          <a:solidFill>
            <a:srgbClr val="000000"/>
          </a:solidFill>
          <a:latin typeface="Arial" charset="0"/>
          <a:ea typeface="宋体" charset="0"/>
        </a:defRPr>
      </a:lvl9pPr>
    </p:titleStyle>
    <p:bodyStyle>
      <a:lvl1pPr marL="342900" indent="-342900" algn="l" rtl="0" eaLnBrk="1" fontAlgn="base" hangingPunct="1">
        <a:spcBef>
          <a:spcPct val="20000"/>
        </a:spcBef>
        <a:spcAft>
          <a:spcPct val="0"/>
        </a:spcAft>
        <a:buChar char="•"/>
        <a:defRPr sz="3200">
          <a:solidFill>
            <a:schemeClr val="tx1"/>
          </a:solidFill>
          <a:latin typeface="+mn-lt"/>
          <a:ea typeface="+mn-ea"/>
          <a:cs typeface="+mn-cs"/>
        </a:defRPr>
      </a:lvl1pPr>
      <a:lvl2pPr marL="742950" indent="-285750" algn="l" rtl="0" eaLnBrk="1" fontAlgn="base" hangingPunct="1">
        <a:spcBef>
          <a:spcPct val="20000"/>
        </a:spcBef>
        <a:spcAft>
          <a:spcPct val="0"/>
        </a:spcAft>
        <a:buChar char="–"/>
        <a:defRPr sz="2800">
          <a:solidFill>
            <a:schemeClr val="tx1"/>
          </a:solidFill>
          <a:latin typeface="+mn-lt"/>
          <a:ea typeface="+mn-ea"/>
        </a:defRPr>
      </a:lvl2pPr>
      <a:lvl3pPr marL="1143000" indent="-228600" algn="l" rtl="0" eaLnBrk="1" fontAlgn="base" hangingPunct="1">
        <a:spcBef>
          <a:spcPct val="20000"/>
        </a:spcBef>
        <a:spcAft>
          <a:spcPct val="0"/>
        </a:spcAft>
        <a:buChar char="•"/>
        <a:defRPr sz="2400">
          <a:solidFill>
            <a:schemeClr val="tx1"/>
          </a:solidFill>
          <a:latin typeface="+mn-lt"/>
          <a:ea typeface="+mn-ea"/>
        </a:defRPr>
      </a:lvl3pPr>
      <a:lvl4pPr marL="1600200" indent="-228600" algn="l" rtl="0" eaLnBrk="1" fontAlgn="base" hangingPunct="1">
        <a:spcBef>
          <a:spcPct val="20000"/>
        </a:spcBef>
        <a:spcAft>
          <a:spcPct val="0"/>
        </a:spcAft>
        <a:buChar char="–"/>
        <a:defRPr sz="2000">
          <a:solidFill>
            <a:schemeClr val="tx1"/>
          </a:solidFill>
          <a:latin typeface="+mn-lt"/>
          <a:ea typeface="+mn-ea"/>
        </a:defRPr>
      </a:lvl4pPr>
      <a:lvl5pPr marL="2057400" indent="-228600" algn="l" rtl="0" eaLnBrk="1" fontAlgn="base" hangingPunct="1">
        <a:spcBef>
          <a:spcPct val="20000"/>
        </a:spcBef>
        <a:spcAft>
          <a:spcPct val="0"/>
        </a:spcAft>
        <a:buChar char="»"/>
        <a:defRPr sz="2000">
          <a:solidFill>
            <a:schemeClr val="tx1"/>
          </a:solidFill>
          <a:latin typeface="+mn-lt"/>
          <a:ea typeface="+mn-ea"/>
        </a:defRPr>
      </a:lvl5pPr>
      <a:lvl6pPr marL="2514600" indent="-228600" algn="l" rtl="0" eaLnBrk="1" fontAlgn="base" hangingPunct="1">
        <a:spcBef>
          <a:spcPct val="20000"/>
        </a:spcBef>
        <a:spcAft>
          <a:spcPct val="0"/>
        </a:spcAft>
        <a:buChar char="»"/>
        <a:defRPr sz="2000">
          <a:solidFill>
            <a:schemeClr val="tx1"/>
          </a:solidFill>
          <a:latin typeface="+mn-lt"/>
          <a:ea typeface="+mn-ea"/>
        </a:defRPr>
      </a:lvl6pPr>
      <a:lvl7pPr marL="2971800" indent="-228600" algn="l" rtl="0" eaLnBrk="1" fontAlgn="base" hangingPunct="1">
        <a:spcBef>
          <a:spcPct val="20000"/>
        </a:spcBef>
        <a:spcAft>
          <a:spcPct val="0"/>
        </a:spcAft>
        <a:buChar char="»"/>
        <a:defRPr sz="2000">
          <a:solidFill>
            <a:schemeClr val="tx1"/>
          </a:solidFill>
          <a:latin typeface="+mn-lt"/>
          <a:ea typeface="+mn-ea"/>
        </a:defRPr>
      </a:lvl7pPr>
      <a:lvl8pPr marL="3429000" indent="-228600" algn="l" rtl="0" eaLnBrk="1" fontAlgn="base" hangingPunct="1">
        <a:spcBef>
          <a:spcPct val="20000"/>
        </a:spcBef>
        <a:spcAft>
          <a:spcPct val="0"/>
        </a:spcAft>
        <a:buChar char="»"/>
        <a:defRPr sz="2000">
          <a:solidFill>
            <a:schemeClr val="tx1"/>
          </a:solidFill>
          <a:latin typeface="+mn-lt"/>
          <a:ea typeface="+mn-ea"/>
        </a:defRPr>
      </a:lvl8pPr>
      <a:lvl9pPr marL="3886200" indent="-228600" algn="l" rtl="0" eaLnBrk="1" fontAlgn="base" hangingPunct="1">
        <a:spcBef>
          <a:spcPct val="20000"/>
        </a:spcBef>
        <a:spcAft>
          <a:spcPct val="0"/>
        </a:spcAft>
        <a:buChar char="»"/>
        <a:defRPr sz="2000">
          <a:solidFill>
            <a:schemeClr val="tx1"/>
          </a:solidFill>
          <a:latin typeface="+mn-lt"/>
          <a:ea typeface="+mn-ea"/>
        </a:defRPr>
      </a:lvl9pPr>
    </p:bodyStyle>
    <p:otherStyle>
      <a:defPPr>
        <a:defRPr lang="zh-CN"/>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2.xml.rels><?xml version="1.0" encoding="UTF-8" standalone="yes"?>
<Relationships xmlns="http://schemas.openxmlformats.org/package/2006/relationships"><Relationship Id="rId2" Type="http://schemas.openxmlformats.org/officeDocument/2006/relationships/image" Target="../media/image6.png"/><Relationship Id="rId1" Type="http://schemas.openxmlformats.org/officeDocument/2006/relationships/slideLayout" Target="../slideLayouts/slideLayout6.xml"/></Relationships>
</file>

<file path=ppt/slides/_rels/slide13.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2" Type="http://schemas.openxmlformats.org/officeDocument/2006/relationships/image" Target="../media/image8.png"/><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2" Type="http://schemas.openxmlformats.org/officeDocument/2006/relationships/image" Target="../media/image9.jpeg"/><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6.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4.xml.rels><?xml version="1.0" encoding="UTF-8" standalone="yes"?>
<Relationships xmlns="http://schemas.openxmlformats.org/package/2006/relationships"><Relationship Id="rId3" Type="http://schemas.openxmlformats.org/officeDocument/2006/relationships/diagramLayout" Target="../diagrams/layout1.xml"/><Relationship Id="rId2" Type="http://schemas.openxmlformats.org/officeDocument/2006/relationships/diagramData" Target="../diagrams/data1.xml"/><Relationship Id="rId1" Type="http://schemas.openxmlformats.org/officeDocument/2006/relationships/slideLayout" Target="../slideLayouts/slideLayout2.xml"/><Relationship Id="rId6" Type="http://schemas.microsoft.com/office/2007/relationships/diagramDrawing" Target="../diagrams/drawing1.xml"/><Relationship Id="rId5" Type="http://schemas.openxmlformats.org/officeDocument/2006/relationships/diagramColors" Target="../diagrams/colors1.xml"/><Relationship Id="rId4" Type="http://schemas.openxmlformats.org/officeDocument/2006/relationships/diagramQuickStyle" Target="../diagrams/quickStyle1.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image" Target="../media/image5.emf"/><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50" name="Rectangle 2"/>
          <p:cNvSpPr>
            <a:spLocks noGrp="1" noChangeArrowheads="1"/>
          </p:cNvSpPr>
          <p:nvPr>
            <p:ph type="ctrTitle"/>
          </p:nvPr>
        </p:nvSpPr>
        <p:spPr/>
        <p:txBody>
          <a:bodyPr/>
          <a:lstStyle/>
          <a:p>
            <a:pPr algn="ctr"/>
            <a:r>
              <a:rPr lang="zh-CN" altLang="en-US" dirty="0" smtClean="0"/>
              <a:t>              第十二章 群体与团队</a:t>
            </a:r>
            <a:endParaRPr lang="en-US" altLang="zh-CN" dirty="0"/>
          </a:p>
        </p:txBody>
      </p:sp>
      <p:sp>
        <p:nvSpPr>
          <p:cNvPr id="2051" name="Rectangle 3"/>
          <p:cNvSpPr>
            <a:spLocks noGrp="1" noChangeArrowheads="1"/>
          </p:cNvSpPr>
          <p:nvPr>
            <p:ph type="subTitle" idx="1"/>
          </p:nvPr>
        </p:nvSpPr>
        <p:spPr/>
        <p:txBody>
          <a:bodyPr/>
          <a:lstStyle/>
          <a:p>
            <a:r>
              <a:rPr lang="zh-CN" altLang="en-US" dirty="0" smtClean="0"/>
              <a:t>管理学原理</a:t>
            </a:r>
            <a:endParaRPr lang="en-US" altLang="zh-CN"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0482" name="标题 1"/>
          <p:cNvSpPr>
            <a:spLocks noGrp="1"/>
          </p:cNvSpPr>
          <p:nvPr>
            <p:ph type="title"/>
          </p:nvPr>
        </p:nvSpPr>
        <p:spPr/>
        <p:txBody>
          <a:bodyPr/>
          <a:lstStyle/>
          <a:p>
            <a:r>
              <a:rPr lang="en-US" altLang="zh-CN" sz="4000" dirty="0" smtClean="0">
                <a:latin typeface="微软雅黑" pitchFamily="34" charset="-122"/>
                <a:ea typeface="微软雅黑" pitchFamily="34" charset="-122"/>
              </a:rPr>
              <a:t>12.2  </a:t>
            </a:r>
            <a:r>
              <a:rPr lang="zh-CN" altLang="en-US" sz="4000" dirty="0" smtClean="0">
                <a:latin typeface="微软雅黑" pitchFamily="34" charset="-122"/>
                <a:ea typeface="微软雅黑" pitchFamily="34" charset="-122"/>
              </a:rPr>
              <a:t>群体的发展过程 </a:t>
            </a:r>
          </a:p>
        </p:txBody>
      </p:sp>
      <p:sp>
        <p:nvSpPr>
          <p:cNvPr id="20483" name="内容占位符 2"/>
          <p:cNvSpPr>
            <a:spLocks noGrp="1"/>
          </p:cNvSpPr>
          <p:nvPr>
            <p:ph idx="1"/>
          </p:nvPr>
        </p:nvSpPr>
        <p:spPr>
          <a:xfrm>
            <a:off x="457200" y="1268413"/>
            <a:ext cx="8229600" cy="1133475"/>
          </a:xfrm>
        </p:spPr>
        <p:txBody>
          <a:bodyPr/>
          <a:lstStyle/>
          <a:p>
            <a:pPr>
              <a:lnSpc>
                <a:spcPct val="150000"/>
              </a:lnSpc>
              <a:spcBef>
                <a:spcPct val="0"/>
              </a:spcBef>
            </a:pPr>
            <a:r>
              <a:rPr lang="en-US" altLang="zh-CN" b="1" dirty="0" smtClean="0">
                <a:latin typeface="宋体" charset="-122"/>
                <a:ea typeface="宋体" charset="-122"/>
              </a:rPr>
              <a:t>12.2.1 </a:t>
            </a:r>
            <a:r>
              <a:rPr lang="zh-CN" altLang="en-US" b="1" dirty="0" smtClean="0">
                <a:latin typeface="宋体" charset="-122"/>
                <a:ea typeface="宋体" charset="-122"/>
              </a:rPr>
              <a:t>五阶段模型</a:t>
            </a:r>
            <a:endParaRPr lang="zh-CN" altLang="en-US" sz="2800" b="1" dirty="0" smtClean="0">
              <a:latin typeface="宋体" charset="-122"/>
              <a:ea typeface="宋体" charset="-122"/>
            </a:endParaRPr>
          </a:p>
        </p:txBody>
      </p:sp>
      <p:sp>
        <p:nvSpPr>
          <p:cNvPr id="16386" name="Rectangle 2"/>
          <p:cNvSpPr>
            <a:spLocks noChangeArrowheads="1"/>
          </p:cNvSpPr>
          <p:nvPr/>
        </p:nvSpPr>
        <p:spPr bwMode="auto">
          <a:xfrm>
            <a:off x="0" y="0"/>
            <a:ext cx="9144000" cy="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endParaRPr lang="zh-CN" altLang="en-US">
              <a:ea typeface="宋体" charset="-122"/>
            </a:endParaRPr>
          </a:p>
        </p:txBody>
      </p:sp>
      <p:grpSp>
        <p:nvGrpSpPr>
          <p:cNvPr id="20486" name="Group 6"/>
          <p:cNvGrpSpPr>
            <a:grpSpLocks noChangeAspect="1"/>
          </p:cNvGrpSpPr>
          <p:nvPr/>
        </p:nvGrpSpPr>
        <p:grpSpPr bwMode="auto">
          <a:xfrm>
            <a:off x="1042988" y="2151063"/>
            <a:ext cx="6553200" cy="4014787"/>
            <a:chOff x="2352" y="150"/>
            <a:chExt cx="7380" cy="4524"/>
          </a:xfrm>
        </p:grpSpPr>
        <p:sp>
          <p:nvSpPr>
            <p:cNvPr id="20487" name="AutoShape 7"/>
            <p:cNvSpPr>
              <a:spLocks noChangeAspect="1" noChangeArrowheads="1"/>
            </p:cNvSpPr>
            <p:nvPr/>
          </p:nvSpPr>
          <p:spPr bwMode="auto">
            <a:xfrm>
              <a:off x="2352" y="150"/>
              <a:ext cx="7380" cy="4524"/>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txBody>
            <a:bodyPr/>
            <a:lstStyle/>
            <a:p>
              <a:endParaRPr lang="zh-CN" altLang="en-US"/>
            </a:p>
          </p:txBody>
        </p:sp>
        <p:sp>
          <p:nvSpPr>
            <p:cNvPr id="20488" name="Line 8"/>
            <p:cNvSpPr>
              <a:spLocks noChangeShapeType="1"/>
            </p:cNvSpPr>
            <p:nvPr/>
          </p:nvSpPr>
          <p:spPr bwMode="auto">
            <a:xfrm>
              <a:off x="5232" y="618"/>
              <a:ext cx="1" cy="280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89" name="Line 9"/>
            <p:cNvSpPr>
              <a:spLocks noChangeShapeType="1"/>
            </p:cNvSpPr>
            <p:nvPr/>
          </p:nvSpPr>
          <p:spPr bwMode="auto">
            <a:xfrm>
              <a:off x="6312" y="618"/>
              <a:ext cx="1" cy="280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0" name="Line 10"/>
            <p:cNvSpPr>
              <a:spLocks noChangeShapeType="1"/>
            </p:cNvSpPr>
            <p:nvPr/>
          </p:nvSpPr>
          <p:spPr bwMode="auto">
            <a:xfrm>
              <a:off x="7392" y="618"/>
              <a:ext cx="0" cy="280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1" name="Line 11"/>
            <p:cNvSpPr>
              <a:spLocks noChangeShapeType="1"/>
            </p:cNvSpPr>
            <p:nvPr/>
          </p:nvSpPr>
          <p:spPr bwMode="auto">
            <a:xfrm>
              <a:off x="8472" y="618"/>
              <a:ext cx="1" cy="2808"/>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492" name="AutoShape 12"/>
            <p:cNvSpPr>
              <a:spLocks noChangeArrowheads="1"/>
            </p:cNvSpPr>
            <p:nvPr/>
          </p:nvSpPr>
          <p:spPr bwMode="auto">
            <a:xfrm>
              <a:off x="2712" y="1086"/>
              <a:ext cx="1080" cy="2184"/>
            </a:xfrm>
            <a:prstGeom prst="upDownArrow">
              <a:avLst>
                <a:gd name="adj1" fmla="val 50000"/>
                <a:gd name="adj2" fmla="val 40444"/>
              </a:avLst>
            </a:prstGeom>
            <a:solidFill>
              <a:srgbClr val="FFFFFF"/>
            </a:solidFill>
            <a:ln w="9525">
              <a:solidFill>
                <a:srgbClr val="000000"/>
              </a:solidFill>
              <a:miter lim="800000"/>
              <a:headEnd/>
              <a:tailEnd/>
            </a:ln>
          </p:spPr>
          <p:txBody>
            <a:bodyPr vert="eaVert"/>
            <a:lstStyle/>
            <a:p>
              <a:pPr algn="just"/>
              <a:r>
                <a:rPr lang="zh-CN" altLang="en-US" sz="1400" b="1" dirty="0">
                  <a:latin typeface="Times New Roman" pitchFamily="18" charset="0"/>
                  <a:ea typeface="宋体" charset="-122"/>
                </a:rPr>
                <a:t>群体成熟度</a:t>
              </a:r>
              <a:endParaRPr lang="zh-CN" altLang="en-US" sz="1400" b="1" dirty="0">
                <a:ea typeface="宋体" charset="-122"/>
              </a:endParaRPr>
            </a:p>
          </p:txBody>
        </p:sp>
        <p:sp>
          <p:nvSpPr>
            <p:cNvPr id="20493" name="Text Box 13"/>
            <p:cNvSpPr txBox="1">
              <a:spLocks noChangeArrowheads="1"/>
            </p:cNvSpPr>
            <p:nvPr/>
          </p:nvSpPr>
          <p:spPr bwMode="auto">
            <a:xfrm>
              <a:off x="2352" y="3426"/>
              <a:ext cx="1800" cy="7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latin typeface="Times New Roman" pitchFamily="18" charset="0"/>
                  <a:ea typeface="宋体" charset="-122"/>
                </a:rPr>
                <a:t>不成熟</a:t>
              </a:r>
            </a:p>
            <a:p>
              <a:pPr algn="ctr"/>
              <a:r>
                <a:rPr lang="zh-CN" altLang="en-US" sz="1400" b="1">
                  <a:latin typeface="Times New Roman" pitchFamily="18" charset="0"/>
                  <a:ea typeface="宋体" charset="-122"/>
                </a:rPr>
                <a:t>（不熟练、无效）</a:t>
              </a:r>
              <a:endParaRPr lang="zh-CN" altLang="en-US" sz="1400" b="1">
                <a:ea typeface="宋体" charset="-122"/>
              </a:endParaRPr>
            </a:p>
          </p:txBody>
        </p:sp>
        <p:sp>
          <p:nvSpPr>
            <p:cNvPr id="20494" name="Text Box 14"/>
            <p:cNvSpPr txBox="1">
              <a:spLocks noChangeArrowheads="1"/>
            </p:cNvSpPr>
            <p:nvPr/>
          </p:nvSpPr>
          <p:spPr bwMode="auto">
            <a:xfrm>
              <a:off x="2412" y="150"/>
              <a:ext cx="1680" cy="780"/>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latin typeface="Times New Roman" pitchFamily="18" charset="0"/>
                  <a:ea typeface="宋体" charset="-122"/>
                </a:rPr>
                <a:t>成熟</a:t>
              </a:r>
            </a:p>
            <a:p>
              <a:pPr algn="ctr"/>
              <a:r>
                <a:rPr lang="zh-CN" altLang="en-US" sz="1400" b="1">
                  <a:latin typeface="Times New Roman" pitchFamily="18" charset="0"/>
                  <a:ea typeface="宋体" charset="-122"/>
                </a:rPr>
                <a:t>（熟练、有效</a:t>
              </a:r>
              <a:r>
                <a:rPr lang="zh-CN" altLang="en-US" sz="1400">
                  <a:latin typeface="Times New Roman" pitchFamily="18" charset="0"/>
                  <a:ea typeface="宋体" charset="-122"/>
                </a:rPr>
                <a:t>）</a:t>
              </a:r>
              <a:endParaRPr lang="zh-CN" altLang="en-US" sz="1400">
                <a:ea typeface="宋体" charset="-122"/>
              </a:endParaRPr>
            </a:p>
          </p:txBody>
        </p:sp>
        <p:sp>
          <p:nvSpPr>
            <p:cNvPr id="20495" name="Text Box 15"/>
            <p:cNvSpPr txBox="1">
              <a:spLocks noChangeArrowheads="1"/>
            </p:cNvSpPr>
            <p:nvPr/>
          </p:nvSpPr>
          <p:spPr bwMode="auto">
            <a:xfrm>
              <a:off x="4152" y="3582"/>
              <a:ext cx="126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b="1">
                  <a:latin typeface="Times New Roman" pitchFamily="18" charset="0"/>
                  <a:ea typeface="宋体" charset="-122"/>
                </a:rPr>
                <a:t>形成阶段</a:t>
              </a:r>
              <a:endParaRPr lang="zh-CN" altLang="en-US" sz="1400" b="1">
                <a:ea typeface="宋体" charset="-122"/>
              </a:endParaRPr>
            </a:p>
          </p:txBody>
        </p:sp>
        <p:sp>
          <p:nvSpPr>
            <p:cNvPr id="20496" name="Text Box 16"/>
            <p:cNvSpPr txBox="1">
              <a:spLocks noChangeArrowheads="1"/>
            </p:cNvSpPr>
            <p:nvPr/>
          </p:nvSpPr>
          <p:spPr bwMode="auto">
            <a:xfrm>
              <a:off x="5232" y="3582"/>
              <a:ext cx="126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b="1">
                  <a:latin typeface="Times New Roman" pitchFamily="18" charset="0"/>
                  <a:ea typeface="宋体" charset="-122"/>
                </a:rPr>
                <a:t>震荡阶段</a:t>
              </a:r>
              <a:endParaRPr lang="zh-CN" altLang="en-US" sz="1400" b="1">
                <a:ea typeface="宋体" charset="-122"/>
              </a:endParaRPr>
            </a:p>
          </p:txBody>
        </p:sp>
        <p:sp>
          <p:nvSpPr>
            <p:cNvPr id="20497" name="Text Box 17"/>
            <p:cNvSpPr txBox="1">
              <a:spLocks noChangeArrowheads="1"/>
            </p:cNvSpPr>
            <p:nvPr/>
          </p:nvSpPr>
          <p:spPr bwMode="auto">
            <a:xfrm>
              <a:off x="6312" y="3582"/>
              <a:ext cx="126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b="1">
                  <a:latin typeface="Times New Roman" pitchFamily="18" charset="0"/>
                  <a:ea typeface="宋体" charset="-122"/>
                </a:rPr>
                <a:t>稳定阶段</a:t>
              </a:r>
              <a:endParaRPr lang="zh-CN" altLang="en-US" sz="1400" b="1">
                <a:ea typeface="宋体" charset="-122"/>
              </a:endParaRPr>
            </a:p>
          </p:txBody>
        </p:sp>
        <p:sp>
          <p:nvSpPr>
            <p:cNvPr id="20498" name="Text Box 18"/>
            <p:cNvSpPr txBox="1">
              <a:spLocks noChangeArrowheads="1"/>
            </p:cNvSpPr>
            <p:nvPr/>
          </p:nvSpPr>
          <p:spPr bwMode="auto">
            <a:xfrm>
              <a:off x="7392" y="3582"/>
              <a:ext cx="126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b="1">
                  <a:latin typeface="Times New Roman" pitchFamily="18" charset="0"/>
                  <a:ea typeface="宋体" charset="-122"/>
                </a:rPr>
                <a:t>运行阶段</a:t>
              </a:r>
              <a:endParaRPr lang="zh-CN" altLang="en-US" sz="1400" b="1">
                <a:ea typeface="宋体" charset="-122"/>
              </a:endParaRPr>
            </a:p>
          </p:txBody>
        </p:sp>
        <p:sp>
          <p:nvSpPr>
            <p:cNvPr id="20499" name="Text Box 19"/>
            <p:cNvSpPr txBox="1">
              <a:spLocks noChangeArrowheads="1"/>
            </p:cNvSpPr>
            <p:nvPr/>
          </p:nvSpPr>
          <p:spPr bwMode="auto">
            <a:xfrm>
              <a:off x="8472" y="3582"/>
              <a:ext cx="126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b="1">
                  <a:latin typeface="Times New Roman" pitchFamily="18" charset="0"/>
                  <a:ea typeface="宋体" charset="-122"/>
                </a:rPr>
                <a:t>中止阶段</a:t>
              </a:r>
              <a:endParaRPr lang="zh-CN" altLang="en-US" sz="1400" b="1">
                <a:ea typeface="宋体" charset="-122"/>
              </a:endParaRPr>
            </a:p>
          </p:txBody>
        </p:sp>
        <p:sp>
          <p:nvSpPr>
            <p:cNvPr id="20500" name="Line 20"/>
            <p:cNvSpPr>
              <a:spLocks noChangeShapeType="1"/>
            </p:cNvSpPr>
            <p:nvPr/>
          </p:nvSpPr>
          <p:spPr bwMode="auto">
            <a:xfrm flipV="1">
              <a:off x="4152" y="2802"/>
              <a:ext cx="1080" cy="624"/>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01" name="Line 21"/>
            <p:cNvSpPr>
              <a:spLocks noChangeShapeType="1"/>
            </p:cNvSpPr>
            <p:nvPr/>
          </p:nvSpPr>
          <p:spPr bwMode="auto">
            <a:xfrm flipV="1">
              <a:off x="5232" y="2490"/>
              <a:ext cx="1080" cy="312"/>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02" name="Line 22"/>
            <p:cNvSpPr>
              <a:spLocks noChangeShapeType="1"/>
            </p:cNvSpPr>
            <p:nvPr/>
          </p:nvSpPr>
          <p:spPr bwMode="auto">
            <a:xfrm flipV="1">
              <a:off x="6312" y="1554"/>
              <a:ext cx="1080" cy="936"/>
            </a:xfrm>
            <a:prstGeom prst="line">
              <a:avLst/>
            </a:prstGeom>
            <a:noFill/>
            <a:ln w="9525">
              <a:solidFill>
                <a:srgbClr val="000000"/>
              </a:solidFill>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03" name="Line 23"/>
            <p:cNvSpPr>
              <a:spLocks noChangeShapeType="1"/>
            </p:cNvSpPr>
            <p:nvPr/>
          </p:nvSpPr>
          <p:spPr bwMode="auto">
            <a:xfrm>
              <a:off x="5232" y="2802"/>
              <a:ext cx="360" cy="15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0504" name="Line 24"/>
            <p:cNvSpPr>
              <a:spLocks noChangeShapeType="1"/>
            </p:cNvSpPr>
            <p:nvPr/>
          </p:nvSpPr>
          <p:spPr bwMode="auto">
            <a:xfrm>
              <a:off x="6312" y="2490"/>
              <a:ext cx="360" cy="15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0505" name="Line 25"/>
            <p:cNvSpPr>
              <a:spLocks noChangeShapeType="1"/>
            </p:cNvSpPr>
            <p:nvPr/>
          </p:nvSpPr>
          <p:spPr bwMode="auto">
            <a:xfrm>
              <a:off x="7392" y="1554"/>
              <a:ext cx="540" cy="15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0506" name="Line 26"/>
            <p:cNvSpPr>
              <a:spLocks noChangeShapeType="1"/>
            </p:cNvSpPr>
            <p:nvPr/>
          </p:nvSpPr>
          <p:spPr bwMode="auto">
            <a:xfrm flipV="1">
              <a:off x="7392" y="1398"/>
              <a:ext cx="540" cy="156"/>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0507" name="Line 27"/>
            <p:cNvSpPr>
              <a:spLocks noChangeShapeType="1"/>
            </p:cNvSpPr>
            <p:nvPr/>
          </p:nvSpPr>
          <p:spPr bwMode="auto">
            <a:xfrm flipV="1">
              <a:off x="7392" y="1242"/>
              <a:ext cx="360" cy="312"/>
            </a:xfrm>
            <a:prstGeom prst="line">
              <a:avLst/>
            </a:prstGeom>
            <a:noFill/>
            <a:ln w="9525">
              <a:solidFill>
                <a:srgbClr val="000000"/>
              </a:solidFill>
              <a:round/>
              <a:headEnd/>
              <a:tailEnd type="triangle" w="med" len="med"/>
            </a:ln>
            <a:extLst>
              <a:ext uri="{909E8E84-426E-40DD-AFC4-6F175D3DCCD1}">
                <a14:hiddenFill xmlns:a14="http://schemas.microsoft.com/office/drawing/2010/main">
                  <a:noFill/>
                </a14:hiddenFill>
              </a:ext>
            </a:extLst>
          </p:spPr>
          <p:txBody>
            <a:bodyPr/>
            <a:lstStyle/>
            <a:p>
              <a:endParaRPr lang="zh-CN" altLang="en-US"/>
            </a:p>
          </p:txBody>
        </p:sp>
        <p:sp>
          <p:nvSpPr>
            <p:cNvPr id="20508" name="Line 28"/>
            <p:cNvSpPr>
              <a:spLocks noChangeShapeType="1"/>
            </p:cNvSpPr>
            <p:nvPr/>
          </p:nvSpPr>
          <p:spPr bwMode="auto">
            <a:xfrm>
              <a:off x="7932" y="1398"/>
              <a:ext cx="1620" cy="1"/>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09" name="Text Box 29"/>
            <p:cNvSpPr txBox="1">
              <a:spLocks noChangeArrowheads="1"/>
            </p:cNvSpPr>
            <p:nvPr/>
          </p:nvSpPr>
          <p:spPr bwMode="auto">
            <a:xfrm>
              <a:off x="3612" y="3843"/>
              <a:ext cx="450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ctr"/>
              <a:r>
                <a:rPr lang="zh-CN" altLang="en-US" sz="1400" b="1">
                  <a:latin typeface="Times New Roman" pitchFamily="18" charset="0"/>
                  <a:ea typeface="宋体" charset="-122"/>
                </a:rPr>
                <a:t>图</a:t>
              </a:r>
              <a:r>
                <a:rPr lang="en-US" altLang="zh-CN" sz="1400" b="1">
                  <a:latin typeface="Times New Roman" pitchFamily="18" charset="0"/>
                  <a:ea typeface="宋体" charset="-122"/>
                </a:rPr>
                <a:t>12-2</a:t>
              </a:r>
              <a:r>
                <a:rPr lang="zh-CN" altLang="en-US" sz="1400" b="1">
                  <a:latin typeface="Times New Roman" pitchFamily="18" charset="0"/>
                  <a:ea typeface="宋体" charset="-122"/>
                </a:rPr>
                <a:t>群体发展阶段</a:t>
              </a:r>
              <a:endParaRPr lang="zh-CN" altLang="en-US" sz="1400" b="1">
                <a:ea typeface="宋体" charset="-122"/>
              </a:endParaRPr>
            </a:p>
          </p:txBody>
        </p:sp>
        <p:sp>
          <p:nvSpPr>
            <p:cNvPr id="20510" name="Text Box 30"/>
            <p:cNvSpPr txBox="1">
              <a:spLocks noChangeArrowheads="1"/>
            </p:cNvSpPr>
            <p:nvPr/>
          </p:nvSpPr>
          <p:spPr bwMode="auto">
            <a:xfrm>
              <a:off x="5340" y="2928"/>
              <a:ext cx="90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b="1">
                  <a:latin typeface="Times New Roman" pitchFamily="18" charset="0"/>
                  <a:ea typeface="宋体" charset="-122"/>
                </a:rPr>
                <a:t>失败</a:t>
              </a:r>
              <a:endParaRPr lang="zh-CN" altLang="en-US" sz="1400" b="1">
                <a:ea typeface="宋体" charset="-122"/>
              </a:endParaRPr>
            </a:p>
          </p:txBody>
        </p:sp>
        <p:sp>
          <p:nvSpPr>
            <p:cNvPr id="20511" name="Line 31"/>
            <p:cNvSpPr>
              <a:spLocks noChangeShapeType="1"/>
            </p:cNvSpPr>
            <p:nvPr/>
          </p:nvSpPr>
          <p:spPr bwMode="auto">
            <a:xfrm flipV="1">
              <a:off x="7752" y="930"/>
              <a:ext cx="720" cy="312"/>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12" name="Line 32"/>
            <p:cNvSpPr>
              <a:spLocks noChangeShapeType="1"/>
            </p:cNvSpPr>
            <p:nvPr/>
          </p:nvSpPr>
          <p:spPr bwMode="auto">
            <a:xfrm flipV="1">
              <a:off x="8472" y="774"/>
              <a:ext cx="1080" cy="156"/>
            </a:xfrm>
            <a:prstGeom prst="line">
              <a:avLst/>
            </a:prstGeom>
            <a:noFill/>
            <a:ln w="9525">
              <a:solidFill>
                <a:srgbClr val="000000"/>
              </a:solidFill>
              <a:prstDash val="sysDot"/>
              <a:round/>
              <a:headEnd/>
              <a:tailEnd/>
            </a:ln>
            <a:extLst>
              <a:ext uri="{909E8E84-426E-40DD-AFC4-6F175D3DCCD1}">
                <a14:hiddenFill xmlns:a14="http://schemas.microsoft.com/office/drawing/2010/main">
                  <a:noFill/>
                </a14:hiddenFill>
              </a:ext>
            </a:extLst>
          </p:spPr>
          <p:txBody>
            <a:bodyPr/>
            <a:lstStyle/>
            <a:p>
              <a:endParaRPr lang="zh-CN" altLang="en-US"/>
            </a:p>
          </p:txBody>
        </p:sp>
        <p:sp>
          <p:nvSpPr>
            <p:cNvPr id="20513" name="Text Box 33"/>
            <p:cNvSpPr txBox="1">
              <a:spLocks noChangeArrowheads="1"/>
            </p:cNvSpPr>
            <p:nvPr/>
          </p:nvSpPr>
          <p:spPr bwMode="auto">
            <a:xfrm>
              <a:off x="6492" y="2646"/>
              <a:ext cx="90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b="1">
                  <a:latin typeface="Times New Roman" pitchFamily="18" charset="0"/>
                  <a:ea typeface="宋体" charset="-122"/>
                </a:rPr>
                <a:t>失败</a:t>
              </a:r>
              <a:endParaRPr lang="zh-CN" altLang="en-US" sz="1400" b="1">
                <a:ea typeface="宋体" charset="-122"/>
              </a:endParaRPr>
            </a:p>
          </p:txBody>
        </p:sp>
        <p:sp>
          <p:nvSpPr>
            <p:cNvPr id="20514" name="Text Box 34"/>
            <p:cNvSpPr txBox="1">
              <a:spLocks noChangeArrowheads="1"/>
            </p:cNvSpPr>
            <p:nvPr/>
          </p:nvSpPr>
          <p:spPr bwMode="auto">
            <a:xfrm>
              <a:off x="7527" y="1806"/>
              <a:ext cx="900" cy="468"/>
            </a:xfrm>
            <a:prstGeom prst="rect">
              <a:avLst/>
            </a:prstGeom>
            <a:solidFill>
              <a:srgbClr val="FFFFFF"/>
            </a:solidFill>
            <a:ln>
              <a:noFill/>
            </a:ln>
            <a:extLst>
              <a:ext uri="{91240B29-F687-4F45-9708-019B960494DF}">
                <a14:hiddenLine xmlns:a14="http://schemas.microsoft.com/office/drawing/2010/main" w="9525">
                  <a:solidFill>
                    <a:srgbClr val="000000"/>
                  </a:solidFill>
                  <a:miter lim="800000"/>
                  <a:headEnd/>
                  <a:tailEnd/>
                </a14:hiddenLine>
              </a:ext>
            </a:extLst>
          </p:spPr>
          <p:txBody>
            <a:bodyPr/>
            <a:lstStyle/>
            <a:p>
              <a:pPr algn="just"/>
              <a:r>
                <a:rPr lang="zh-CN" altLang="en-US" sz="1400" b="1">
                  <a:latin typeface="Times New Roman" pitchFamily="18" charset="0"/>
                  <a:ea typeface="宋体" charset="-122"/>
                </a:rPr>
                <a:t>失败</a:t>
              </a:r>
              <a:endParaRPr lang="zh-CN" altLang="en-US" sz="1400" b="1">
                <a:ea typeface="宋体" charset="-122"/>
              </a:endParaRPr>
            </a:p>
          </p:txBody>
        </p:sp>
        <p:sp>
          <p:nvSpPr>
            <p:cNvPr id="20515" name="Rectangle 35"/>
            <p:cNvSpPr>
              <a:spLocks noChangeArrowheads="1"/>
            </p:cNvSpPr>
            <p:nvPr/>
          </p:nvSpPr>
          <p:spPr bwMode="auto">
            <a:xfrm>
              <a:off x="4152" y="618"/>
              <a:ext cx="5400" cy="2808"/>
            </a:xfrm>
            <a:prstGeom prst="rect">
              <a:avLst/>
            </a:prstGeom>
            <a:noFill/>
            <a:ln w="9525">
              <a:solidFill>
                <a:srgbClr val="000000"/>
              </a:solidFill>
              <a:miter lim="800000"/>
              <a:headEnd/>
              <a:tailEnd/>
            </a:ln>
            <a:extLst>
              <a:ext uri="{909E8E84-426E-40DD-AFC4-6F175D3DCCD1}">
                <a14:hiddenFill xmlns:a14="http://schemas.microsoft.com/office/drawing/2010/main">
                  <a:solidFill>
                    <a:srgbClr val="FFFFFF"/>
                  </a:solidFill>
                </a14:hiddenFill>
              </a:ext>
            </a:extLst>
          </p:spPr>
          <p:txBody>
            <a:bodyPr/>
            <a:lstStyle/>
            <a:p>
              <a:endParaRPr lang="zh-CN" altLang="en-US"/>
            </a:p>
          </p:txBody>
        </p:sp>
      </p:grpSp>
    </p:spTree>
    <p:extLst>
      <p:ext uri="{BB962C8B-B14F-4D97-AF65-F5344CB8AC3E}">
        <p14:creationId xmlns:p14="http://schemas.microsoft.com/office/powerpoint/2010/main" val="3645046175"/>
      </p:ext>
    </p:extLst>
  </p:cSld>
  <p:clrMapOvr>
    <a:masterClrMapping/>
  </p:clrMapOvr>
  <p:transition/>
</p:sld>
</file>

<file path=ppt/slides/slide11.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9" name="AutoShape 3"/>
          <p:cNvSpPr>
            <a:spLocks noChangeArrowheads="1"/>
          </p:cNvSpPr>
          <p:nvPr/>
        </p:nvSpPr>
        <p:spPr bwMode="ltGray">
          <a:xfrm>
            <a:off x="2014538" y="1676400"/>
            <a:ext cx="5895975" cy="1225550"/>
          </a:xfrm>
          <a:prstGeom prst="roundRect">
            <a:avLst>
              <a:gd name="adj" fmla="val 16449"/>
            </a:avLst>
          </a:prstGeom>
          <a:gradFill rotWithShape="1">
            <a:gsLst>
              <a:gs pos="0">
                <a:srgbClr val="C0C0C0">
                  <a:gamma/>
                  <a:tint val="91765"/>
                  <a:invGamma/>
                </a:srgbClr>
              </a:gs>
              <a:gs pos="50000">
                <a:srgbClr val="C0C0C0">
                  <a:alpha val="30000"/>
                </a:srgbClr>
              </a:gs>
              <a:gs pos="100000">
                <a:srgbClr val="C0C0C0">
                  <a:gamma/>
                  <a:tint val="91765"/>
                  <a:invGamma/>
                </a:srgbClr>
              </a:gs>
            </a:gsLst>
            <a:lin ang="5400000" scaled="1"/>
          </a:gradFill>
          <a:ln>
            <a:noFill/>
          </a:ln>
          <a:effectLst/>
          <a:extLst>
            <a:ext uri="{91240B29-F687-4F45-9708-019B960494DF}">
              <a14:hiddenLine xmlns:a14="http://schemas.microsoft.com/office/drawing/2010/main" w="9525">
                <a:solidFill>
                  <a:schemeClr val="bg2"/>
                </a:solidFill>
                <a:round/>
                <a:headEnd/>
                <a:tailEnd/>
              </a14:hiddenLine>
            </a:ext>
            <a:ext uri="{AF507438-7753-43E0-B8FC-AC1667EBCBE1}">
              <a14:hiddenEffects xmlns:a14="http://schemas.microsoft.com/office/drawing/2010/main">
                <a:effectLst>
                  <a:outerShdw blurRad="63500" dist="107763" dir="2700000" algn="ctr" rotWithShape="0">
                    <a:srgbClr val="000000">
                      <a:alpha val="50000"/>
                    </a:srgbClr>
                  </a:outerShdw>
                </a:effectLst>
              </a14:hiddenEffects>
            </a:ext>
          </a:extLst>
        </p:spPr>
        <p:txBody>
          <a:bodyPr wrap="none" anchor="ctr"/>
          <a:lstStyle/>
          <a:p>
            <a:endParaRPr lang="zh-CN" altLang="en-US"/>
          </a:p>
        </p:txBody>
      </p:sp>
      <p:sp>
        <p:nvSpPr>
          <p:cNvPr id="106500" name="AutoShape 4"/>
          <p:cNvSpPr>
            <a:spLocks noChangeArrowheads="1"/>
          </p:cNvSpPr>
          <p:nvPr/>
        </p:nvSpPr>
        <p:spPr bwMode="ltGray">
          <a:xfrm>
            <a:off x="2044700" y="3124200"/>
            <a:ext cx="5853113" cy="1289050"/>
          </a:xfrm>
          <a:prstGeom prst="roundRect">
            <a:avLst>
              <a:gd name="adj" fmla="val 16227"/>
            </a:avLst>
          </a:prstGeom>
          <a:gradFill rotWithShape="1">
            <a:gsLst>
              <a:gs pos="0">
                <a:srgbClr val="C0C0C0">
                  <a:gamma/>
                  <a:tint val="91765"/>
                  <a:invGamma/>
                </a:srgbClr>
              </a:gs>
              <a:gs pos="50000">
                <a:srgbClr val="C0C0C0">
                  <a:alpha val="30000"/>
                </a:srgbClr>
              </a:gs>
              <a:gs pos="100000">
                <a:srgbClr val="C0C0C0">
                  <a:gamma/>
                  <a:tint val="91765"/>
                  <a:invGamma/>
                </a:srgbClr>
              </a:gs>
            </a:gsLst>
            <a:lin ang="5400000" scaled="1"/>
          </a:gradFill>
          <a:ln>
            <a:noFill/>
          </a:ln>
          <a:effectLst/>
          <a:extLst>
            <a:ext uri="{91240B29-F687-4F45-9708-019B960494DF}">
              <a14:hiddenLine xmlns:a14="http://schemas.microsoft.com/office/drawing/2010/main" w="12700">
                <a:solidFill>
                  <a:schemeClr val="bg2"/>
                </a:solidFill>
                <a:round/>
                <a:headEnd/>
                <a:tailEnd/>
              </a14:hiddenLine>
            </a:ext>
            <a:ext uri="{AF507438-7753-43E0-B8FC-AC1667EBCBE1}">
              <a14:hiddenEffects xmlns:a14="http://schemas.microsoft.com/office/drawing/2010/main">
                <a:effectLst>
                  <a:outerShdw blurRad="63500" dist="107763" dir="2700000" algn="ctr" rotWithShape="0">
                    <a:srgbClr val="000000">
                      <a:alpha val="50000"/>
                    </a:srgbClr>
                  </a:outerShdw>
                </a:effectLst>
              </a14:hiddenEffects>
            </a:ext>
          </a:extLst>
        </p:spPr>
        <p:txBody>
          <a:bodyPr wrap="none" anchor="ctr"/>
          <a:lstStyle/>
          <a:p>
            <a:endParaRPr lang="zh-CN" altLang="en-US"/>
          </a:p>
        </p:txBody>
      </p:sp>
      <p:sp>
        <p:nvSpPr>
          <p:cNvPr id="106501" name="AutoShape 5"/>
          <p:cNvSpPr>
            <a:spLocks noChangeArrowheads="1"/>
          </p:cNvSpPr>
          <p:nvPr/>
        </p:nvSpPr>
        <p:spPr bwMode="ltGray">
          <a:xfrm>
            <a:off x="2044700" y="4641850"/>
            <a:ext cx="5853113" cy="1225550"/>
          </a:xfrm>
          <a:prstGeom prst="roundRect">
            <a:avLst>
              <a:gd name="adj" fmla="val 22019"/>
            </a:avLst>
          </a:prstGeom>
          <a:gradFill rotWithShape="1">
            <a:gsLst>
              <a:gs pos="0">
                <a:srgbClr val="C0C0C0">
                  <a:gamma/>
                  <a:tint val="91765"/>
                  <a:invGamma/>
                </a:srgbClr>
              </a:gs>
              <a:gs pos="50000">
                <a:srgbClr val="C0C0C0">
                  <a:alpha val="30000"/>
                </a:srgbClr>
              </a:gs>
              <a:gs pos="100000">
                <a:srgbClr val="C0C0C0">
                  <a:gamma/>
                  <a:tint val="91765"/>
                  <a:invGamma/>
                </a:srgbClr>
              </a:gs>
            </a:gsLst>
            <a:lin ang="5400000" scaled="1"/>
          </a:gradFill>
          <a:ln>
            <a:noFill/>
          </a:ln>
          <a:effectLst/>
          <a:extLst>
            <a:ext uri="{91240B29-F687-4F45-9708-019B960494DF}">
              <a14:hiddenLine xmlns:a14="http://schemas.microsoft.com/office/drawing/2010/main" w="9525">
                <a:solidFill>
                  <a:schemeClr val="bg2"/>
                </a:solidFill>
                <a:round/>
                <a:headEnd/>
                <a:tailEnd/>
              </a14:hiddenLine>
            </a:ext>
            <a:ext uri="{AF507438-7753-43E0-B8FC-AC1667EBCBE1}">
              <a14:hiddenEffects xmlns:a14="http://schemas.microsoft.com/office/drawing/2010/main">
                <a:effectLst>
                  <a:outerShdw blurRad="63500" dist="107763" dir="2700000" algn="ctr" rotWithShape="0">
                    <a:srgbClr val="000000">
                      <a:alpha val="50000"/>
                    </a:srgbClr>
                  </a:outerShdw>
                </a:effectLst>
              </a14:hiddenEffects>
            </a:ext>
          </a:extLst>
        </p:spPr>
        <p:txBody>
          <a:bodyPr wrap="none" anchor="ctr"/>
          <a:lstStyle/>
          <a:p>
            <a:endParaRPr lang="zh-CN" altLang="en-US"/>
          </a:p>
        </p:txBody>
      </p:sp>
      <p:sp>
        <p:nvSpPr>
          <p:cNvPr id="106502" name="Rectangle 6"/>
          <p:cNvSpPr>
            <a:spLocks noChangeArrowheads="1"/>
          </p:cNvSpPr>
          <p:nvPr/>
        </p:nvSpPr>
        <p:spPr bwMode="gray">
          <a:xfrm>
            <a:off x="3198813" y="1828800"/>
            <a:ext cx="4573587" cy="101566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171450" indent="-171450"/>
            <a:r>
              <a:rPr lang="zh-CN" altLang="en-US" sz="2000" b="1" dirty="0" smtClean="0">
                <a:latin typeface="宋体" charset="-122"/>
                <a:ea typeface="宋体" charset="-122"/>
              </a:rPr>
              <a:t> 群体形成</a:t>
            </a:r>
            <a:r>
              <a:rPr lang="zh-CN" altLang="en-US" sz="2000" b="1" dirty="0">
                <a:latin typeface="宋体" charset="-122"/>
                <a:ea typeface="宋体" charset="-122"/>
              </a:rPr>
              <a:t>的一般特点是群体的目的、结构、领导都不确定，群体成员各自摸索群体可以接受的行为规范</a:t>
            </a:r>
            <a:endParaRPr lang="en-US" altLang="zh-CN" sz="2000" dirty="0">
              <a:solidFill>
                <a:srgbClr val="080808"/>
              </a:solidFill>
            </a:endParaRPr>
          </a:p>
        </p:txBody>
      </p:sp>
      <p:sp>
        <p:nvSpPr>
          <p:cNvPr id="106504" name="AutoShape 8"/>
          <p:cNvSpPr>
            <a:spLocks noChangeArrowheads="1"/>
          </p:cNvSpPr>
          <p:nvPr/>
        </p:nvSpPr>
        <p:spPr bwMode="ltGray">
          <a:xfrm>
            <a:off x="1223963" y="1843088"/>
            <a:ext cx="1806575" cy="930275"/>
          </a:xfrm>
          <a:prstGeom prst="roundRect">
            <a:avLst>
              <a:gd name="adj" fmla="val 16667"/>
            </a:avLst>
          </a:prstGeom>
          <a:gradFill rotWithShape="1">
            <a:gsLst>
              <a:gs pos="0">
                <a:schemeClr val="accent1"/>
              </a:gs>
              <a:gs pos="100000">
                <a:schemeClr val="accent1">
                  <a:gamma/>
                  <a:shade val="78824"/>
                  <a:invGamma/>
                </a:schemeClr>
              </a:gs>
            </a:gsLst>
            <a:path path="rect">
              <a:fillToRect l="100000" b="100000"/>
            </a:path>
          </a:gradFill>
          <a:ln w="38100">
            <a:solidFill>
              <a:srgbClr val="F8F8F8">
                <a:alpha val="70000"/>
              </a:srgbClr>
            </a:solidFill>
            <a:round/>
            <a:headEnd/>
            <a:tailEnd/>
          </a:ln>
          <a:effectLst/>
          <a:extLst>
            <a:ext uri="{AF507438-7753-43E0-B8FC-AC1667EBCBE1}">
              <a14:hiddenEffects xmlns:a14="http://schemas.microsoft.com/office/drawing/2010/main">
                <a:effectLst>
                  <a:outerShdw blurRad="63500" dist="38099" dir="2700000" algn="ctr" rotWithShape="0">
                    <a:schemeClr val="tx2">
                      <a:alpha val="50000"/>
                    </a:schemeClr>
                  </a:outerShdw>
                </a:effectLst>
              </a14:hiddenEffects>
            </a:ext>
          </a:extLst>
        </p:spPr>
        <p:txBody>
          <a:bodyPr wrap="none" anchor="ctr"/>
          <a:lstStyle/>
          <a:p>
            <a:endParaRPr lang="zh-CN" altLang="en-US"/>
          </a:p>
        </p:txBody>
      </p:sp>
      <p:sp>
        <p:nvSpPr>
          <p:cNvPr id="106506" name="Rectangle 10"/>
          <p:cNvSpPr>
            <a:spLocks noChangeArrowheads="1"/>
          </p:cNvSpPr>
          <p:nvPr/>
        </p:nvSpPr>
        <p:spPr bwMode="black">
          <a:xfrm>
            <a:off x="1250950" y="2085975"/>
            <a:ext cx="1947863" cy="553998"/>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nSpc>
                <a:spcPts val="3600"/>
              </a:lnSpc>
            </a:pPr>
            <a:r>
              <a:rPr lang="en-US" altLang="zh-CN" sz="2400" b="1" dirty="0">
                <a:latin typeface="宋体" charset="-122"/>
                <a:ea typeface="宋体" charset="-122"/>
              </a:rPr>
              <a:t>1.</a:t>
            </a:r>
            <a:r>
              <a:rPr lang="zh-CN" altLang="en-US" sz="2400" b="1" dirty="0">
                <a:latin typeface="宋体" charset="-122"/>
                <a:ea typeface="宋体" charset="-122"/>
              </a:rPr>
              <a:t> 形成阶段 </a:t>
            </a:r>
          </a:p>
        </p:txBody>
      </p:sp>
      <p:sp>
        <p:nvSpPr>
          <p:cNvPr id="106508" name="AutoShape 12"/>
          <p:cNvSpPr>
            <a:spLocks noChangeArrowheads="1"/>
          </p:cNvSpPr>
          <p:nvPr/>
        </p:nvSpPr>
        <p:spPr bwMode="gray">
          <a:xfrm>
            <a:off x="1247775" y="3290888"/>
            <a:ext cx="1806575" cy="930275"/>
          </a:xfrm>
          <a:prstGeom prst="roundRect">
            <a:avLst>
              <a:gd name="adj" fmla="val 16667"/>
            </a:avLst>
          </a:prstGeom>
          <a:gradFill rotWithShape="1">
            <a:gsLst>
              <a:gs pos="0">
                <a:schemeClr val="accent2"/>
              </a:gs>
              <a:gs pos="100000">
                <a:schemeClr val="accent2">
                  <a:gamma/>
                  <a:shade val="78824"/>
                  <a:invGamma/>
                </a:schemeClr>
              </a:gs>
            </a:gsLst>
            <a:path path="rect">
              <a:fillToRect l="100000" b="100000"/>
            </a:path>
          </a:gradFill>
          <a:ln w="38100">
            <a:solidFill>
              <a:srgbClr val="F8F8F8">
                <a:alpha val="70000"/>
              </a:srgbClr>
            </a:solidFill>
            <a:round/>
            <a:headEnd/>
            <a:tailEnd/>
          </a:ln>
          <a:effectLst/>
          <a:extLst>
            <a:ext uri="{AF507438-7753-43E0-B8FC-AC1667EBCBE1}">
              <a14:hiddenEffects xmlns:a14="http://schemas.microsoft.com/office/drawing/2010/main">
                <a:effectLst>
                  <a:outerShdw blurRad="63500" dist="38099" dir="2700000" algn="ctr" rotWithShape="0">
                    <a:schemeClr val="tx2">
                      <a:alpha val="50000"/>
                    </a:schemeClr>
                  </a:outerShdw>
                </a:effectLst>
              </a14:hiddenEffects>
            </a:ext>
          </a:extLst>
        </p:spPr>
        <p:txBody>
          <a:bodyPr wrap="none" anchor="ctr"/>
          <a:lstStyle/>
          <a:p>
            <a:endParaRPr lang="zh-CN" altLang="en-US"/>
          </a:p>
        </p:txBody>
      </p:sp>
      <p:sp>
        <p:nvSpPr>
          <p:cNvPr id="106511" name="AutoShape 15"/>
          <p:cNvSpPr>
            <a:spLocks noChangeArrowheads="1"/>
          </p:cNvSpPr>
          <p:nvPr/>
        </p:nvSpPr>
        <p:spPr bwMode="ltGray">
          <a:xfrm>
            <a:off x="1236663" y="4784725"/>
            <a:ext cx="1806575" cy="930275"/>
          </a:xfrm>
          <a:prstGeom prst="roundRect">
            <a:avLst>
              <a:gd name="adj" fmla="val 16667"/>
            </a:avLst>
          </a:prstGeom>
          <a:gradFill rotWithShape="1">
            <a:gsLst>
              <a:gs pos="0">
                <a:schemeClr val="hlink"/>
              </a:gs>
              <a:gs pos="100000">
                <a:schemeClr val="hlink">
                  <a:gamma/>
                  <a:shade val="78824"/>
                  <a:invGamma/>
                </a:schemeClr>
              </a:gs>
            </a:gsLst>
            <a:path path="rect">
              <a:fillToRect l="100000" b="100000"/>
            </a:path>
          </a:gradFill>
          <a:ln w="38100">
            <a:solidFill>
              <a:srgbClr val="F8F8F8">
                <a:alpha val="70000"/>
              </a:srgbClr>
            </a:solidFill>
            <a:round/>
            <a:headEnd/>
            <a:tailEnd/>
          </a:ln>
          <a:effectLst/>
          <a:extLst>
            <a:ext uri="{AF507438-7753-43E0-B8FC-AC1667EBCBE1}">
              <a14:hiddenEffects xmlns:a14="http://schemas.microsoft.com/office/drawing/2010/main">
                <a:effectLst>
                  <a:outerShdw blurRad="63500" dist="38099" dir="2700000" algn="ctr" rotWithShape="0">
                    <a:schemeClr val="tx2">
                      <a:alpha val="50000"/>
                    </a:schemeClr>
                  </a:outerShdw>
                </a:effectLst>
              </a14:hiddenEffects>
            </a:ext>
          </a:extLst>
        </p:spPr>
        <p:txBody>
          <a:bodyPr wrap="none" anchor="ctr"/>
          <a:lstStyle/>
          <a:p>
            <a:endParaRPr lang="zh-CN" altLang="en-US"/>
          </a:p>
        </p:txBody>
      </p:sp>
      <p:sp>
        <p:nvSpPr>
          <p:cNvPr id="106513" name="Text Box 17"/>
          <p:cNvSpPr txBox="1">
            <a:spLocks noChangeArrowheads="1"/>
          </p:cNvSpPr>
          <p:nvPr/>
        </p:nvSpPr>
        <p:spPr bwMode="black">
          <a:xfrm>
            <a:off x="1270000" y="3551238"/>
            <a:ext cx="1928813" cy="101566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altLang="zh-CN" sz="2400" b="1" dirty="0">
                <a:latin typeface="宋体" charset="-122"/>
                <a:ea typeface="宋体" charset="-122"/>
              </a:rPr>
              <a:t>2. </a:t>
            </a:r>
            <a:r>
              <a:rPr lang="zh-CN" altLang="en-US" sz="2400" b="1" dirty="0">
                <a:latin typeface="宋体" charset="-122"/>
                <a:ea typeface="宋体" charset="-122"/>
              </a:rPr>
              <a:t>震荡阶段 </a:t>
            </a:r>
          </a:p>
          <a:p>
            <a:pPr algn="ctr">
              <a:spcBef>
                <a:spcPct val="50000"/>
              </a:spcBef>
            </a:pPr>
            <a:r>
              <a:rPr lang="en-US" altLang="zh-CN" sz="2400" b="1" dirty="0" smtClean="0">
                <a:solidFill>
                  <a:srgbClr val="F8F8F8"/>
                </a:solidFill>
              </a:rPr>
              <a:t>t</a:t>
            </a:r>
            <a:endParaRPr lang="en-US" altLang="zh-CN" sz="2400" b="1" dirty="0">
              <a:solidFill>
                <a:srgbClr val="F8F8F8"/>
              </a:solidFill>
            </a:endParaRPr>
          </a:p>
        </p:txBody>
      </p:sp>
      <p:sp>
        <p:nvSpPr>
          <p:cNvPr id="106514" name="Text Box 18"/>
          <p:cNvSpPr txBox="1">
            <a:spLocks noChangeArrowheads="1"/>
          </p:cNvSpPr>
          <p:nvPr/>
        </p:nvSpPr>
        <p:spPr bwMode="black">
          <a:xfrm>
            <a:off x="1277938" y="5029200"/>
            <a:ext cx="1920875" cy="461665"/>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altLang="zh-CN" sz="2400" b="1" dirty="0">
                <a:latin typeface="宋体" charset="-122"/>
                <a:ea typeface="宋体" charset="-122"/>
              </a:rPr>
              <a:t>3. </a:t>
            </a:r>
            <a:r>
              <a:rPr lang="zh-CN" altLang="en-US" sz="2400" b="1" dirty="0">
                <a:latin typeface="宋体" charset="-122"/>
                <a:ea typeface="宋体" charset="-122"/>
              </a:rPr>
              <a:t>稳定阶段 </a:t>
            </a:r>
          </a:p>
        </p:txBody>
      </p:sp>
      <p:sp>
        <p:nvSpPr>
          <p:cNvPr id="106515" name="Rectangle 19"/>
          <p:cNvSpPr>
            <a:spLocks noChangeArrowheads="1"/>
          </p:cNvSpPr>
          <p:nvPr/>
        </p:nvSpPr>
        <p:spPr bwMode="gray">
          <a:xfrm>
            <a:off x="3198813" y="3276600"/>
            <a:ext cx="4573587" cy="101566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171450" indent="-171450"/>
            <a:r>
              <a:rPr lang="zh-CN" altLang="en-US" sz="2000" b="1" dirty="0" smtClean="0">
                <a:latin typeface="宋体" charset="-122"/>
                <a:ea typeface="宋体" charset="-122"/>
              </a:rPr>
              <a:t> 内部</a:t>
            </a:r>
            <a:r>
              <a:rPr lang="zh-CN" altLang="en-US" sz="2000" b="1" dirty="0">
                <a:latin typeface="宋体" charset="-122"/>
                <a:ea typeface="宋体" charset="-122"/>
              </a:rPr>
              <a:t>冲突阶段，群体成员虽然接受了群体的存在，但对群体强加给他们的约束仍然予以抵制</a:t>
            </a:r>
            <a:r>
              <a:rPr lang="en-US" altLang="zh-CN" sz="2000" dirty="0" smtClean="0">
                <a:solidFill>
                  <a:srgbClr val="080808"/>
                </a:solidFill>
              </a:rPr>
              <a:t>.</a:t>
            </a:r>
            <a:endParaRPr lang="en-US" altLang="zh-CN" sz="2000" dirty="0">
              <a:solidFill>
                <a:srgbClr val="080808"/>
              </a:solidFill>
            </a:endParaRPr>
          </a:p>
        </p:txBody>
      </p:sp>
      <p:sp>
        <p:nvSpPr>
          <p:cNvPr id="106516" name="Rectangle 20"/>
          <p:cNvSpPr>
            <a:spLocks noChangeArrowheads="1"/>
          </p:cNvSpPr>
          <p:nvPr/>
        </p:nvSpPr>
        <p:spPr bwMode="gray">
          <a:xfrm>
            <a:off x="3198812" y="4905375"/>
            <a:ext cx="4497387" cy="707886"/>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171450" indent="-171450"/>
            <a:r>
              <a:rPr lang="zh-CN" altLang="en-US" sz="2000" b="1" dirty="0" smtClean="0">
                <a:latin typeface="宋体" charset="-122"/>
                <a:ea typeface="宋体" charset="-122"/>
              </a:rPr>
              <a:t> 群体</a:t>
            </a:r>
            <a:r>
              <a:rPr lang="zh-CN" altLang="en-US" sz="2000" b="1" dirty="0">
                <a:latin typeface="宋体" charset="-122"/>
                <a:ea typeface="宋体" charset="-122"/>
              </a:rPr>
              <a:t>内部成员之间开始形成亲密关系，群体表现出一定的凝聚力</a:t>
            </a:r>
            <a:endParaRPr lang="en-US" altLang="zh-CN" sz="2000" dirty="0">
              <a:solidFill>
                <a:srgbClr val="080808"/>
              </a:solidFill>
            </a:endParaRPr>
          </a:p>
        </p:txBody>
      </p:sp>
      <p:sp>
        <p:nvSpPr>
          <p:cNvPr id="106518" name="Rectangle 22"/>
          <p:cNvSpPr>
            <a:spLocks noGrp="1" noChangeArrowheads="1"/>
          </p:cNvSpPr>
          <p:nvPr>
            <p:ph type="title"/>
          </p:nvPr>
        </p:nvSpPr>
        <p:spPr/>
        <p:txBody>
          <a:bodyPr/>
          <a:lstStyle/>
          <a:p>
            <a:r>
              <a:rPr lang="en-US" altLang="zh-CN" sz="4000" dirty="0">
                <a:latin typeface="微软雅黑" pitchFamily="34" charset="-122"/>
                <a:ea typeface="微软雅黑" pitchFamily="34" charset="-122"/>
              </a:rPr>
              <a:t>12.2  </a:t>
            </a:r>
            <a:r>
              <a:rPr lang="zh-CN" altLang="en-US" sz="4000" dirty="0">
                <a:latin typeface="微软雅黑" pitchFamily="34" charset="-122"/>
                <a:ea typeface="微软雅黑" pitchFamily="34" charset="-122"/>
              </a:rPr>
              <a:t>群体的发展过程 </a:t>
            </a:r>
            <a:endParaRPr lang="en-US" altLang="zh-CN" sz="4000" dirty="0"/>
          </a:p>
        </p:txBody>
      </p:sp>
      <p:pic>
        <p:nvPicPr>
          <p:cNvPr id="106519" name="Picture 23"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85875" y="1870075"/>
            <a:ext cx="1689100" cy="244475"/>
          </a:xfrm>
          <a:prstGeom prst="rect">
            <a:avLst/>
          </a:prstGeom>
          <a:noFill/>
          <a:extLst>
            <a:ext uri="{909E8E84-426E-40DD-AFC4-6F175D3DCCD1}">
              <a14:hiddenFill xmlns:a14="http://schemas.microsoft.com/office/drawing/2010/main">
                <a:solidFill>
                  <a:srgbClr val="FFFFFF"/>
                </a:solidFill>
              </a14:hiddenFill>
            </a:ext>
          </a:extLst>
        </p:spPr>
      </p:pic>
      <p:pic>
        <p:nvPicPr>
          <p:cNvPr id="106520" name="Picture 24"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4925" y="3324225"/>
            <a:ext cx="1689100" cy="244475"/>
          </a:xfrm>
          <a:prstGeom prst="rect">
            <a:avLst/>
          </a:prstGeom>
          <a:noFill/>
          <a:extLst>
            <a:ext uri="{909E8E84-426E-40DD-AFC4-6F175D3DCCD1}">
              <a14:hiddenFill xmlns:a14="http://schemas.microsoft.com/office/drawing/2010/main">
                <a:solidFill>
                  <a:srgbClr val="FFFFFF"/>
                </a:solidFill>
              </a14:hiddenFill>
            </a:ext>
          </a:extLst>
        </p:spPr>
      </p:pic>
      <p:pic>
        <p:nvPicPr>
          <p:cNvPr id="106521" name="Picture 25"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95400" y="4819650"/>
            <a:ext cx="1689100" cy="24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1318045122"/>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06499" name="AutoShape 3"/>
          <p:cNvSpPr>
            <a:spLocks noChangeArrowheads="1"/>
          </p:cNvSpPr>
          <p:nvPr/>
        </p:nvSpPr>
        <p:spPr bwMode="ltGray">
          <a:xfrm>
            <a:off x="2014538" y="2133600"/>
            <a:ext cx="5895975" cy="1225550"/>
          </a:xfrm>
          <a:prstGeom prst="roundRect">
            <a:avLst>
              <a:gd name="adj" fmla="val 16449"/>
            </a:avLst>
          </a:prstGeom>
          <a:gradFill rotWithShape="1">
            <a:gsLst>
              <a:gs pos="0">
                <a:srgbClr val="C0C0C0">
                  <a:gamma/>
                  <a:tint val="91765"/>
                  <a:invGamma/>
                </a:srgbClr>
              </a:gs>
              <a:gs pos="50000">
                <a:srgbClr val="C0C0C0">
                  <a:alpha val="30000"/>
                </a:srgbClr>
              </a:gs>
              <a:gs pos="100000">
                <a:srgbClr val="C0C0C0">
                  <a:gamma/>
                  <a:tint val="91765"/>
                  <a:invGamma/>
                </a:srgbClr>
              </a:gs>
            </a:gsLst>
            <a:lin ang="5400000" scaled="1"/>
          </a:gradFill>
          <a:ln>
            <a:noFill/>
          </a:ln>
          <a:effectLst/>
          <a:extLst>
            <a:ext uri="{91240B29-F687-4F45-9708-019B960494DF}">
              <a14:hiddenLine xmlns:a14="http://schemas.microsoft.com/office/drawing/2010/main" w="9525">
                <a:solidFill>
                  <a:schemeClr val="bg2"/>
                </a:solidFill>
                <a:round/>
                <a:headEnd/>
                <a:tailEnd/>
              </a14:hiddenLine>
            </a:ext>
            <a:ext uri="{AF507438-7753-43E0-B8FC-AC1667EBCBE1}">
              <a14:hiddenEffects xmlns:a14="http://schemas.microsoft.com/office/drawing/2010/main">
                <a:effectLst>
                  <a:outerShdw blurRad="63500" dist="107763" dir="2700000" algn="ctr" rotWithShape="0">
                    <a:srgbClr val="000000">
                      <a:alpha val="50000"/>
                    </a:srgbClr>
                  </a:outerShdw>
                </a:effectLst>
              </a14:hiddenEffects>
            </a:ext>
          </a:extLst>
        </p:spPr>
        <p:txBody>
          <a:bodyPr wrap="none" anchor="ctr"/>
          <a:lstStyle/>
          <a:p>
            <a:endParaRPr lang="zh-CN" altLang="en-US"/>
          </a:p>
        </p:txBody>
      </p:sp>
      <p:sp>
        <p:nvSpPr>
          <p:cNvPr id="106500" name="AutoShape 4"/>
          <p:cNvSpPr>
            <a:spLocks noChangeArrowheads="1"/>
          </p:cNvSpPr>
          <p:nvPr/>
        </p:nvSpPr>
        <p:spPr bwMode="ltGray">
          <a:xfrm>
            <a:off x="2044700" y="3581400"/>
            <a:ext cx="5853113" cy="1289050"/>
          </a:xfrm>
          <a:prstGeom prst="roundRect">
            <a:avLst>
              <a:gd name="adj" fmla="val 16227"/>
            </a:avLst>
          </a:prstGeom>
          <a:gradFill rotWithShape="1">
            <a:gsLst>
              <a:gs pos="0">
                <a:srgbClr val="C0C0C0">
                  <a:gamma/>
                  <a:tint val="91765"/>
                  <a:invGamma/>
                </a:srgbClr>
              </a:gs>
              <a:gs pos="50000">
                <a:srgbClr val="C0C0C0">
                  <a:alpha val="30000"/>
                </a:srgbClr>
              </a:gs>
              <a:gs pos="100000">
                <a:srgbClr val="C0C0C0">
                  <a:gamma/>
                  <a:tint val="91765"/>
                  <a:invGamma/>
                </a:srgbClr>
              </a:gs>
            </a:gsLst>
            <a:lin ang="5400000" scaled="1"/>
          </a:gradFill>
          <a:ln>
            <a:noFill/>
          </a:ln>
          <a:effectLst/>
          <a:extLst>
            <a:ext uri="{91240B29-F687-4F45-9708-019B960494DF}">
              <a14:hiddenLine xmlns:a14="http://schemas.microsoft.com/office/drawing/2010/main" w="12700">
                <a:solidFill>
                  <a:schemeClr val="bg2"/>
                </a:solidFill>
                <a:round/>
                <a:headEnd/>
                <a:tailEnd/>
              </a14:hiddenLine>
            </a:ext>
            <a:ext uri="{AF507438-7753-43E0-B8FC-AC1667EBCBE1}">
              <a14:hiddenEffects xmlns:a14="http://schemas.microsoft.com/office/drawing/2010/main">
                <a:effectLst>
                  <a:outerShdw blurRad="63500" dist="107763" dir="2700000" algn="ctr" rotWithShape="0">
                    <a:srgbClr val="000000">
                      <a:alpha val="50000"/>
                    </a:srgbClr>
                  </a:outerShdw>
                </a:effectLst>
              </a14:hiddenEffects>
            </a:ext>
          </a:extLst>
        </p:spPr>
        <p:txBody>
          <a:bodyPr wrap="none" anchor="ctr"/>
          <a:lstStyle/>
          <a:p>
            <a:endParaRPr lang="zh-CN" altLang="en-US"/>
          </a:p>
        </p:txBody>
      </p:sp>
      <p:sp>
        <p:nvSpPr>
          <p:cNvPr id="106502" name="Rectangle 6"/>
          <p:cNvSpPr>
            <a:spLocks noChangeArrowheads="1"/>
          </p:cNvSpPr>
          <p:nvPr/>
        </p:nvSpPr>
        <p:spPr bwMode="gray">
          <a:xfrm>
            <a:off x="3198813" y="2286000"/>
            <a:ext cx="4711700" cy="101566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171450" indent="-171450"/>
            <a:r>
              <a:rPr lang="zh-CN" altLang="en-US" sz="2000" b="1" dirty="0" smtClean="0">
                <a:latin typeface="宋体" charset="-122"/>
                <a:ea typeface="宋体" charset="-122"/>
              </a:rPr>
              <a:t>群体结构已</a:t>
            </a:r>
            <a:r>
              <a:rPr lang="zh-CN" altLang="en-US" sz="2000" b="1" dirty="0">
                <a:latin typeface="宋体" charset="-122"/>
                <a:ea typeface="宋体" charset="-122"/>
              </a:rPr>
              <a:t>被群体成员完全接受。群体</a:t>
            </a:r>
            <a:r>
              <a:rPr lang="zh-CN" altLang="en-US" sz="2000" b="1" dirty="0" smtClean="0">
                <a:latin typeface="宋体" charset="-122"/>
                <a:ea typeface="宋体" charset="-122"/>
              </a:rPr>
              <a:t>成员都</a:t>
            </a:r>
            <a:r>
              <a:rPr lang="zh-CN" altLang="en-US" sz="2000" b="1" dirty="0">
                <a:latin typeface="宋体" charset="-122"/>
                <a:ea typeface="宋体" charset="-122"/>
              </a:rPr>
              <a:t>接受和理解自身的角色。成员也已学会独立工作和相互帮助</a:t>
            </a:r>
            <a:endParaRPr lang="en-US" altLang="zh-CN" sz="2000" dirty="0">
              <a:solidFill>
                <a:srgbClr val="080808"/>
              </a:solidFill>
            </a:endParaRPr>
          </a:p>
        </p:txBody>
      </p:sp>
      <p:sp>
        <p:nvSpPr>
          <p:cNvPr id="106508" name="AutoShape 12"/>
          <p:cNvSpPr>
            <a:spLocks noChangeArrowheads="1"/>
          </p:cNvSpPr>
          <p:nvPr/>
        </p:nvSpPr>
        <p:spPr bwMode="gray">
          <a:xfrm>
            <a:off x="1247775" y="3748088"/>
            <a:ext cx="1806575" cy="930275"/>
          </a:xfrm>
          <a:prstGeom prst="roundRect">
            <a:avLst>
              <a:gd name="adj" fmla="val 16667"/>
            </a:avLst>
          </a:prstGeom>
          <a:gradFill rotWithShape="1">
            <a:gsLst>
              <a:gs pos="0">
                <a:schemeClr val="accent2"/>
              </a:gs>
              <a:gs pos="100000">
                <a:schemeClr val="accent2">
                  <a:gamma/>
                  <a:shade val="78824"/>
                  <a:invGamma/>
                </a:schemeClr>
              </a:gs>
            </a:gsLst>
            <a:path path="rect">
              <a:fillToRect l="100000" b="100000"/>
            </a:path>
          </a:gradFill>
          <a:ln w="38100">
            <a:solidFill>
              <a:srgbClr val="F8F8F8">
                <a:alpha val="70000"/>
              </a:srgbClr>
            </a:solidFill>
            <a:round/>
            <a:headEnd/>
            <a:tailEnd/>
          </a:ln>
          <a:effectLst/>
          <a:extLst>
            <a:ext uri="{AF507438-7753-43E0-B8FC-AC1667EBCBE1}">
              <a14:hiddenEffects xmlns:a14="http://schemas.microsoft.com/office/drawing/2010/main">
                <a:effectLst>
                  <a:outerShdw blurRad="63500" dist="38099" dir="2700000" algn="ctr" rotWithShape="0">
                    <a:schemeClr val="tx2">
                      <a:alpha val="50000"/>
                    </a:schemeClr>
                  </a:outerShdw>
                </a:effectLst>
              </a14:hiddenEffects>
            </a:ext>
          </a:extLst>
        </p:spPr>
        <p:txBody>
          <a:bodyPr wrap="none" anchor="ctr"/>
          <a:lstStyle/>
          <a:p>
            <a:endParaRPr lang="zh-CN" altLang="en-US"/>
          </a:p>
        </p:txBody>
      </p:sp>
      <p:sp>
        <p:nvSpPr>
          <p:cNvPr id="106513" name="Text Box 17"/>
          <p:cNvSpPr txBox="1">
            <a:spLocks noChangeArrowheads="1"/>
          </p:cNvSpPr>
          <p:nvPr/>
        </p:nvSpPr>
        <p:spPr bwMode="black">
          <a:xfrm>
            <a:off x="1270000" y="4008438"/>
            <a:ext cx="1928812" cy="101566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spcBef>
                <a:spcPct val="50000"/>
              </a:spcBef>
            </a:pPr>
            <a:r>
              <a:rPr lang="en-US" altLang="zh-CN" sz="2400" b="1" dirty="0">
                <a:latin typeface="宋体" charset="-122"/>
                <a:ea typeface="宋体" charset="-122"/>
              </a:rPr>
              <a:t>5</a:t>
            </a:r>
            <a:r>
              <a:rPr lang="zh-CN" altLang="en-US" sz="2400" b="1" dirty="0">
                <a:latin typeface="宋体" charset="-122"/>
                <a:ea typeface="宋体" charset="-122"/>
              </a:rPr>
              <a:t>．中止阶段</a:t>
            </a:r>
          </a:p>
          <a:p>
            <a:pPr algn="ctr">
              <a:spcBef>
                <a:spcPct val="50000"/>
              </a:spcBef>
            </a:pPr>
            <a:endParaRPr lang="en-US" altLang="zh-CN" sz="2400" b="1" dirty="0">
              <a:solidFill>
                <a:srgbClr val="F8F8F8"/>
              </a:solidFill>
            </a:endParaRPr>
          </a:p>
        </p:txBody>
      </p:sp>
      <p:sp>
        <p:nvSpPr>
          <p:cNvPr id="106515" name="Rectangle 19"/>
          <p:cNvSpPr>
            <a:spLocks noChangeArrowheads="1"/>
          </p:cNvSpPr>
          <p:nvPr/>
        </p:nvSpPr>
        <p:spPr bwMode="gray">
          <a:xfrm>
            <a:off x="3198813" y="3733800"/>
            <a:ext cx="4573587" cy="101566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marL="171450" indent="-171450"/>
            <a:r>
              <a:rPr lang="zh-CN" altLang="en-US" sz="2000" b="1" dirty="0">
                <a:latin typeface="宋体" charset="-122"/>
                <a:ea typeface="宋体" charset="-122"/>
              </a:rPr>
              <a:t>群体开始准备解散，高绩效不再是压倒一切的首要任务，注意力放到了群体的收尾工作</a:t>
            </a:r>
            <a:endParaRPr lang="en-US" altLang="zh-CN" sz="2000" dirty="0">
              <a:solidFill>
                <a:srgbClr val="080808"/>
              </a:solidFill>
            </a:endParaRPr>
          </a:p>
        </p:txBody>
      </p:sp>
      <p:sp>
        <p:nvSpPr>
          <p:cNvPr id="106518" name="Rectangle 22"/>
          <p:cNvSpPr>
            <a:spLocks noGrp="1" noChangeArrowheads="1"/>
          </p:cNvSpPr>
          <p:nvPr>
            <p:ph type="title"/>
          </p:nvPr>
        </p:nvSpPr>
        <p:spPr/>
        <p:txBody>
          <a:bodyPr/>
          <a:lstStyle/>
          <a:p>
            <a:r>
              <a:rPr lang="en-US" altLang="zh-CN" sz="4000" dirty="0">
                <a:latin typeface="微软雅黑" pitchFamily="34" charset="-122"/>
                <a:ea typeface="微软雅黑" pitchFamily="34" charset="-122"/>
              </a:rPr>
              <a:t>12.2  </a:t>
            </a:r>
            <a:r>
              <a:rPr lang="zh-CN" altLang="en-US" sz="4000" dirty="0">
                <a:latin typeface="微软雅黑" pitchFamily="34" charset="-122"/>
                <a:ea typeface="微软雅黑" pitchFamily="34" charset="-122"/>
              </a:rPr>
              <a:t>群体的发展过程 </a:t>
            </a:r>
            <a:endParaRPr lang="en-US" altLang="zh-CN" sz="4000" dirty="0"/>
          </a:p>
        </p:txBody>
      </p:sp>
      <p:pic>
        <p:nvPicPr>
          <p:cNvPr id="106520" name="Picture 24"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304925" y="3781425"/>
            <a:ext cx="1689100" cy="244475"/>
          </a:xfrm>
          <a:prstGeom prst="rect">
            <a:avLst/>
          </a:prstGeom>
          <a:noFill/>
          <a:extLst>
            <a:ext uri="{909E8E84-426E-40DD-AFC4-6F175D3DCCD1}">
              <a14:hiddenFill xmlns:a14="http://schemas.microsoft.com/office/drawing/2010/main">
                <a:solidFill>
                  <a:srgbClr val="FFFFFF"/>
                </a:solidFill>
              </a14:hiddenFill>
            </a:ext>
          </a:extLst>
        </p:spPr>
      </p:pic>
      <p:sp>
        <p:nvSpPr>
          <p:cNvPr id="19" name="AutoShape 15"/>
          <p:cNvSpPr>
            <a:spLocks noChangeArrowheads="1"/>
          </p:cNvSpPr>
          <p:nvPr/>
        </p:nvSpPr>
        <p:spPr bwMode="ltGray">
          <a:xfrm>
            <a:off x="1219200" y="2286000"/>
            <a:ext cx="1806575" cy="930275"/>
          </a:xfrm>
          <a:prstGeom prst="roundRect">
            <a:avLst>
              <a:gd name="adj" fmla="val 16667"/>
            </a:avLst>
          </a:prstGeom>
          <a:gradFill rotWithShape="1">
            <a:gsLst>
              <a:gs pos="0">
                <a:schemeClr val="hlink"/>
              </a:gs>
              <a:gs pos="100000">
                <a:schemeClr val="hlink">
                  <a:gamma/>
                  <a:shade val="78824"/>
                  <a:invGamma/>
                </a:schemeClr>
              </a:gs>
            </a:gsLst>
            <a:path path="rect">
              <a:fillToRect l="100000" b="100000"/>
            </a:path>
          </a:gradFill>
          <a:ln w="38100">
            <a:solidFill>
              <a:srgbClr val="F8F8F8">
                <a:alpha val="70000"/>
              </a:srgbClr>
            </a:solidFill>
            <a:round/>
            <a:headEnd/>
            <a:tailEnd/>
          </a:ln>
          <a:effectLst/>
          <a:extLst>
            <a:ext uri="{AF507438-7753-43E0-B8FC-AC1667EBCBE1}">
              <a14:hiddenEffects xmlns:a14="http://schemas.microsoft.com/office/drawing/2010/main">
                <a:effectLst>
                  <a:outerShdw blurRad="63500" dist="38099" dir="2700000" algn="ctr" rotWithShape="0">
                    <a:schemeClr val="tx2">
                      <a:alpha val="50000"/>
                    </a:schemeClr>
                  </a:outerShdw>
                </a:effectLst>
              </a14:hiddenEffects>
            </a:ext>
          </a:extLst>
        </p:spPr>
        <p:txBody>
          <a:bodyPr wrap="none" anchor="ctr"/>
          <a:lstStyle/>
          <a:p>
            <a:endParaRPr lang="zh-CN" altLang="en-US"/>
          </a:p>
        </p:txBody>
      </p:sp>
      <p:sp>
        <p:nvSpPr>
          <p:cNvPr id="20" name="Text Box 18"/>
          <p:cNvSpPr txBox="1">
            <a:spLocks noChangeArrowheads="1"/>
          </p:cNvSpPr>
          <p:nvPr/>
        </p:nvSpPr>
        <p:spPr bwMode="black">
          <a:xfrm>
            <a:off x="1260475" y="2530475"/>
            <a:ext cx="1998662" cy="461665"/>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r>
              <a:rPr lang="en-US" altLang="zh-CN" sz="2400" b="1" dirty="0">
                <a:latin typeface="宋体" charset="-122"/>
                <a:ea typeface="宋体" charset="-122"/>
              </a:rPr>
              <a:t>4</a:t>
            </a:r>
            <a:r>
              <a:rPr lang="zh-CN" altLang="en-US" sz="2400" b="1" dirty="0">
                <a:latin typeface="宋体" charset="-122"/>
                <a:ea typeface="宋体" charset="-122"/>
              </a:rPr>
              <a:t>．运行阶段</a:t>
            </a:r>
            <a:endParaRPr lang="zh-CN" altLang="en-US" sz="2400" b="1" dirty="0">
              <a:latin typeface="宋体" charset="-122"/>
              <a:ea typeface="宋体" charset="-122"/>
            </a:endParaRPr>
          </a:p>
        </p:txBody>
      </p:sp>
      <p:pic>
        <p:nvPicPr>
          <p:cNvPr id="21" name="Picture 25" descr="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277937" y="2320925"/>
            <a:ext cx="1689100" cy="244475"/>
          </a:xfrm>
          <a:prstGeom prst="rect">
            <a:avLst/>
          </a:prstGeom>
          <a:noFill/>
          <a:extLst>
            <a:ext uri="{909E8E84-426E-40DD-AFC4-6F175D3DCCD1}">
              <a14:hiddenFill xmlns:a14="http://schemas.microsoft.com/office/drawing/2010/main">
                <a:solidFill>
                  <a:srgbClr val="FFFFFF"/>
                </a:solidFill>
              </a14:hiddenFill>
            </a:ext>
          </a:extLst>
        </p:spPr>
      </p:pic>
    </p:spTree>
    <p:extLst>
      <p:ext uri="{BB962C8B-B14F-4D97-AF65-F5344CB8AC3E}">
        <p14:creationId xmlns:p14="http://schemas.microsoft.com/office/powerpoint/2010/main" val="3768454691"/>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9154" name="标题 1"/>
          <p:cNvSpPr>
            <a:spLocks noGrp="1"/>
          </p:cNvSpPr>
          <p:nvPr>
            <p:ph type="title" idx="4294967295"/>
          </p:nvPr>
        </p:nvSpPr>
        <p:spPr/>
        <p:txBody>
          <a:bodyPr/>
          <a:lstStyle/>
          <a:p>
            <a:r>
              <a:rPr lang="en-US" altLang="zh-CN" sz="4400" dirty="0">
                <a:latin typeface="微软雅黑" pitchFamily="34" charset="-122"/>
                <a:ea typeface="微软雅黑" pitchFamily="34" charset="-122"/>
              </a:rPr>
              <a:t>12.2  </a:t>
            </a:r>
            <a:r>
              <a:rPr lang="zh-CN" altLang="en-US" sz="4400" dirty="0">
                <a:latin typeface="微软雅黑" pitchFamily="34" charset="-122"/>
                <a:ea typeface="微软雅黑" pitchFamily="34" charset="-122"/>
              </a:rPr>
              <a:t>群体的发展过程 </a:t>
            </a:r>
            <a:endParaRPr lang="zh-CN" altLang="en-US" dirty="0" smtClean="0"/>
          </a:p>
        </p:txBody>
      </p:sp>
      <p:sp>
        <p:nvSpPr>
          <p:cNvPr id="49155" name="内容占位符 2"/>
          <p:cNvSpPr>
            <a:spLocks noGrp="1"/>
          </p:cNvSpPr>
          <p:nvPr>
            <p:ph idx="4294967295"/>
          </p:nvPr>
        </p:nvSpPr>
        <p:spPr>
          <a:xfrm>
            <a:off x="457200" y="1268413"/>
            <a:ext cx="8229600" cy="1133475"/>
          </a:xfrm>
        </p:spPr>
        <p:txBody>
          <a:bodyPr/>
          <a:lstStyle/>
          <a:p>
            <a:pPr>
              <a:lnSpc>
                <a:spcPct val="150000"/>
              </a:lnSpc>
              <a:spcBef>
                <a:spcPct val="0"/>
              </a:spcBef>
            </a:pPr>
            <a:r>
              <a:rPr lang="en-US" altLang="zh-CN" b="1" smtClean="0">
                <a:latin typeface="宋体" charset="-122"/>
                <a:ea typeface="宋体" charset="-122"/>
              </a:rPr>
              <a:t>12.2.2 </a:t>
            </a:r>
            <a:r>
              <a:rPr lang="zh-CN" altLang="en-US" b="1" smtClean="0">
                <a:latin typeface="宋体" charset="-122"/>
                <a:ea typeface="宋体" charset="-122"/>
              </a:rPr>
              <a:t>间断</a:t>
            </a:r>
            <a:r>
              <a:rPr lang="en-US" altLang="zh-CN" b="1" smtClean="0">
                <a:latin typeface="宋体" charset="-122"/>
                <a:ea typeface="宋体" charset="-122"/>
              </a:rPr>
              <a:t>——</a:t>
            </a:r>
            <a:r>
              <a:rPr lang="zh-CN" altLang="en-US" b="1" smtClean="0">
                <a:latin typeface="宋体" charset="-122"/>
                <a:ea typeface="宋体" charset="-122"/>
              </a:rPr>
              <a:t>平衡模型</a:t>
            </a:r>
          </a:p>
        </p:txBody>
      </p:sp>
      <p:sp>
        <p:nvSpPr>
          <p:cNvPr id="16386" name="Rectangle 2"/>
          <p:cNvSpPr>
            <a:spLocks noChangeArrowheads="1"/>
          </p:cNvSpPr>
          <p:nvPr/>
        </p:nvSpPr>
        <p:spPr bwMode="auto">
          <a:xfrm>
            <a:off x="0" y="0"/>
            <a:ext cx="9144000" cy="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endParaRPr lang="zh-CN" altLang="en-US">
              <a:ea typeface="宋体" charset="-122"/>
            </a:endParaRPr>
          </a:p>
        </p:txBody>
      </p:sp>
      <p:pic>
        <p:nvPicPr>
          <p:cNvPr id="49187" name="Picture 35"/>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547813" y="2205038"/>
            <a:ext cx="5688012" cy="2906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1082203051"/>
      </p:ext>
    </p:extLst>
  </p:cSld>
  <p:clrMapOvr>
    <a:masterClrMapping/>
  </p:clrMapOvr>
  <p:transition/>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1202" name="标题 1"/>
          <p:cNvSpPr>
            <a:spLocks noGrp="1"/>
          </p:cNvSpPr>
          <p:nvPr>
            <p:ph type="title" idx="4294967295"/>
          </p:nvPr>
        </p:nvSpPr>
        <p:spPr>
          <a:xfrm>
            <a:off x="903288" y="198438"/>
            <a:ext cx="7935912" cy="1143000"/>
          </a:xfrm>
        </p:spPr>
        <p:txBody>
          <a:bodyPr/>
          <a:lstStyle/>
          <a:p>
            <a:r>
              <a:rPr lang="en-US" altLang="zh-CN" sz="4000" dirty="0" smtClean="0">
                <a:latin typeface="微软雅黑" pitchFamily="34" charset="-122"/>
                <a:ea typeface="微软雅黑" pitchFamily="34" charset="-122"/>
              </a:rPr>
              <a:t>12.3</a:t>
            </a:r>
            <a:r>
              <a:rPr lang="zh-CN" altLang="en-US" sz="4000" dirty="0" smtClean="0">
                <a:latin typeface="微软雅黑" pitchFamily="34" charset="-122"/>
                <a:ea typeface="微软雅黑" pitchFamily="34" charset="-122"/>
              </a:rPr>
              <a:t>群体行为特征与群体凝聚力</a:t>
            </a:r>
          </a:p>
        </p:txBody>
      </p:sp>
      <p:sp>
        <p:nvSpPr>
          <p:cNvPr id="51203" name="内容占位符 2"/>
          <p:cNvSpPr>
            <a:spLocks noGrp="1"/>
          </p:cNvSpPr>
          <p:nvPr>
            <p:ph idx="4294967295"/>
          </p:nvPr>
        </p:nvSpPr>
        <p:spPr>
          <a:xfrm>
            <a:off x="457200" y="1295400"/>
            <a:ext cx="8229600" cy="3419475"/>
          </a:xfrm>
        </p:spPr>
        <p:txBody>
          <a:bodyPr/>
          <a:lstStyle/>
          <a:p>
            <a:pPr>
              <a:lnSpc>
                <a:spcPct val="150000"/>
              </a:lnSpc>
            </a:pPr>
            <a:r>
              <a:rPr lang="en-US" altLang="zh-CN" b="1" smtClean="0">
                <a:latin typeface="宋体" charset="-122"/>
                <a:ea typeface="宋体" charset="-122"/>
              </a:rPr>
              <a:t>12.3.1</a:t>
            </a:r>
            <a:r>
              <a:rPr lang="zh-CN" altLang="en-US" b="1" smtClean="0">
                <a:latin typeface="宋体" charset="-122"/>
                <a:ea typeface="宋体" charset="-122"/>
              </a:rPr>
              <a:t>群体行为特征 </a:t>
            </a:r>
          </a:p>
          <a:p>
            <a:pPr>
              <a:lnSpc>
                <a:spcPct val="150000"/>
              </a:lnSpc>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群体压力和从众性</a:t>
            </a:r>
          </a:p>
          <a:p>
            <a:pPr>
              <a:lnSpc>
                <a:spcPct val="150000"/>
              </a:lnSpc>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去个性化</a:t>
            </a:r>
          </a:p>
          <a:p>
            <a:pPr>
              <a:lnSpc>
                <a:spcPct val="150000"/>
              </a:lnSpc>
              <a:buFont typeface="Wingdings" pitchFamily="2" charset="2"/>
              <a:buChar char="Ø"/>
            </a:pPr>
            <a:r>
              <a:rPr lang="en-US" altLang="zh-CN" sz="2800" b="1" smtClean="0">
                <a:latin typeface="宋体" charset="-122"/>
                <a:ea typeface="宋体" charset="-122"/>
              </a:rPr>
              <a:t>3.</a:t>
            </a:r>
            <a:r>
              <a:rPr lang="zh-CN" altLang="en-US" sz="2800" b="1" smtClean="0">
                <a:latin typeface="宋体" charset="-122"/>
                <a:ea typeface="宋体" charset="-122"/>
              </a:rPr>
              <a:t>群体士气</a:t>
            </a:r>
          </a:p>
          <a:p>
            <a:endParaRPr lang="zh-CN" altLang="en-US" sz="2800" b="1" smtClean="0">
              <a:latin typeface="宋体" charset="-122"/>
              <a:ea typeface="宋体" charset="-122"/>
            </a:endParaRPr>
          </a:p>
        </p:txBody>
      </p:sp>
    </p:spTree>
    <p:extLst>
      <p:ext uri="{BB962C8B-B14F-4D97-AF65-F5344CB8AC3E}">
        <p14:creationId xmlns:p14="http://schemas.microsoft.com/office/powerpoint/2010/main" val="2111537199"/>
      </p:ext>
    </p:extLst>
  </p:cSld>
  <p:clrMapOvr>
    <a:masterClrMapping/>
  </p:clrMapOvr>
  <p:transition/>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2227" name="内容占位符 2"/>
          <p:cNvSpPr>
            <a:spLocks noGrp="1"/>
          </p:cNvSpPr>
          <p:nvPr>
            <p:ph idx="4294967295"/>
          </p:nvPr>
        </p:nvSpPr>
        <p:spPr>
          <a:xfrm>
            <a:off x="457200" y="1125538"/>
            <a:ext cx="8229600" cy="1701800"/>
          </a:xfrm>
        </p:spPr>
        <p:txBody>
          <a:bodyPr/>
          <a:lstStyle/>
          <a:p>
            <a:pPr>
              <a:lnSpc>
                <a:spcPct val="150000"/>
              </a:lnSpc>
            </a:pPr>
            <a:r>
              <a:rPr lang="en-US" altLang="zh-CN" b="1" smtClean="0">
                <a:latin typeface="宋体" charset="-122"/>
                <a:ea typeface="宋体" charset="-122"/>
              </a:rPr>
              <a:t>12.3.2</a:t>
            </a:r>
            <a:r>
              <a:rPr lang="zh-CN" altLang="en-US" b="1" smtClean="0">
                <a:latin typeface="宋体" charset="-122"/>
                <a:ea typeface="宋体" charset="-122"/>
              </a:rPr>
              <a:t>群体凝聚力</a:t>
            </a:r>
          </a:p>
          <a:p>
            <a:pPr>
              <a:lnSpc>
                <a:spcPct val="150000"/>
              </a:lnSpc>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．凝聚力与生产效率</a:t>
            </a:r>
            <a:endParaRPr lang="zh-CN" altLang="en-US" b="1" smtClean="0"/>
          </a:p>
          <a:p>
            <a:pPr>
              <a:lnSpc>
                <a:spcPct val="150000"/>
              </a:lnSpc>
              <a:buFont typeface="Wingdings" pitchFamily="2" charset="2"/>
              <a:buChar char="Ø"/>
            </a:pPr>
            <a:endParaRPr lang="zh-CN" altLang="en-US" sz="2800" b="1" smtClean="0">
              <a:latin typeface="宋体" charset="-122"/>
              <a:ea typeface="宋体" charset="-122"/>
            </a:endParaRPr>
          </a:p>
          <a:p>
            <a:endParaRPr lang="zh-CN" altLang="en-US" b="1" smtClean="0">
              <a:latin typeface="宋体" charset="-122"/>
              <a:ea typeface="宋体" charset="-122"/>
            </a:endParaRPr>
          </a:p>
        </p:txBody>
      </p:sp>
      <p:pic>
        <p:nvPicPr>
          <p:cNvPr id="52233" name="Picture 9"/>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476375" y="2924175"/>
            <a:ext cx="5832475" cy="3117850"/>
          </a:xfrm>
          <a:prstGeom prst="rect">
            <a:avLst/>
          </a:prstGeom>
          <a:noFill/>
          <a:extLst>
            <a:ext uri="{909E8E84-426E-40DD-AFC4-6F175D3DCCD1}">
              <a14:hiddenFill xmlns:a14="http://schemas.microsoft.com/office/drawing/2010/main">
                <a:solidFill>
                  <a:srgbClr val="FFFFFF"/>
                </a:solidFill>
              </a14:hiddenFill>
            </a:ext>
          </a:extLst>
        </p:spPr>
      </p:pic>
      <p:sp>
        <p:nvSpPr>
          <p:cNvPr id="52234" name="Rectangle 10"/>
          <p:cNvSpPr>
            <a:spLocks noChangeArrowheads="1"/>
          </p:cNvSpPr>
          <p:nvPr/>
        </p:nvSpPr>
        <p:spPr bwMode="auto">
          <a:xfrm>
            <a:off x="2339975" y="6092825"/>
            <a:ext cx="3778250" cy="3667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algn="ctr" eaLnBrk="0" hangingPunct="0"/>
            <a:r>
              <a:rPr lang="zh-CN" altLang="en-US">
                <a:ea typeface="宋体" charset="-122"/>
              </a:rPr>
              <a:t>图</a:t>
            </a:r>
            <a:r>
              <a:rPr lang="en-US" altLang="zh-CN">
                <a:ea typeface="宋体" charset="-122"/>
              </a:rPr>
              <a:t>12-5  </a:t>
            </a:r>
            <a:r>
              <a:rPr lang="zh-CN" altLang="en-US">
                <a:ea typeface="宋体" charset="-122"/>
              </a:rPr>
              <a:t>凝聚力与生产效率的关系</a:t>
            </a:r>
          </a:p>
        </p:txBody>
      </p:sp>
      <p:sp>
        <p:nvSpPr>
          <p:cNvPr id="52235" name="Text Box 11"/>
          <p:cNvSpPr txBox="1">
            <a:spLocks noChangeArrowheads="1"/>
          </p:cNvSpPr>
          <p:nvPr/>
        </p:nvSpPr>
        <p:spPr bwMode="auto">
          <a:xfrm>
            <a:off x="7019925" y="2846388"/>
            <a:ext cx="574675" cy="36671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en-US" altLang="zh-CN">
                <a:solidFill>
                  <a:srgbClr val="0000FF"/>
                </a:solidFill>
                <a:ea typeface="宋体" charset="-122"/>
              </a:rPr>
              <a:t>A</a:t>
            </a:r>
          </a:p>
        </p:txBody>
      </p:sp>
      <p:sp>
        <p:nvSpPr>
          <p:cNvPr id="52236" name="Text Box 12"/>
          <p:cNvSpPr txBox="1">
            <a:spLocks noChangeArrowheads="1"/>
          </p:cNvSpPr>
          <p:nvPr/>
        </p:nvSpPr>
        <p:spPr bwMode="auto">
          <a:xfrm>
            <a:off x="7019925" y="5013325"/>
            <a:ext cx="574675" cy="3667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en-US" altLang="zh-CN">
                <a:solidFill>
                  <a:srgbClr val="0000FF"/>
                </a:solidFill>
                <a:ea typeface="宋体" charset="-122"/>
              </a:rPr>
              <a:t>B</a:t>
            </a:r>
          </a:p>
        </p:txBody>
      </p:sp>
      <p:sp>
        <p:nvSpPr>
          <p:cNvPr id="52237" name="Text Box 13"/>
          <p:cNvSpPr txBox="1">
            <a:spLocks noChangeArrowheads="1"/>
          </p:cNvSpPr>
          <p:nvPr/>
        </p:nvSpPr>
        <p:spPr bwMode="auto">
          <a:xfrm>
            <a:off x="7019925" y="4575175"/>
            <a:ext cx="574675" cy="3667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en-US" altLang="zh-CN">
                <a:solidFill>
                  <a:srgbClr val="0000FF"/>
                </a:solidFill>
                <a:ea typeface="宋体" charset="-122"/>
              </a:rPr>
              <a:t>D</a:t>
            </a:r>
          </a:p>
        </p:txBody>
      </p:sp>
      <p:sp>
        <p:nvSpPr>
          <p:cNvPr id="52238" name="Text Box 14"/>
          <p:cNvSpPr txBox="1">
            <a:spLocks noChangeArrowheads="1"/>
          </p:cNvSpPr>
          <p:nvPr/>
        </p:nvSpPr>
        <p:spPr bwMode="auto">
          <a:xfrm>
            <a:off x="7019925" y="3349625"/>
            <a:ext cx="574675" cy="3667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en-US" altLang="zh-CN">
                <a:solidFill>
                  <a:srgbClr val="0000FF"/>
                </a:solidFill>
                <a:ea typeface="宋体" charset="-122"/>
              </a:rPr>
              <a:t>C</a:t>
            </a:r>
          </a:p>
        </p:txBody>
      </p:sp>
      <p:sp>
        <p:nvSpPr>
          <p:cNvPr id="52239" name="Text Box 15"/>
          <p:cNvSpPr txBox="1">
            <a:spLocks noChangeArrowheads="1"/>
          </p:cNvSpPr>
          <p:nvPr/>
        </p:nvSpPr>
        <p:spPr bwMode="auto">
          <a:xfrm>
            <a:off x="5942013" y="3998913"/>
            <a:ext cx="574675" cy="36671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a:spAutoFit/>
          </a:bodyPr>
          <a:lstStyle/>
          <a:p>
            <a:pPr>
              <a:spcBef>
                <a:spcPct val="50000"/>
              </a:spcBef>
            </a:pPr>
            <a:r>
              <a:rPr lang="en-US" altLang="zh-CN">
                <a:solidFill>
                  <a:srgbClr val="0000FF"/>
                </a:solidFill>
                <a:ea typeface="宋体" charset="-122"/>
              </a:rPr>
              <a:t>E</a:t>
            </a:r>
          </a:p>
        </p:txBody>
      </p:sp>
      <p:sp>
        <p:nvSpPr>
          <p:cNvPr id="12" name="标题 1"/>
          <p:cNvSpPr>
            <a:spLocks noGrp="1"/>
          </p:cNvSpPr>
          <p:nvPr>
            <p:ph type="title" idx="4294967295"/>
          </p:nvPr>
        </p:nvSpPr>
        <p:spPr>
          <a:xfrm>
            <a:off x="903288" y="198438"/>
            <a:ext cx="7935912" cy="1143000"/>
          </a:xfrm>
        </p:spPr>
        <p:txBody>
          <a:bodyPr/>
          <a:lstStyle/>
          <a:p>
            <a:r>
              <a:rPr lang="en-US" altLang="zh-CN" sz="4000" dirty="0" smtClean="0">
                <a:latin typeface="微软雅黑" pitchFamily="34" charset="-122"/>
                <a:ea typeface="微软雅黑" pitchFamily="34" charset="-122"/>
              </a:rPr>
              <a:t>12.3</a:t>
            </a:r>
            <a:r>
              <a:rPr lang="zh-CN" altLang="en-US" sz="4000" dirty="0" smtClean="0">
                <a:latin typeface="微软雅黑" pitchFamily="34" charset="-122"/>
                <a:ea typeface="微软雅黑" pitchFamily="34" charset="-122"/>
              </a:rPr>
              <a:t>群体行为特征与群体凝聚力</a:t>
            </a:r>
          </a:p>
        </p:txBody>
      </p:sp>
    </p:spTree>
    <p:extLst>
      <p:ext uri="{BB962C8B-B14F-4D97-AF65-F5344CB8AC3E}">
        <p14:creationId xmlns:p14="http://schemas.microsoft.com/office/powerpoint/2010/main" val="1549954152"/>
      </p:ext>
    </p:extLst>
  </p:cSld>
  <p:clrMapOvr>
    <a:masterClrMapping/>
  </p:clrMapOvr>
  <p:transition/>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4275" name="内容占位符 2"/>
          <p:cNvSpPr>
            <a:spLocks noGrp="1"/>
          </p:cNvSpPr>
          <p:nvPr>
            <p:ph idx="4294967295"/>
          </p:nvPr>
        </p:nvSpPr>
        <p:spPr>
          <a:xfrm>
            <a:off x="457200" y="1295400"/>
            <a:ext cx="8229600" cy="5086350"/>
          </a:xfrm>
        </p:spPr>
        <p:txBody>
          <a:bodyPr/>
          <a:lstStyle/>
          <a:p>
            <a:r>
              <a:rPr lang="zh-CN" altLang="en-US" sz="2400" b="1" dirty="0" smtClean="0">
                <a:latin typeface="宋体" charset="-122"/>
                <a:ea typeface="宋体" charset="-122"/>
              </a:rPr>
              <a:t>（</a:t>
            </a:r>
            <a:r>
              <a:rPr lang="en-US" altLang="zh-CN" sz="2400" b="1" dirty="0" smtClean="0">
                <a:latin typeface="宋体" charset="-122"/>
                <a:ea typeface="宋体" charset="-122"/>
              </a:rPr>
              <a:t>1</a:t>
            </a:r>
            <a:r>
              <a:rPr lang="zh-CN" altLang="en-US" sz="2400" b="1" dirty="0" smtClean="0">
                <a:latin typeface="宋体" charset="-122"/>
                <a:ea typeface="宋体" charset="-122"/>
              </a:rPr>
              <a:t>）</a:t>
            </a:r>
            <a:r>
              <a:rPr lang="en-US" altLang="zh-CN" sz="2400" b="1" dirty="0" smtClean="0">
                <a:latin typeface="宋体" charset="-122"/>
                <a:ea typeface="宋体" charset="-122"/>
              </a:rPr>
              <a:t>A</a:t>
            </a:r>
            <a:r>
              <a:rPr lang="zh-CN" altLang="en-US" sz="2400" b="1" dirty="0" smtClean="0">
                <a:latin typeface="宋体" charset="-122"/>
                <a:ea typeface="宋体" charset="-122"/>
              </a:rPr>
              <a:t>组高凝聚力，在积极诱导下矿诱导效；效果明显，生产效率明显提高。</a:t>
            </a:r>
          </a:p>
          <a:p>
            <a:r>
              <a:rPr lang="zh-CN" altLang="en-US" sz="2400" b="1" dirty="0" smtClean="0">
                <a:latin typeface="宋体" charset="-122"/>
                <a:ea typeface="宋体" charset="-122"/>
              </a:rPr>
              <a:t>（</a:t>
            </a:r>
            <a:r>
              <a:rPr lang="en-US" altLang="zh-CN" sz="2400" b="1" dirty="0" smtClean="0">
                <a:latin typeface="宋体" charset="-122"/>
                <a:ea typeface="宋体" charset="-122"/>
              </a:rPr>
              <a:t>2</a:t>
            </a:r>
            <a:r>
              <a:rPr lang="zh-CN" altLang="en-US" sz="2400" b="1" dirty="0" smtClean="0">
                <a:latin typeface="宋体" charset="-122"/>
                <a:ea typeface="宋体" charset="-122"/>
              </a:rPr>
              <a:t>）</a:t>
            </a:r>
            <a:r>
              <a:rPr lang="en-US" altLang="zh-CN" sz="2400" b="1" dirty="0" smtClean="0">
                <a:latin typeface="宋体" charset="-122"/>
                <a:ea typeface="宋体" charset="-122"/>
              </a:rPr>
              <a:t>C</a:t>
            </a:r>
            <a:r>
              <a:rPr lang="zh-CN" altLang="en-US" sz="2400" b="1" dirty="0" smtClean="0">
                <a:latin typeface="宋体" charset="-122"/>
                <a:ea typeface="宋体" charset="-122"/>
              </a:rPr>
              <a:t>组低凝聚力，在积极诱导下，有较低的诱导效果，生产效率有所提高。</a:t>
            </a:r>
          </a:p>
          <a:p>
            <a:r>
              <a:rPr lang="zh-CN" altLang="en-US" sz="2400" b="1" dirty="0" smtClean="0">
                <a:latin typeface="宋体" charset="-122"/>
                <a:ea typeface="宋体" charset="-122"/>
              </a:rPr>
              <a:t>（</a:t>
            </a:r>
            <a:r>
              <a:rPr lang="en-US" altLang="zh-CN" sz="2400" b="1" dirty="0" smtClean="0">
                <a:latin typeface="宋体" charset="-122"/>
                <a:ea typeface="宋体" charset="-122"/>
              </a:rPr>
              <a:t>3</a:t>
            </a:r>
            <a:r>
              <a:rPr lang="zh-CN" altLang="en-US" sz="2400" b="1" dirty="0" smtClean="0">
                <a:latin typeface="宋体" charset="-122"/>
                <a:ea typeface="宋体" charset="-122"/>
              </a:rPr>
              <a:t>）</a:t>
            </a:r>
            <a:r>
              <a:rPr lang="en-US" altLang="zh-CN" sz="2400" b="1" dirty="0" smtClean="0">
                <a:latin typeface="宋体" charset="-122"/>
                <a:ea typeface="宋体" charset="-122"/>
              </a:rPr>
              <a:t>E</a:t>
            </a:r>
            <a:r>
              <a:rPr lang="zh-CN" altLang="en-US" sz="2400" b="1" dirty="0" smtClean="0">
                <a:latin typeface="宋体" charset="-122"/>
                <a:ea typeface="宋体" charset="-122"/>
              </a:rPr>
              <a:t>组由于没有诱导，所以生产效率不变。</a:t>
            </a:r>
          </a:p>
          <a:p>
            <a:r>
              <a:rPr lang="zh-CN" altLang="en-US" sz="2400" b="1" dirty="0" smtClean="0">
                <a:latin typeface="宋体" charset="-122"/>
                <a:ea typeface="宋体" charset="-122"/>
              </a:rPr>
              <a:t>（</a:t>
            </a:r>
            <a:r>
              <a:rPr lang="en-US" altLang="zh-CN" sz="2400" b="1" dirty="0" smtClean="0">
                <a:latin typeface="宋体" charset="-122"/>
                <a:ea typeface="宋体" charset="-122"/>
              </a:rPr>
              <a:t>4</a:t>
            </a:r>
            <a:r>
              <a:rPr lang="zh-CN" altLang="en-US" sz="2400" b="1" dirty="0" smtClean="0">
                <a:latin typeface="宋体" charset="-122"/>
                <a:ea typeface="宋体" charset="-122"/>
              </a:rPr>
              <a:t>）</a:t>
            </a:r>
            <a:r>
              <a:rPr lang="en-US" altLang="zh-CN" sz="2400" b="1" dirty="0" smtClean="0">
                <a:latin typeface="宋体" charset="-122"/>
                <a:ea typeface="宋体" charset="-122"/>
              </a:rPr>
              <a:t>D</a:t>
            </a:r>
            <a:r>
              <a:rPr lang="zh-CN" altLang="en-US" sz="2400" b="1" dirty="0" smtClean="0">
                <a:latin typeface="宋体" charset="-122"/>
                <a:ea typeface="宋体" charset="-122"/>
              </a:rPr>
              <a:t>组低凝聚力，在消极诱导下，有较低的诱导效果，生产效率有所抑制。</a:t>
            </a:r>
          </a:p>
          <a:p>
            <a:r>
              <a:rPr lang="zh-CN" altLang="en-US" sz="2400" b="1" dirty="0" smtClean="0">
                <a:latin typeface="宋体" charset="-122"/>
                <a:ea typeface="宋体" charset="-122"/>
              </a:rPr>
              <a:t>（</a:t>
            </a:r>
            <a:r>
              <a:rPr lang="en-US" altLang="zh-CN" sz="2400" b="1" dirty="0" smtClean="0">
                <a:latin typeface="宋体" charset="-122"/>
                <a:ea typeface="宋体" charset="-122"/>
              </a:rPr>
              <a:t>5</a:t>
            </a:r>
            <a:r>
              <a:rPr lang="zh-CN" altLang="en-US" sz="2400" b="1" dirty="0" smtClean="0">
                <a:latin typeface="宋体" charset="-122"/>
                <a:ea typeface="宋体" charset="-122"/>
              </a:rPr>
              <a:t>）</a:t>
            </a:r>
            <a:r>
              <a:rPr lang="en-US" altLang="zh-CN" sz="2400" b="1" dirty="0" smtClean="0">
                <a:latin typeface="宋体" charset="-122"/>
                <a:ea typeface="宋体" charset="-122"/>
              </a:rPr>
              <a:t>B</a:t>
            </a:r>
            <a:r>
              <a:rPr lang="zh-CN" altLang="en-US" sz="2400" b="1" dirty="0" smtClean="0">
                <a:latin typeface="宋体" charset="-122"/>
                <a:ea typeface="宋体" charset="-122"/>
              </a:rPr>
              <a:t>组高凝聚力，在消极诱导下，诱导效果明显，生产效率明显抑制。</a:t>
            </a:r>
            <a:endParaRPr lang="zh-CN" altLang="en-US" sz="2800" b="1" dirty="0" smtClean="0">
              <a:latin typeface="宋体" charset="-122"/>
              <a:ea typeface="宋体" charset="-122"/>
            </a:endParaRPr>
          </a:p>
        </p:txBody>
      </p:sp>
      <p:sp>
        <p:nvSpPr>
          <p:cNvPr id="4" name="标题 1"/>
          <p:cNvSpPr>
            <a:spLocks noGrp="1"/>
          </p:cNvSpPr>
          <p:nvPr>
            <p:ph type="title" idx="4294967295"/>
          </p:nvPr>
        </p:nvSpPr>
        <p:spPr>
          <a:xfrm>
            <a:off x="903288" y="198438"/>
            <a:ext cx="7935912" cy="1143000"/>
          </a:xfrm>
        </p:spPr>
        <p:txBody>
          <a:bodyPr/>
          <a:lstStyle/>
          <a:p>
            <a:r>
              <a:rPr lang="en-US" altLang="zh-CN" sz="4000" dirty="0" smtClean="0">
                <a:latin typeface="微软雅黑" pitchFamily="34" charset="-122"/>
                <a:ea typeface="微软雅黑" pitchFamily="34" charset="-122"/>
              </a:rPr>
              <a:t>12.3</a:t>
            </a:r>
            <a:r>
              <a:rPr lang="zh-CN" altLang="en-US" sz="4000" dirty="0" smtClean="0">
                <a:latin typeface="微软雅黑" pitchFamily="34" charset="-122"/>
                <a:ea typeface="微软雅黑" pitchFamily="34" charset="-122"/>
              </a:rPr>
              <a:t>群体行为特征与群体凝聚力</a:t>
            </a:r>
          </a:p>
        </p:txBody>
      </p:sp>
    </p:spTree>
    <p:extLst>
      <p:ext uri="{BB962C8B-B14F-4D97-AF65-F5344CB8AC3E}">
        <p14:creationId xmlns:p14="http://schemas.microsoft.com/office/powerpoint/2010/main" val="300169974"/>
      </p:ext>
    </p:extLst>
  </p:cSld>
  <p:clrMapOvr>
    <a:masterClrMapping/>
  </p:clrMapOvr>
  <p:transition/>
</p:sld>
</file>

<file path=ppt/slides/slide17.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4211" name="AutoShape 3"/>
          <p:cNvSpPr>
            <a:spLocks noChangeArrowheads="1"/>
          </p:cNvSpPr>
          <p:nvPr/>
        </p:nvSpPr>
        <p:spPr bwMode="gray">
          <a:xfrm flipV="1">
            <a:off x="2209800" y="3992563"/>
            <a:ext cx="2219325" cy="1530350"/>
          </a:xfrm>
          <a:prstGeom prst="triangle">
            <a:avLst>
              <a:gd name="adj" fmla="val 50000"/>
            </a:avLst>
          </a:prstGeom>
          <a:gradFill rotWithShape="1">
            <a:gsLst>
              <a:gs pos="0">
                <a:schemeClr val="hlink"/>
              </a:gs>
              <a:gs pos="100000">
                <a:schemeClr val="hlink">
                  <a:gamma/>
                  <a:shade val="50980"/>
                  <a:invGamma/>
                </a:schemeClr>
              </a:gs>
            </a:gsLst>
            <a:lin ang="18900000" scaled="1"/>
          </a:gradFill>
          <a:ln w="28575">
            <a:solidFill>
              <a:srgbClr val="FFFFFF"/>
            </a:solidFill>
            <a:miter lim="800000"/>
            <a:headEnd/>
            <a:tailEnd/>
          </a:ln>
          <a:effectLst>
            <a:outerShdw blurRad="63500" dist="38099" dir="2700000" algn="ctr" rotWithShape="0">
              <a:schemeClr val="bg2">
                <a:alpha val="74998"/>
              </a:schemeClr>
            </a:outerShdw>
          </a:effectLst>
        </p:spPr>
        <p:txBody>
          <a:bodyPr wrap="none" anchor="ctr"/>
          <a:lstStyle/>
          <a:p>
            <a:endParaRPr lang="zh-CN" altLang="en-US"/>
          </a:p>
        </p:txBody>
      </p:sp>
      <p:sp>
        <p:nvSpPr>
          <p:cNvPr id="94212" name="AutoShape 4"/>
          <p:cNvSpPr>
            <a:spLocks noChangeArrowheads="1"/>
          </p:cNvSpPr>
          <p:nvPr/>
        </p:nvSpPr>
        <p:spPr bwMode="gray">
          <a:xfrm>
            <a:off x="4545013" y="2422525"/>
            <a:ext cx="2220912" cy="1531938"/>
          </a:xfrm>
          <a:prstGeom prst="triangle">
            <a:avLst>
              <a:gd name="adj" fmla="val 50000"/>
            </a:avLst>
          </a:prstGeom>
          <a:gradFill rotWithShape="1">
            <a:gsLst>
              <a:gs pos="0">
                <a:schemeClr val="accent2">
                  <a:gamma/>
                  <a:shade val="82353"/>
                  <a:invGamma/>
                </a:schemeClr>
              </a:gs>
              <a:gs pos="100000">
                <a:schemeClr val="accent2"/>
              </a:gs>
            </a:gsLst>
            <a:lin ang="18900000" scaled="1"/>
          </a:gradFill>
          <a:ln w="28575">
            <a:solidFill>
              <a:srgbClr val="FFFFFF"/>
            </a:solidFill>
            <a:miter lim="800000"/>
            <a:headEnd/>
            <a:tailEnd/>
          </a:ln>
          <a:effectLst>
            <a:outerShdw blurRad="63500" dist="38099" dir="2700000" algn="ctr" rotWithShape="0">
              <a:schemeClr val="bg2">
                <a:alpha val="74998"/>
              </a:schemeClr>
            </a:outerShdw>
          </a:effectLst>
        </p:spPr>
        <p:txBody>
          <a:bodyPr wrap="none" anchor="ctr"/>
          <a:lstStyle/>
          <a:p>
            <a:endParaRPr lang="zh-CN" altLang="en-US"/>
          </a:p>
        </p:txBody>
      </p:sp>
      <p:sp>
        <p:nvSpPr>
          <p:cNvPr id="94213" name="AutoShape 5"/>
          <p:cNvSpPr>
            <a:spLocks noChangeArrowheads="1"/>
          </p:cNvSpPr>
          <p:nvPr/>
        </p:nvSpPr>
        <p:spPr bwMode="gray">
          <a:xfrm>
            <a:off x="2209800" y="2422525"/>
            <a:ext cx="2220913" cy="1531938"/>
          </a:xfrm>
          <a:prstGeom prst="triangle">
            <a:avLst>
              <a:gd name="adj" fmla="val 50000"/>
            </a:avLst>
          </a:prstGeom>
          <a:gradFill rotWithShape="1">
            <a:gsLst>
              <a:gs pos="0">
                <a:schemeClr val="accent2"/>
              </a:gs>
              <a:gs pos="100000">
                <a:schemeClr val="accent2">
                  <a:gamma/>
                  <a:shade val="76078"/>
                  <a:invGamma/>
                </a:schemeClr>
              </a:gs>
            </a:gsLst>
            <a:lin ang="2700000" scaled="1"/>
          </a:gradFill>
          <a:ln w="28575">
            <a:solidFill>
              <a:srgbClr val="FFFFFF"/>
            </a:solidFill>
            <a:miter lim="800000"/>
            <a:headEnd/>
            <a:tailEnd/>
          </a:ln>
          <a:effectLst>
            <a:outerShdw blurRad="63500" dist="38099" dir="2700000" algn="ctr" rotWithShape="0">
              <a:schemeClr val="bg2">
                <a:alpha val="74998"/>
              </a:schemeClr>
            </a:outerShdw>
          </a:effectLst>
        </p:spPr>
        <p:txBody>
          <a:bodyPr wrap="none" anchor="ctr"/>
          <a:lstStyle/>
          <a:p>
            <a:endParaRPr lang="zh-CN" altLang="en-US"/>
          </a:p>
        </p:txBody>
      </p:sp>
      <p:sp>
        <p:nvSpPr>
          <p:cNvPr id="94214" name="AutoShape 6"/>
          <p:cNvSpPr>
            <a:spLocks noChangeArrowheads="1"/>
          </p:cNvSpPr>
          <p:nvPr/>
        </p:nvSpPr>
        <p:spPr bwMode="gray">
          <a:xfrm flipV="1">
            <a:off x="3379788" y="2419350"/>
            <a:ext cx="2220912" cy="1531938"/>
          </a:xfrm>
          <a:prstGeom prst="triangle">
            <a:avLst>
              <a:gd name="adj" fmla="val 50000"/>
            </a:avLst>
          </a:prstGeom>
          <a:gradFill rotWithShape="1">
            <a:gsLst>
              <a:gs pos="0">
                <a:schemeClr val="accent2">
                  <a:gamma/>
                  <a:shade val="60392"/>
                  <a:invGamma/>
                </a:schemeClr>
              </a:gs>
              <a:gs pos="100000">
                <a:schemeClr val="accent2"/>
              </a:gs>
            </a:gsLst>
            <a:lin ang="5400000" scaled="1"/>
          </a:gradFill>
          <a:ln w="28575">
            <a:solidFill>
              <a:srgbClr val="FFFFFF"/>
            </a:solidFill>
            <a:miter lim="800000"/>
            <a:headEnd/>
            <a:tailEnd/>
          </a:ln>
          <a:effectLst>
            <a:outerShdw blurRad="63500" dist="38099" dir="2700000" algn="ctr" rotWithShape="0">
              <a:srgbClr val="000000">
                <a:alpha val="50000"/>
              </a:srgbClr>
            </a:outerShdw>
          </a:effectLst>
        </p:spPr>
        <p:txBody>
          <a:bodyPr wrap="none" anchor="ctr"/>
          <a:lstStyle/>
          <a:p>
            <a:endParaRPr lang="zh-CN" altLang="en-US"/>
          </a:p>
        </p:txBody>
      </p:sp>
      <p:sp>
        <p:nvSpPr>
          <p:cNvPr id="94215" name="AutoShape 7"/>
          <p:cNvSpPr>
            <a:spLocks noChangeArrowheads="1"/>
          </p:cNvSpPr>
          <p:nvPr/>
        </p:nvSpPr>
        <p:spPr bwMode="gray">
          <a:xfrm>
            <a:off x="3376613" y="3989388"/>
            <a:ext cx="2219325" cy="1531937"/>
          </a:xfrm>
          <a:prstGeom prst="triangle">
            <a:avLst>
              <a:gd name="adj" fmla="val 50000"/>
            </a:avLst>
          </a:prstGeom>
          <a:gradFill rotWithShape="1">
            <a:gsLst>
              <a:gs pos="0">
                <a:schemeClr val="hlink">
                  <a:gamma/>
                  <a:shade val="76078"/>
                  <a:invGamma/>
                </a:schemeClr>
              </a:gs>
              <a:gs pos="100000">
                <a:schemeClr val="hlink"/>
              </a:gs>
            </a:gsLst>
            <a:lin ang="5400000" scaled="1"/>
          </a:gradFill>
          <a:ln w="28575">
            <a:solidFill>
              <a:srgbClr val="FFFFFF"/>
            </a:solidFill>
            <a:miter lim="800000"/>
            <a:headEnd/>
            <a:tailEnd/>
          </a:ln>
          <a:effectLst>
            <a:outerShdw blurRad="63500" dist="38099" dir="2700000" algn="ctr" rotWithShape="0">
              <a:schemeClr val="bg2">
                <a:alpha val="74998"/>
              </a:schemeClr>
            </a:outerShdw>
          </a:effectLst>
        </p:spPr>
        <p:txBody>
          <a:bodyPr wrap="none" anchor="ctr"/>
          <a:lstStyle/>
          <a:p>
            <a:endParaRPr lang="zh-CN" altLang="en-US"/>
          </a:p>
        </p:txBody>
      </p:sp>
      <p:sp>
        <p:nvSpPr>
          <p:cNvPr id="94216" name="AutoShape 8"/>
          <p:cNvSpPr>
            <a:spLocks noChangeArrowheads="1"/>
          </p:cNvSpPr>
          <p:nvPr/>
        </p:nvSpPr>
        <p:spPr bwMode="gray">
          <a:xfrm flipV="1">
            <a:off x="4541838" y="3992563"/>
            <a:ext cx="2219325" cy="1530350"/>
          </a:xfrm>
          <a:prstGeom prst="triangle">
            <a:avLst>
              <a:gd name="adj" fmla="val 50000"/>
            </a:avLst>
          </a:prstGeom>
          <a:gradFill rotWithShape="1">
            <a:gsLst>
              <a:gs pos="0">
                <a:schemeClr val="hlink">
                  <a:gamma/>
                  <a:shade val="72941"/>
                  <a:invGamma/>
                </a:schemeClr>
              </a:gs>
              <a:gs pos="100000">
                <a:schemeClr val="hlink"/>
              </a:gs>
            </a:gsLst>
            <a:lin ang="2700000" scaled="1"/>
          </a:gradFill>
          <a:ln w="28575">
            <a:solidFill>
              <a:srgbClr val="FFFFFF"/>
            </a:solidFill>
            <a:miter lim="800000"/>
            <a:headEnd/>
            <a:tailEnd/>
          </a:ln>
          <a:effectLst>
            <a:outerShdw blurRad="63500" dist="38099" dir="2700000" algn="ctr" rotWithShape="0">
              <a:schemeClr val="bg2">
                <a:alpha val="74998"/>
              </a:schemeClr>
            </a:outerShdw>
          </a:effectLst>
        </p:spPr>
        <p:txBody>
          <a:bodyPr wrap="none" anchor="ctr"/>
          <a:lstStyle/>
          <a:p>
            <a:endParaRPr lang="zh-CN" altLang="en-US"/>
          </a:p>
        </p:txBody>
      </p:sp>
      <p:sp>
        <p:nvSpPr>
          <p:cNvPr id="94217" name="Rectangle 9"/>
          <p:cNvSpPr>
            <a:spLocks noChangeArrowheads="1"/>
          </p:cNvSpPr>
          <p:nvPr/>
        </p:nvSpPr>
        <p:spPr bwMode="white">
          <a:xfrm>
            <a:off x="3884613" y="2559050"/>
            <a:ext cx="1196975" cy="3693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FFFFFF">
                      <a:alpha val="50000"/>
                    </a:srgbClr>
                  </a:outerShdw>
                </a:effectLst>
              </a14:hiddenEffects>
            </a:ext>
          </a:extLst>
        </p:spPr>
        <p:txBody>
          <a:bodyPr>
            <a:spAutoFit/>
          </a:bodyPr>
          <a:lstStyle/>
          <a:p>
            <a:pPr algn="ctr" eaLnBrk="0" hangingPunct="0"/>
            <a:r>
              <a:rPr lang="en-US" altLang="zh-CN" b="1" dirty="0" smtClean="0">
                <a:solidFill>
                  <a:srgbClr val="FFFFFF"/>
                </a:solidFill>
              </a:rPr>
              <a:t>1</a:t>
            </a:r>
            <a:endParaRPr lang="en-US" altLang="zh-CN" b="1" dirty="0">
              <a:solidFill>
                <a:srgbClr val="FFFFFF"/>
              </a:solidFill>
            </a:endParaRPr>
          </a:p>
        </p:txBody>
      </p:sp>
      <p:sp>
        <p:nvSpPr>
          <p:cNvPr id="94218" name="Rectangle 10"/>
          <p:cNvSpPr>
            <a:spLocks noChangeArrowheads="1"/>
          </p:cNvSpPr>
          <p:nvPr/>
        </p:nvSpPr>
        <p:spPr bwMode="white">
          <a:xfrm>
            <a:off x="2722563" y="4214813"/>
            <a:ext cx="1196975" cy="3693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FFFFFF">
                      <a:alpha val="50000"/>
                    </a:srgbClr>
                  </a:outerShdw>
                </a:effectLst>
              </a14:hiddenEffects>
            </a:ext>
          </a:extLst>
        </p:spPr>
        <p:txBody>
          <a:bodyPr>
            <a:spAutoFit/>
          </a:bodyPr>
          <a:lstStyle/>
          <a:p>
            <a:pPr algn="ctr" eaLnBrk="0" hangingPunct="0"/>
            <a:r>
              <a:rPr lang="en-US" altLang="zh-CN" b="1" dirty="0" smtClean="0">
                <a:solidFill>
                  <a:srgbClr val="FFFFFF"/>
                </a:solidFill>
              </a:rPr>
              <a:t>5</a:t>
            </a:r>
            <a:endParaRPr lang="en-US" altLang="zh-CN" b="1" dirty="0">
              <a:solidFill>
                <a:srgbClr val="FFFFFF"/>
              </a:solidFill>
            </a:endParaRPr>
          </a:p>
        </p:txBody>
      </p:sp>
      <p:sp>
        <p:nvSpPr>
          <p:cNvPr id="94219" name="Rectangle 11"/>
          <p:cNvSpPr>
            <a:spLocks noChangeArrowheads="1"/>
          </p:cNvSpPr>
          <p:nvPr/>
        </p:nvSpPr>
        <p:spPr bwMode="white">
          <a:xfrm>
            <a:off x="5013325" y="4214813"/>
            <a:ext cx="1196975" cy="3693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FFFFFF">
                      <a:alpha val="50000"/>
                    </a:srgbClr>
                  </a:outerShdw>
                </a:effectLst>
              </a14:hiddenEffects>
            </a:ext>
          </a:extLst>
        </p:spPr>
        <p:txBody>
          <a:bodyPr>
            <a:spAutoFit/>
          </a:bodyPr>
          <a:lstStyle/>
          <a:p>
            <a:pPr algn="ctr" eaLnBrk="0" hangingPunct="0"/>
            <a:r>
              <a:rPr lang="en-US" altLang="zh-CN" b="1" dirty="0" smtClean="0">
                <a:solidFill>
                  <a:srgbClr val="FFFFFF"/>
                </a:solidFill>
              </a:rPr>
              <a:t>3</a:t>
            </a:r>
            <a:endParaRPr lang="en-US" altLang="zh-CN" b="1" dirty="0">
              <a:solidFill>
                <a:srgbClr val="FFFFFF"/>
              </a:solidFill>
            </a:endParaRPr>
          </a:p>
        </p:txBody>
      </p:sp>
      <p:sp>
        <p:nvSpPr>
          <p:cNvPr id="94220" name="Rectangle 12"/>
          <p:cNvSpPr>
            <a:spLocks noChangeArrowheads="1"/>
          </p:cNvSpPr>
          <p:nvPr/>
        </p:nvSpPr>
        <p:spPr bwMode="white">
          <a:xfrm>
            <a:off x="3884613" y="4787900"/>
            <a:ext cx="1196975" cy="3693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FFFFFF">
                      <a:alpha val="50000"/>
                    </a:srgbClr>
                  </a:outerShdw>
                </a:effectLst>
              </a14:hiddenEffects>
            </a:ext>
          </a:extLst>
        </p:spPr>
        <p:txBody>
          <a:bodyPr>
            <a:spAutoFit/>
          </a:bodyPr>
          <a:lstStyle/>
          <a:p>
            <a:pPr algn="ctr" eaLnBrk="0" hangingPunct="0"/>
            <a:r>
              <a:rPr lang="en-US" altLang="zh-CN" b="1" dirty="0" smtClean="0">
                <a:solidFill>
                  <a:srgbClr val="FFFFFF"/>
                </a:solidFill>
              </a:rPr>
              <a:t>4</a:t>
            </a:r>
            <a:endParaRPr lang="en-US" altLang="zh-CN" b="1" dirty="0">
              <a:solidFill>
                <a:srgbClr val="FFFFFF"/>
              </a:solidFill>
            </a:endParaRPr>
          </a:p>
        </p:txBody>
      </p:sp>
      <p:sp>
        <p:nvSpPr>
          <p:cNvPr id="94221" name="Rectangle 13"/>
          <p:cNvSpPr>
            <a:spLocks noChangeArrowheads="1"/>
          </p:cNvSpPr>
          <p:nvPr/>
        </p:nvSpPr>
        <p:spPr bwMode="gray">
          <a:xfrm>
            <a:off x="914400" y="2809875"/>
            <a:ext cx="2035175" cy="461665"/>
          </a:xfrm>
          <a:prstGeom prst="rect">
            <a:avLst/>
          </a:prstGeom>
          <a:noFill/>
          <a:ln>
            <a:noFill/>
          </a:ln>
          <a:effectLst/>
          <a:extLst>
            <a:ext uri="{909E8E84-426E-40DD-AFC4-6F175D3DCCD1}">
              <a14:hiddenFill xmlns:a14="http://schemas.microsoft.com/office/drawing/2010/main">
                <a:gradFill rotWithShape="1">
                  <a:gsLst>
                    <a:gs pos="0">
                      <a:schemeClr val="folHlink">
                        <a:alpha val="60001"/>
                      </a:schemeClr>
                    </a:gs>
                    <a:gs pos="100000">
                      <a:schemeClr val="folHlink">
                        <a:gamma/>
                        <a:tint val="9020"/>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150000"/>
              </a:lnSpc>
              <a:buFont typeface="Wingdings" pitchFamily="2" charset="2"/>
              <a:buNone/>
            </a:pPr>
            <a:r>
              <a:rPr lang="zh-CN" altLang="en-US" sz="1600" b="1" dirty="0">
                <a:latin typeface="宋体" charset="-122"/>
                <a:ea typeface="宋体" charset="-122"/>
              </a:rPr>
              <a:t>历史上的成功</a:t>
            </a:r>
          </a:p>
        </p:txBody>
      </p:sp>
      <p:sp>
        <p:nvSpPr>
          <p:cNvPr id="94222" name="Rectangle 14"/>
          <p:cNvSpPr>
            <a:spLocks noChangeArrowheads="1"/>
          </p:cNvSpPr>
          <p:nvPr/>
        </p:nvSpPr>
        <p:spPr bwMode="gray">
          <a:xfrm>
            <a:off x="6019800" y="2809875"/>
            <a:ext cx="2032000" cy="403957"/>
          </a:xfrm>
          <a:prstGeom prst="rect">
            <a:avLst/>
          </a:prstGeom>
          <a:noFill/>
          <a:ln>
            <a:noFill/>
          </a:ln>
          <a:effectLst/>
          <a:extLst>
            <a:ext uri="{909E8E84-426E-40DD-AFC4-6F175D3DCCD1}">
              <a14:hiddenFill xmlns:a14="http://schemas.microsoft.com/office/drawing/2010/main">
                <a:gradFill rotWithShape="1">
                  <a:gsLst>
                    <a:gs pos="0">
                      <a:schemeClr val="folHlink">
                        <a:alpha val="60001"/>
                      </a:schemeClr>
                    </a:gs>
                    <a:gs pos="100000">
                      <a:schemeClr val="folHlink">
                        <a:gamma/>
                        <a:tint val="9020"/>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150000"/>
              </a:lnSpc>
              <a:buFont typeface="Wingdings" pitchFamily="2" charset="2"/>
              <a:buNone/>
            </a:pPr>
            <a:r>
              <a:rPr lang="zh-CN" altLang="en-US" sz="1600" b="1" dirty="0">
                <a:latin typeface="宋体" charset="-122"/>
                <a:ea typeface="宋体" charset="-122"/>
              </a:rPr>
              <a:t>进入群体的难度</a:t>
            </a:r>
          </a:p>
        </p:txBody>
      </p:sp>
      <p:sp>
        <p:nvSpPr>
          <p:cNvPr id="94223" name="Rectangle 15"/>
          <p:cNvSpPr>
            <a:spLocks noChangeArrowheads="1"/>
          </p:cNvSpPr>
          <p:nvPr/>
        </p:nvSpPr>
        <p:spPr bwMode="gray">
          <a:xfrm>
            <a:off x="838200" y="4595813"/>
            <a:ext cx="2032000" cy="403957"/>
          </a:xfrm>
          <a:prstGeom prst="rect">
            <a:avLst/>
          </a:prstGeom>
          <a:noFill/>
          <a:ln>
            <a:noFill/>
          </a:ln>
          <a:effectLst/>
          <a:extLst>
            <a:ext uri="{909E8E84-426E-40DD-AFC4-6F175D3DCCD1}">
              <a14:hiddenFill xmlns:a14="http://schemas.microsoft.com/office/drawing/2010/main">
                <a:gradFill rotWithShape="1">
                  <a:gsLst>
                    <a:gs pos="0">
                      <a:schemeClr val="folHlink">
                        <a:alpha val="60001"/>
                      </a:schemeClr>
                    </a:gs>
                    <a:gs pos="100000">
                      <a:schemeClr val="folHlink">
                        <a:gamma/>
                        <a:tint val="9020"/>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150000"/>
              </a:lnSpc>
              <a:buFont typeface="Wingdings" pitchFamily="2" charset="2"/>
              <a:buNone/>
            </a:pPr>
            <a:r>
              <a:rPr lang="zh-CN" altLang="en-US" sz="1600" b="1" dirty="0">
                <a:latin typeface="宋体" charset="-122"/>
                <a:ea typeface="宋体" charset="-122"/>
              </a:rPr>
              <a:t>外部威胁</a:t>
            </a:r>
          </a:p>
        </p:txBody>
      </p:sp>
      <p:sp>
        <p:nvSpPr>
          <p:cNvPr id="94224" name="Rectangle 16"/>
          <p:cNvSpPr>
            <a:spLocks noChangeArrowheads="1"/>
          </p:cNvSpPr>
          <p:nvPr/>
        </p:nvSpPr>
        <p:spPr bwMode="gray">
          <a:xfrm>
            <a:off x="6197600" y="4595813"/>
            <a:ext cx="2032000" cy="403957"/>
          </a:xfrm>
          <a:prstGeom prst="rect">
            <a:avLst/>
          </a:prstGeom>
          <a:noFill/>
          <a:ln>
            <a:noFill/>
          </a:ln>
          <a:effectLst/>
          <a:extLst>
            <a:ext uri="{909E8E84-426E-40DD-AFC4-6F175D3DCCD1}">
              <a14:hiddenFill xmlns:a14="http://schemas.microsoft.com/office/drawing/2010/main">
                <a:gradFill rotWithShape="1">
                  <a:gsLst>
                    <a:gs pos="0">
                      <a:schemeClr val="folHlink">
                        <a:alpha val="60001"/>
                      </a:schemeClr>
                    </a:gs>
                    <a:gs pos="100000">
                      <a:schemeClr val="folHlink">
                        <a:gamma/>
                        <a:tint val="9020"/>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150000"/>
              </a:lnSpc>
              <a:buFont typeface="Wingdings" pitchFamily="2" charset="2"/>
              <a:buNone/>
            </a:pPr>
            <a:r>
              <a:rPr lang="zh-CN" altLang="en-US" sz="1600" b="1" dirty="0">
                <a:latin typeface="宋体" charset="-122"/>
                <a:ea typeface="宋体" charset="-122"/>
              </a:rPr>
              <a:t>群体规模</a:t>
            </a:r>
          </a:p>
        </p:txBody>
      </p:sp>
      <p:sp>
        <p:nvSpPr>
          <p:cNvPr id="94225" name="Rectangle 17"/>
          <p:cNvSpPr>
            <a:spLocks noChangeArrowheads="1"/>
          </p:cNvSpPr>
          <p:nvPr/>
        </p:nvSpPr>
        <p:spPr bwMode="gray">
          <a:xfrm>
            <a:off x="3275013" y="1828800"/>
            <a:ext cx="2454275" cy="338554"/>
          </a:xfrm>
          <a:prstGeom prst="rect">
            <a:avLst/>
          </a:prstGeom>
          <a:noFill/>
          <a:ln>
            <a:noFill/>
          </a:ln>
          <a:effectLst/>
          <a:extLst>
            <a:ext uri="{909E8E84-426E-40DD-AFC4-6F175D3DCCD1}">
              <a14:hiddenFill xmlns:a14="http://schemas.microsoft.com/office/drawing/2010/main">
                <a:gradFill rotWithShape="1">
                  <a:gsLst>
                    <a:gs pos="0">
                      <a:schemeClr val="folHlink">
                        <a:alpha val="60001"/>
                      </a:schemeClr>
                    </a:gs>
                    <a:gs pos="100000">
                      <a:schemeClr val="folHlink">
                        <a:gamma/>
                        <a:tint val="9020"/>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zh-CN" altLang="en-US" sz="1600" b="1" dirty="0">
                <a:latin typeface="宋体" charset="-122"/>
                <a:ea typeface="宋体" charset="-122"/>
              </a:rPr>
              <a:t>群体成员相处时间</a:t>
            </a:r>
            <a:endParaRPr lang="en-US" altLang="zh-CN" sz="1600" dirty="0"/>
          </a:p>
        </p:txBody>
      </p:sp>
      <p:sp>
        <p:nvSpPr>
          <p:cNvPr id="94226" name="Rectangle 18"/>
          <p:cNvSpPr>
            <a:spLocks noChangeArrowheads="1"/>
          </p:cNvSpPr>
          <p:nvPr/>
        </p:nvSpPr>
        <p:spPr bwMode="gray">
          <a:xfrm>
            <a:off x="3275013" y="5616575"/>
            <a:ext cx="2454275" cy="403957"/>
          </a:xfrm>
          <a:prstGeom prst="rect">
            <a:avLst/>
          </a:prstGeom>
          <a:noFill/>
          <a:ln>
            <a:noFill/>
          </a:ln>
          <a:effectLst/>
          <a:extLst>
            <a:ext uri="{909E8E84-426E-40DD-AFC4-6F175D3DCCD1}">
              <a14:hiddenFill xmlns:a14="http://schemas.microsoft.com/office/drawing/2010/main">
                <a:gradFill rotWithShape="1">
                  <a:gsLst>
                    <a:gs pos="0">
                      <a:schemeClr val="folHlink">
                        <a:alpha val="60001"/>
                      </a:schemeClr>
                    </a:gs>
                    <a:gs pos="100000">
                      <a:schemeClr val="folHlink">
                        <a:gamma/>
                        <a:tint val="9020"/>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lnSpc>
                <a:spcPct val="150000"/>
              </a:lnSpc>
              <a:buFont typeface="Wingdings" pitchFamily="2" charset="2"/>
              <a:buNone/>
            </a:pPr>
            <a:r>
              <a:rPr lang="zh-CN" altLang="en-US" sz="1600" b="1" dirty="0">
                <a:latin typeface="宋体" charset="-122"/>
                <a:ea typeface="宋体" charset="-122"/>
              </a:rPr>
              <a:t>群体中的性别构成</a:t>
            </a:r>
          </a:p>
        </p:txBody>
      </p:sp>
      <p:sp>
        <p:nvSpPr>
          <p:cNvPr id="94227" name="Rectangle 19"/>
          <p:cNvSpPr>
            <a:spLocks noChangeArrowheads="1"/>
          </p:cNvSpPr>
          <p:nvPr/>
        </p:nvSpPr>
        <p:spPr bwMode="white">
          <a:xfrm>
            <a:off x="2722563" y="3076575"/>
            <a:ext cx="1196975" cy="3693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FFFFFF">
                      <a:alpha val="50000"/>
                    </a:srgbClr>
                  </a:outerShdw>
                </a:effectLst>
              </a14:hiddenEffects>
            </a:ext>
          </a:extLst>
        </p:spPr>
        <p:txBody>
          <a:bodyPr>
            <a:spAutoFit/>
          </a:bodyPr>
          <a:lstStyle/>
          <a:p>
            <a:pPr algn="ctr" eaLnBrk="0" hangingPunct="0"/>
            <a:r>
              <a:rPr lang="en-US" altLang="zh-CN" b="1" dirty="0">
                <a:solidFill>
                  <a:srgbClr val="FFFFFF"/>
                </a:solidFill>
              </a:rPr>
              <a:t>6</a:t>
            </a:r>
            <a:endParaRPr lang="en-US" altLang="zh-CN" b="1" dirty="0">
              <a:solidFill>
                <a:srgbClr val="FFFFFF"/>
              </a:solidFill>
            </a:endParaRPr>
          </a:p>
        </p:txBody>
      </p:sp>
      <p:sp>
        <p:nvSpPr>
          <p:cNvPr id="94228" name="Rectangle 20"/>
          <p:cNvSpPr>
            <a:spLocks noChangeArrowheads="1"/>
          </p:cNvSpPr>
          <p:nvPr/>
        </p:nvSpPr>
        <p:spPr bwMode="white">
          <a:xfrm>
            <a:off x="5013325" y="3076575"/>
            <a:ext cx="1196975" cy="369332"/>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17961" dir="2700000" algn="ctr" rotWithShape="0">
                    <a:srgbClr val="FFFFFF">
                      <a:alpha val="50000"/>
                    </a:srgbClr>
                  </a:outerShdw>
                </a:effectLst>
              </a14:hiddenEffects>
            </a:ext>
          </a:extLst>
        </p:spPr>
        <p:txBody>
          <a:bodyPr>
            <a:spAutoFit/>
          </a:bodyPr>
          <a:lstStyle/>
          <a:p>
            <a:pPr algn="ctr" eaLnBrk="0" hangingPunct="0"/>
            <a:r>
              <a:rPr lang="en-US" altLang="zh-CN" b="1" dirty="0" smtClean="0">
                <a:solidFill>
                  <a:srgbClr val="FFFFFF"/>
                </a:solidFill>
              </a:rPr>
              <a:t>2</a:t>
            </a:r>
            <a:endParaRPr lang="en-US" altLang="zh-CN" b="1" dirty="0">
              <a:solidFill>
                <a:srgbClr val="FFFFFF"/>
              </a:solidFill>
            </a:endParaRPr>
          </a:p>
        </p:txBody>
      </p:sp>
      <p:grpSp>
        <p:nvGrpSpPr>
          <p:cNvPr id="94229" name="Group 21"/>
          <p:cNvGrpSpPr>
            <a:grpSpLocks/>
          </p:cNvGrpSpPr>
          <p:nvPr/>
        </p:nvGrpSpPr>
        <p:grpSpPr bwMode="auto">
          <a:xfrm>
            <a:off x="3662363" y="3424238"/>
            <a:ext cx="1606550" cy="1077912"/>
            <a:chOff x="2363" y="2075"/>
            <a:chExt cx="1210" cy="812"/>
          </a:xfrm>
        </p:grpSpPr>
        <p:sp>
          <p:nvSpPr>
            <p:cNvPr id="94230" name="AutoShape 22"/>
            <p:cNvSpPr>
              <a:spLocks noChangeArrowheads="1"/>
            </p:cNvSpPr>
            <p:nvPr/>
          </p:nvSpPr>
          <p:spPr bwMode="gray">
            <a:xfrm>
              <a:off x="2363" y="2075"/>
              <a:ext cx="1210" cy="812"/>
            </a:xfrm>
            <a:prstGeom prst="hexagon">
              <a:avLst>
                <a:gd name="adj" fmla="val 37254"/>
                <a:gd name="vf" fmla="val 115470"/>
              </a:avLst>
            </a:prstGeom>
            <a:solidFill>
              <a:srgbClr val="F8F8F8">
                <a:alpha val="50000"/>
              </a:srgbClr>
            </a:solidFill>
            <a:ln w="19050">
              <a:solidFill>
                <a:srgbClr val="F8F8F8"/>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94231" name="AutoShape 23"/>
            <p:cNvSpPr>
              <a:spLocks noChangeArrowheads="1"/>
            </p:cNvSpPr>
            <p:nvPr/>
          </p:nvSpPr>
          <p:spPr bwMode="gray">
            <a:xfrm>
              <a:off x="2395" y="2095"/>
              <a:ext cx="1138" cy="764"/>
            </a:xfrm>
            <a:prstGeom prst="hexagon">
              <a:avLst>
                <a:gd name="adj" fmla="val 37238"/>
                <a:gd name="vf" fmla="val 115470"/>
              </a:avLst>
            </a:prstGeom>
            <a:solidFill>
              <a:srgbClr val="F8F8F8"/>
            </a:solidFill>
            <a:ln w="19050">
              <a:solidFill>
                <a:srgbClr val="F8F8F8"/>
              </a:solidFill>
              <a:miter lim="800000"/>
              <a:headEnd/>
              <a:tailEn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grpSp>
      <p:sp>
        <p:nvSpPr>
          <p:cNvPr id="94232" name="Rectangle 24"/>
          <p:cNvSpPr>
            <a:spLocks noChangeArrowheads="1"/>
          </p:cNvSpPr>
          <p:nvPr/>
        </p:nvSpPr>
        <p:spPr bwMode="auto">
          <a:xfrm>
            <a:off x="3925888" y="3625850"/>
            <a:ext cx="1077912" cy="70167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r>
              <a:rPr lang="en-US" altLang="zh-CN" sz="2000" b="1">
                <a:solidFill>
                  <a:srgbClr val="000000"/>
                </a:solidFill>
                <a:effectLst>
                  <a:outerShdw blurRad="38100" dist="38100" dir="2700000" algn="tl">
                    <a:srgbClr val="DDDDDD"/>
                  </a:outerShdw>
                </a:effectLst>
              </a:rPr>
              <a:t>Title in here</a:t>
            </a:r>
          </a:p>
        </p:txBody>
      </p:sp>
      <p:sp>
        <p:nvSpPr>
          <p:cNvPr id="2" name="矩形 1"/>
          <p:cNvSpPr/>
          <p:nvPr/>
        </p:nvSpPr>
        <p:spPr>
          <a:xfrm>
            <a:off x="914400" y="1066800"/>
            <a:ext cx="4153701" cy="637675"/>
          </a:xfrm>
          <a:prstGeom prst="rect">
            <a:avLst/>
          </a:prstGeom>
        </p:spPr>
        <p:txBody>
          <a:bodyPr wrap="none">
            <a:spAutoFit/>
          </a:bodyPr>
          <a:lstStyle/>
          <a:p>
            <a:pPr>
              <a:lnSpc>
                <a:spcPct val="150000"/>
              </a:lnSpc>
            </a:pPr>
            <a:r>
              <a:rPr lang="en-US" altLang="zh-CN" sz="2800" b="1" dirty="0" smtClean="0">
                <a:latin typeface="宋体" charset="-122"/>
                <a:ea typeface="宋体" charset="-122"/>
              </a:rPr>
              <a:t>2.</a:t>
            </a:r>
            <a:r>
              <a:rPr lang="zh-CN" altLang="en-US" sz="2800" b="1" dirty="0" smtClean="0">
                <a:latin typeface="宋体" charset="-122"/>
                <a:ea typeface="宋体" charset="-122"/>
              </a:rPr>
              <a:t>群体凝聚力的影响因素</a:t>
            </a:r>
            <a:endParaRPr lang="zh-CN" altLang="en-US" sz="2800" dirty="0">
              <a:latin typeface="宋体" charset="-122"/>
              <a:ea typeface="宋体" charset="-122"/>
            </a:endParaRPr>
          </a:p>
        </p:txBody>
      </p:sp>
      <p:sp>
        <p:nvSpPr>
          <p:cNvPr id="27" name="标题 1"/>
          <p:cNvSpPr>
            <a:spLocks noGrp="1"/>
          </p:cNvSpPr>
          <p:nvPr>
            <p:ph type="title" idx="4294967295"/>
          </p:nvPr>
        </p:nvSpPr>
        <p:spPr>
          <a:xfrm>
            <a:off x="903288" y="198438"/>
            <a:ext cx="7935912" cy="1143000"/>
          </a:xfrm>
        </p:spPr>
        <p:txBody>
          <a:bodyPr/>
          <a:lstStyle/>
          <a:p>
            <a:r>
              <a:rPr lang="en-US" altLang="zh-CN" sz="4000" dirty="0" smtClean="0">
                <a:latin typeface="微软雅黑" pitchFamily="34" charset="-122"/>
                <a:ea typeface="微软雅黑" pitchFamily="34" charset="-122"/>
              </a:rPr>
              <a:t>12.3</a:t>
            </a:r>
            <a:r>
              <a:rPr lang="zh-CN" altLang="en-US" sz="4000" dirty="0" smtClean="0">
                <a:latin typeface="微软雅黑" pitchFamily="34" charset="-122"/>
                <a:ea typeface="微软雅黑" pitchFamily="34" charset="-122"/>
              </a:rPr>
              <a:t>群体行为特征与群体凝聚力</a:t>
            </a:r>
          </a:p>
        </p:txBody>
      </p:sp>
    </p:spTree>
    <p:extLst>
      <p:ext uri="{BB962C8B-B14F-4D97-AF65-F5344CB8AC3E}">
        <p14:creationId xmlns:p14="http://schemas.microsoft.com/office/powerpoint/2010/main" val="4243800683"/>
      </p:ext>
    </p:extLst>
  </p:cSld>
  <p:clrMapOvr>
    <a:masterClrMapping/>
  </p:clrMapOvr>
  <p:timing>
    <p:tnLst>
      <p:par>
        <p:cTn id="1" dur="indefinite" restart="never" nodeType="tmRoot"/>
      </p:par>
    </p:tnLst>
  </p:timing>
</p:sld>
</file>

<file path=ppt/slides/slide1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89091" name="Rectangle 3"/>
          <p:cNvSpPr>
            <a:spLocks noChangeArrowheads="1"/>
          </p:cNvSpPr>
          <p:nvPr/>
        </p:nvSpPr>
        <p:spPr bwMode="gray">
          <a:xfrm>
            <a:off x="4905375" y="2651125"/>
            <a:ext cx="3508375" cy="1344984"/>
          </a:xfrm>
          <a:prstGeom prst="rect">
            <a:avLst/>
          </a:prstGeom>
          <a:noFill/>
          <a:ln>
            <a:noFill/>
          </a:ln>
          <a:effectLst/>
          <a:extLst>
            <a:ext uri="{909E8E84-426E-40DD-AFC4-6F175D3DCCD1}">
              <a14:hiddenFill xmlns:a14="http://schemas.microsoft.com/office/drawing/2010/main">
                <a:gradFill rotWithShape="1">
                  <a:gsLst>
                    <a:gs pos="0">
                      <a:schemeClr val="accent1"/>
                    </a:gs>
                    <a:gs pos="50000">
                      <a:schemeClr val="bg1"/>
                    </a:gs>
                    <a:gs pos="100000">
                      <a:schemeClr val="accent1"/>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lnSpc>
                <a:spcPct val="110000"/>
              </a:lnSpc>
            </a:pPr>
            <a:r>
              <a:rPr lang="en-US" altLang="zh-CN" sz="2400" b="1" dirty="0">
                <a:solidFill>
                  <a:srgbClr val="B10303"/>
                </a:solidFill>
              </a:rPr>
              <a:t>Contents</a:t>
            </a:r>
          </a:p>
          <a:p>
            <a:pPr eaLnBrk="0" hangingPunct="0">
              <a:lnSpc>
                <a:spcPct val="110000"/>
              </a:lnSpc>
            </a:pPr>
            <a:endParaRPr lang="en-US" altLang="zh-CN" sz="1000" b="1" dirty="0">
              <a:solidFill>
                <a:srgbClr val="B10303"/>
              </a:solidFill>
            </a:endParaRPr>
          </a:p>
          <a:p>
            <a:pPr eaLnBrk="0" hangingPunct="0">
              <a:lnSpc>
                <a:spcPct val="110000"/>
              </a:lnSpc>
            </a:pPr>
            <a:r>
              <a:rPr lang="zh-CN" altLang="zh-CN" sz="2000" dirty="0"/>
              <a:t>群体互动的研究包括群体内互动和群体间互动两大部分</a:t>
            </a:r>
            <a:endParaRPr lang="en-US" altLang="zh-CN" sz="2000" dirty="0">
              <a:solidFill>
                <a:srgbClr val="000000"/>
              </a:solidFill>
            </a:endParaRPr>
          </a:p>
        </p:txBody>
      </p:sp>
      <p:sp>
        <p:nvSpPr>
          <p:cNvPr id="89092" name="Line 4"/>
          <p:cNvSpPr>
            <a:spLocks noChangeShapeType="1"/>
          </p:cNvSpPr>
          <p:nvPr/>
        </p:nvSpPr>
        <p:spPr bwMode="gray">
          <a:xfrm flipH="1">
            <a:off x="4756150" y="2490788"/>
            <a:ext cx="4763" cy="3095625"/>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89093" name="AutoShape 5"/>
          <p:cNvSpPr>
            <a:spLocks noChangeArrowheads="1"/>
          </p:cNvSpPr>
          <p:nvPr/>
        </p:nvSpPr>
        <p:spPr bwMode="ltGray">
          <a:xfrm rot="2692993">
            <a:off x="841375" y="2324100"/>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49"/>
                </a:cubicBezTo>
                <a:cubicBezTo>
                  <a:pt x="12631" y="3849"/>
                  <a:pt x="14389" y="4573"/>
                  <a:pt x="15691" y="5862"/>
                </a:cubicBezTo>
                <a:lnTo>
                  <a:pt x="18400" y="3127"/>
                </a:lnTo>
                <a:cubicBezTo>
                  <a:pt x="16378" y="1124"/>
                  <a:pt x="13646" y="0"/>
                  <a:pt x="10799" y="0"/>
                </a:cubicBezTo>
                <a:cubicBezTo>
                  <a:pt x="7953" y="0"/>
                  <a:pt x="5221" y="1124"/>
                  <a:pt x="3199" y="3127"/>
                </a:cubicBezTo>
                <a:close/>
              </a:path>
            </a:pathLst>
          </a:custGeom>
          <a:gradFill rotWithShape="1">
            <a:gsLst>
              <a:gs pos="0">
                <a:schemeClr val="hlink"/>
              </a:gs>
              <a:gs pos="100000">
                <a:schemeClr val="hlink">
                  <a:gamma/>
                  <a:tint val="73725"/>
                  <a:invGamma/>
                </a:schemeClr>
              </a:gs>
            </a:gsLst>
            <a:lin ang="5400000" scaled="1"/>
          </a:gradFill>
          <a:ln>
            <a:noFill/>
          </a:ln>
          <a:effectLst/>
          <a:scene3d>
            <a:camera prst="legacyObliqueBottom"/>
            <a:lightRig rig="legacyFlat3" dir="t"/>
          </a:scene3d>
          <a:sp3d extrusionH="100000" prstMaterial="legacyMatte">
            <a:bevelT w="13500" h="13500" prst="angle"/>
            <a:bevelB w="13500" h="13500" prst="angle"/>
            <a:extrusionClr>
              <a:schemeClr val="hlink"/>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89094" name="AutoShape 6"/>
          <p:cNvSpPr>
            <a:spLocks noChangeArrowheads="1"/>
          </p:cNvSpPr>
          <p:nvPr/>
        </p:nvSpPr>
        <p:spPr bwMode="gray">
          <a:xfrm rot="-2707007">
            <a:off x="867569" y="2323306"/>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49"/>
                </a:cubicBezTo>
                <a:cubicBezTo>
                  <a:pt x="12631" y="3849"/>
                  <a:pt x="14389" y="4573"/>
                  <a:pt x="15691" y="5862"/>
                </a:cubicBezTo>
                <a:lnTo>
                  <a:pt x="18400" y="3127"/>
                </a:lnTo>
                <a:cubicBezTo>
                  <a:pt x="16378" y="1124"/>
                  <a:pt x="13646" y="0"/>
                  <a:pt x="10799" y="0"/>
                </a:cubicBezTo>
                <a:cubicBezTo>
                  <a:pt x="7953" y="0"/>
                  <a:pt x="5221" y="1124"/>
                  <a:pt x="3199" y="3127"/>
                </a:cubicBezTo>
                <a:close/>
              </a:path>
            </a:pathLst>
          </a:custGeom>
          <a:solidFill>
            <a:schemeClr val="folHlink"/>
          </a:solidFill>
          <a:ln>
            <a:noFill/>
          </a:ln>
          <a:effectLst/>
          <a:scene3d>
            <a:camera prst="legacyObliqueBottom"/>
            <a:lightRig rig="legacyFlat3" dir="t"/>
          </a:scene3d>
          <a:sp3d extrusionH="100000" prstMaterial="legacyMatte">
            <a:bevelT w="13500" h="13500" prst="angle"/>
            <a:bevelB w="13500" h="13500" prst="angle"/>
            <a:extrusionClr>
              <a:schemeClr val="folHlink"/>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89095" name="AutoShape 7"/>
          <p:cNvSpPr>
            <a:spLocks noChangeArrowheads="1"/>
          </p:cNvSpPr>
          <p:nvPr/>
        </p:nvSpPr>
        <p:spPr bwMode="invGray">
          <a:xfrm rot="18907007" flipV="1">
            <a:off x="838200" y="2286000"/>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49"/>
                </a:cubicBezTo>
                <a:cubicBezTo>
                  <a:pt x="12631" y="3849"/>
                  <a:pt x="14389" y="4573"/>
                  <a:pt x="15691" y="5862"/>
                </a:cubicBezTo>
                <a:lnTo>
                  <a:pt x="18400" y="3127"/>
                </a:lnTo>
                <a:cubicBezTo>
                  <a:pt x="16378" y="1124"/>
                  <a:pt x="13646" y="0"/>
                  <a:pt x="10799" y="0"/>
                </a:cubicBezTo>
                <a:cubicBezTo>
                  <a:pt x="7953" y="0"/>
                  <a:pt x="5221" y="1124"/>
                  <a:pt x="3199" y="3127"/>
                </a:cubicBezTo>
                <a:close/>
              </a:path>
            </a:pathLst>
          </a:custGeom>
          <a:gradFill rotWithShape="1">
            <a:gsLst>
              <a:gs pos="0">
                <a:schemeClr val="accent1"/>
              </a:gs>
              <a:gs pos="100000">
                <a:schemeClr val="accent1">
                  <a:gamma/>
                  <a:tint val="73725"/>
                  <a:invGamma/>
                </a:schemeClr>
              </a:gs>
            </a:gsLst>
            <a:lin ang="5400000" scaled="1"/>
          </a:gradFill>
          <a:ln>
            <a:noFill/>
          </a:ln>
          <a:effectLst/>
          <a:scene3d>
            <a:camera prst="legacyObliqueBottom"/>
            <a:lightRig rig="legacyFlat3" dir="t"/>
          </a:scene3d>
          <a:sp3d extrusionH="100000" prstMaterial="legacyMatte">
            <a:bevelT w="13500" h="13500" prst="angle"/>
            <a:bevelB w="13500" h="13500" prst="angle"/>
            <a:extrusionClr>
              <a:schemeClr val="accent1"/>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89096" name="AutoShape 8"/>
          <p:cNvSpPr>
            <a:spLocks noChangeArrowheads="1"/>
          </p:cNvSpPr>
          <p:nvPr/>
        </p:nvSpPr>
        <p:spPr bwMode="ltGray">
          <a:xfrm rot="2692993" flipH="1" flipV="1">
            <a:off x="866775" y="2286000"/>
            <a:ext cx="3449638" cy="3463925"/>
          </a:xfrm>
          <a:custGeom>
            <a:avLst/>
            <a:gdLst>
              <a:gd name="G0" fmla="+- 6950 0 0"/>
              <a:gd name="G1" fmla="+- -8829789 0 0"/>
              <a:gd name="G2" fmla="+- 0 0 -8829789"/>
              <a:gd name="T0" fmla="*/ 0 256 1"/>
              <a:gd name="T1" fmla="*/ 180 256 1"/>
              <a:gd name="G3" fmla="+- -8829789 T0 T1"/>
              <a:gd name="T2" fmla="*/ 0 256 1"/>
              <a:gd name="T3" fmla="*/ 90 256 1"/>
              <a:gd name="G4" fmla="+- -8829789 T2 T3"/>
              <a:gd name="G5" fmla="*/ G4 2 1"/>
              <a:gd name="T4" fmla="*/ 90 256 1"/>
              <a:gd name="T5" fmla="*/ 0 256 1"/>
              <a:gd name="G6" fmla="+- -8829789 T4 T5"/>
              <a:gd name="G7" fmla="*/ G6 2 1"/>
              <a:gd name="G8" fmla="abs -8829789"/>
              <a:gd name="T6" fmla="*/ 0 256 1"/>
              <a:gd name="T7" fmla="*/ 90 256 1"/>
              <a:gd name="G9" fmla="+- G8 T6 T7"/>
              <a:gd name="G10" fmla="?: G9 G7 G5"/>
              <a:gd name="T8" fmla="*/ 0 256 1"/>
              <a:gd name="T9" fmla="*/ 360 256 1"/>
              <a:gd name="G11" fmla="+- G10 T8 T9"/>
              <a:gd name="G12" fmla="?: G10 G11 G10"/>
              <a:gd name="T10" fmla="*/ 0 256 1"/>
              <a:gd name="T11" fmla="*/ 360 256 1"/>
              <a:gd name="G13" fmla="+- G12 T10 T11"/>
              <a:gd name="G14" fmla="?: G12 G13 G12"/>
              <a:gd name="G15" fmla="+- 0 0 G14"/>
              <a:gd name="G16" fmla="+- 10800 0 0"/>
              <a:gd name="G17" fmla="+- 10800 0 6950"/>
              <a:gd name="G18" fmla="*/ 6950 1 2"/>
              <a:gd name="G19" fmla="+- G18 5400 0"/>
              <a:gd name="G20" fmla="cos G19 -8829789"/>
              <a:gd name="G21" fmla="sin G19 -8829789"/>
              <a:gd name="G22" fmla="+- G20 10800 0"/>
              <a:gd name="G23" fmla="+- G21 10800 0"/>
              <a:gd name="G24" fmla="+- 10800 0 G20"/>
              <a:gd name="G25" fmla="+- 6950 10800 0"/>
              <a:gd name="G26" fmla="?: G9 G17 G25"/>
              <a:gd name="G27" fmla="?: G9 0 21600"/>
              <a:gd name="G28" fmla="cos 10800 -8829789"/>
              <a:gd name="G29" fmla="sin 10800 -8829789"/>
              <a:gd name="G30" fmla="sin 6950 -8829789"/>
              <a:gd name="G31" fmla="+- G28 10800 0"/>
              <a:gd name="G32" fmla="+- G29 10800 0"/>
              <a:gd name="G33" fmla="+- G30 10800 0"/>
              <a:gd name="G34" fmla="?: G4 0 G31"/>
              <a:gd name="G35" fmla="?: -8829789 G34 0"/>
              <a:gd name="G36" fmla="?: G6 G35 G31"/>
              <a:gd name="G37" fmla="+- 21600 0 G36"/>
              <a:gd name="G38" fmla="?: G4 0 G33"/>
              <a:gd name="G39" fmla="?: -8829789 G38 G32"/>
              <a:gd name="G40" fmla="?: G6 G39 0"/>
              <a:gd name="G41" fmla="?: G4 G32 21600"/>
              <a:gd name="G42" fmla="?: G6 G41 G33"/>
              <a:gd name="T12" fmla="*/ 10800 w 21600"/>
              <a:gd name="T13" fmla="*/ 0 h 21600"/>
              <a:gd name="T14" fmla="*/ 4553 w 21600"/>
              <a:gd name="T15" fmla="*/ 4495 h 21600"/>
              <a:gd name="T16" fmla="*/ 10800 w 21600"/>
              <a:gd name="T17" fmla="*/ 3850 h 21600"/>
              <a:gd name="T18" fmla="*/ 17047 w 21600"/>
              <a:gd name="T19" fmla="*/ 4495 h 21600"/>
              <a:gd name="T20" fmla="*/ G36 w 21600"/>
              <a:gd name="T21" fmla="*/ G40 h 21600"/>
              <a:gd name="T22" fmla="*/ G37 w 21600"/>
              <a:gd name="T23" fmla="*/ G42 h 21600"/>
            </a:gdLst>
            <a:ahLst/>
            <a:cxnLst>
              <a:cxn ang="0">
                <a:pos x="T12" y="T13"/>
              </a:cxn>
              <a:cxn ang="0">
                <a:pos x="T14" y="T15"/>
              </a:cxn>
              <a:cxn ang="0">
                <a:pos x="T16" y="T17"/>
              </a:cxn>
              <a:cxn ang="0">
                <a:pos x="T18" y="T19"/>
              </a:cxn>
            </a:cxnLst>
            <a:rect l="T20" t="T21" r="T22" b="T23"/>
            <a:pathLst>
              <a:path w="21600" h="21600">
                <a:moveTo>
                  <a:pt x="5908" y="5862"/>
                </a:moveTo>
                <a:cubicBezTo>
                  <a:pt x="7210" y="4573"/>
                  <a:pt x="8968" y="3849"/>
                  <a:pt x="10800" y="3849"/>
                </a:cubicBezTo>
                <a:cubicBezTo>
                  <a:pt x="12631" y="3849"/>
                  <a:pt x="14389" y="4573"/>
                  <a:pt x="15691" y="5862"/>
                </a:cubicBezTo>
                <a:lnTo>
                  <a:pt x="18400" y="3127"/>
                </a:lnTo>
                <a:cubicBezTo>
                  <a:pt x="16378" y="1124"/>
                  <a:pt x="13646" y="0"/>
                  <a:pt x="10799" y="0"/>
                </a:cubicBezTo>
                <a:cubicBezTo>
                  <a:pt x="7953" y="0"/>
                  <a:pt x="5221" y="1124"/>
                  <a:pt x="3199" y="3127"/>
                </a:cubicBezTo>
                <a:close/>
              </a:path>
            </a:pathLst>
          </a:custGeom>
          <a:gradFill rotWithShape="1">
            <a:gsLst>
              <a:gs pos="0">
                <a:schemeClr val="accent2"/>
              </a:gs>
              <a:gs pos="100000">
                <a:schemeClr val="accent2">
                  <a:gamma/>
                  <a:tint val="73725"/>
                  <a:invGamma/>
                </a:schemeClr>
              </a:gs>
            </a:gsLst>
            <a:lin ang="5400000" scaled="1"/>
          </a:gradFill>
          <a:ln>
            <a:noFill/>
          </a:ln>
          <a:effectLst/>
          <a:scene3d>
            <a:camera prst="legacyObliqueBottom"/>
            <a:lightRig rig="legacyFlat3" dir="t"/>
          </a:scene3d>
          <a:sp3d extrusionH="100000" prstMaterial="legacyMatte">
            <a:bevelT w="13500" h="13500" prst="angle"/>
            <a:bevelB w="13500" h="13500" prst="angle"/>
            <a:extrusionClr>
              <a:schemeClr val="accent2"/>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89097" name="WordArt 9"/>
          <p:cNvSpPr>
            <a:spLocks noChangeArrowheads="1" noChangeShapeType="1" noTextEdit="1"/>
          </p:cNvSpPr>
          <p:nvPr/>
        </p:nvSpPr>
        <p:spPr bwMode="gray">
          <a:xfrm rot="-24207704">
            <a:off x="912813" y="2911475"/>
            <a:ext cx="2162175" cy="10795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2109127"/>
              </a:avLst>
            </a:prstTxWarp>
          </a:bodyPr>
          <a:lstStyle/>
          <a:p>
            <a:pPr algn="ctr"/>
            <a:endParaRPr lang="zh-CN" altLang="en-US" b="1" kern="10" dirty="0">
              <a:solidFill>
                <a:srgbClr val="FFFFFF"/>
              </a:solidFill>
              <a:latin typeface="Arial"/>
              <a:ea typeface="Arial"/>
              <a:cs typeface="Arial"/>
            </a:endParaRPr>
          </a:p>
        </p:txBody>
      </p:sp>
      <p:sp>
        <p:nvSpPr>
          <p:cNvPr id="89098" name="WordArt 10"/>
          <p:cNvSpPr>
            <a:spLocks noChangeArrowheads="1" noChangeShapeType="1" noTextEdit="1"/>
          </p:cNvSpPr>
          <p:nvPr/>
        </p:nvSpPr>
        <p:spPr bwMode="black">
          <a:xfrm rot="-18744379">
            <a:off x="2079625" y="2968626"/>
            <a:ext cx="2162175" cy="10795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Up">
              <a:avLst>
                <a:gd name="adj" fmla="val 12061081"/>
              </a:avLst>
            </a:prstTxWarp>
          </a:bodyPr>
          <a:lstStyle/>
          <a:p>
            <a:pPr algn="ctr"/>
            <a:endParaRPr lang="zh-CN" altLang="en-US" b="1" kern="10" dirty="0">
              <a:solidFill>
                <a:srgbClr val="FFFFFF"/>
              </a:solidFill>
              <a:latin typeface="Arial"/>
              <a:ea typeface="Arial"/>
              <a:cs typeface="Arial"/>
            </a:endParaRPr>
          </a:p>
        </p:txBody>
      </p:sp>
      <p:sp>
        <p:nvSpPr>
          <p:cNvPr id="89099" name="WordArt 11"/>
          <p:cNvSpPr>
            <a:spLocks noChangeArrowheads="1" noChangeShapeType="1" noTextEdit="1"/>
          </p:cNvSpPr>
          <p:nvPr/>
        </p:nvSpPr>
        <p:spPr bwMode="black">
          <a:xfrm rot="-18744379">
            <a:off x="906462" y="4108451"/>
            <a:ext cx="2162175" cy="1079500"/>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Down">
              <a:avLst>
                <a:gd name="adj" fmla="val 1367497"/>
              </a:avLst>
            </a:prstTxWarp>
          </a:bodyPr>
          <a:lstStyle/>
          <a:p>
            <a:pPr algn="ctr"/>
            <a:endParaRPr lang="zh-CN" altLang="en-US" b="1" kern="10" dirty="0">
              <a:solidFill>
                <a:srgbClr val="FFFFFF"/>
              </a:solidFill>
              <a:latin typeface="Arial"/>
              <a:ea typeface="Arial"/>
              <a:cs typeface="Arial"/>
            </a:endParaRPr>
          </a:p>
        </p:txBody>
      </p:sp>
      <p:sp>
        <p:nvSpPr>
          <p:cNvPr id="89100" name="WordArt 12"/>
          <p:cNvSpPr>
            <a:spLocks noChangeArrowheads="1" noChangeShapeType="1" noTextEdit="1"/>
          </p:cNvSpPr>
          <p:nvPr/>
        </p:nvSpPr>
        <p:spPr bwMode="gray">
          <a:xfrm rot="-46060605">
            <a:off x="2102644" y="4047332"/>
            <a:ext cx="2162175" cy="1144587"/>
          </a:xfrm>
          <a:prstGeom prst="rect">
            <a:avLst/>
          </a:prstGeom>
          <a:extLst>
            <a:ext uri="{91240B29-F687-4F45-9708-019B960494DF}">
              <a14:hiddenLine xmlns:a14="http://schemas.microsoft.com/office/drawing/2010/main" w="9525">
                <a:solidFill>
                  <a:srgbClr val="000000"/>
                </a:solidFill>
                <a:round/>
                <a:headEnd/>
                <a:tailEnd/>
              </a14:hiddenLine>
            </a:ext>
            <a:ext uri="{AF507438-7753-43E0-B8FC-AC1667EBCBE1}">
              <a14:hiddenEffects xmlns:a14="http://schemas.microsoft.com/office/drawing/2010/main">
                <a:effectLst/>
              </a14:hiddenEffects>
            </a:ext>
          </a:extLst>
        </p:spPr>
        <p:txBody>
          <a:bodyPr spcFirstLastPara="1" wrap="none" fromWordArt="1">
            <a:prstTxWarp prst="textArchDown">
              <a:avLst>
                <a:gd name="adj" fmla="val 1440847"/>
              </a:avLst>
            </a:prstTxWarp>
          </a:bodyPr>
          <a:lstStyle/>
          <a:p>
            <a:pPr algn="ctr"/>
            <a:endParaRPr lang="zh-CN" altLang="en-US" b="1" kern="10" dirty="0">
              <a:solidFill>
                <a:srgbClr val="FFFFFF"/>
              </a:solidFill>
              <a:latin typeface="Arial"/>
              <a:ea typeface="Arial"/>
              <a:cs typeface="Arial"/>
            </a:endParaRPr>
          </a:p>
        </p:txBody>
      </p:sp>
      <p:sp>
        <p:nvSpPr>
          <p:cNvPr id="89101" name="Text Box 13"/>
          <p:cNvSpPr txBox="1">
            <a:spLocks noChangeArrowheads="1"/>
          </p:cNvSpPr>
          <p:nvPr/>
        </p:nvSpPr>
        <p:spPr bwMode="gray">
          <a:xfrm>
            <a:off x="1692275" y="3458234"/>
            <a:ext cx="1736725" cy="1113766"/>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sz="2400" b="1" dirty="0" smtClean="0">
                <a:latin typeface="宋体" charset="-122"/>
                <a:ea typeface="宋体" charset="-122"/>
              </a:rPr>
              <a:t>12.3.3</a:t>
            </a:r>
          </a:p>
          <a:p>
            <a:pPr>
              <a:lnSpc>
                <a:spcPct val="150000"/>
              </a:lnSpc>
            </a:pPr>
            <a:r>
              <a:rPr lang="zh-CN" altLang="en-US" sz="2400" b="1" dirty="0" smtClean="0">
                <a:latin typeface="宋体" charset="-122"/>
                <a:ea typeface="宋体" charset="-122"/>
              </a:rPr>
              <a:t>群体</a:t>
            </a:r>
            <a:r>
              <a:rPr lang="zh-CN" altLang="en-US" sz="2400" b="1" dirty="0">
                <a:latin typeface="宋体" charset="-122"/>
                <a:ea typeface="宋体" charset="-122"/>
              </a:rPr>
              <a:t>内互动</a:t>
            </a:r>
            <a:endParaRPr lang="en-US" altLang="zh-CN" sz="2400" b="1" dirty="0">
              <a:latin typeface="宋体" charset="-122"/>
              <a:ea typeface="宋体" charset="-122"/>
            </a:endParaRPr>
          </a:p>
        </p:txBody>
      </p:sp>
      <p:sp>
        <p:nvSpPr>
          <p:cNvPr id="89102" name="AutoShape 14"/>
          <p:cNvSpPr>
            <a:spLocks noChangeArrowheads="1"/>
          </p:cNvSpPr>
          <p:nvPr/>
        </p:nvSpPr>
        <p:spPr bwMode="gray">
          <a:xfrm>
            <a:off x="5137150" y="4297363"/>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2"/>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89103" name="AutoShape 15"/>
          <p:cNvSpPr>
            <a:spLocks noChangeArrowheads="1"/>
          </p:cNvSpPr>
          <p:nvPr/>
        </p:nvSpPr>
        <p:spPr bwMode="gray">
          <a:xfrm>
            <a:off x="5137150" y="4630738"/>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fo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89104" name="AutoShape 16"/>
          <p:cNvSpPr>
            <a:spLocks noChangeArrowheads="1"/>
          </p:cNvSpPr>
          <p:nvPr/>
        </p:nvSpPr>
        <p:spPr bwMode="gray">
          <a:xfrm>
            <a:off x="5137150" y="4935538"/>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hlink"/>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89105" name="AutoShape 17"/>
          <p:cNvSpPr>
            <a:spLocks noChangeArrowheads="1"/>
          </p:cNvSpPr>
          <p:nvPr/>
        </p:nvSpPr>
        <p:spPr bwMode="invGray">
          <a:xfrm>
            <a:off x="5137150" y="5240338"/>
            <a:ext cx="247650" cy="247650"/>
          </a:xfrm>
          <a:custGeom>
            <a:avLst/>
            <a:gdLst>
              <a:gd name="G0" fmla="+- 5400 0 0"/>
              <a:gd name="G1" fmla="+- 21600 0 5400"/>
              <a:gd name="G2" fmla="+- 21600 0 5400"/>
              <a:gd name="G3" fmla="*/ G0 2929 10000"/>
              <a:gd name="G4" fmla="+- 21600 0 G3"/>
              <a:gd name="G5" fmla="+- 21600 0 G3"/>
              <a:gd name="T0" fmla="*/ 10800 w 21600"/>
              <a:gd name="T1" fmla="*/ 0 h 21600"/>
              <a:gd name="T2" fmla="*/ 3163 w 21600"/>
              <a:gd name="T3" fmla="*/ 3163 h 21600"/>
              <a:gd name="T4" fmla="*/ 0 w 21600"/>
              <a:gd name="T5" fmla="*/ 10800 h 21600"/>
              <a:gd name="T6" fmla="*/ 3163 w 21600"/>
              <a:gd name="T7" fmla="*/ 18437 h 21600"/>
              <a:gd name="T8" fmla="*/ 10800 w 21600"/>
              <a:gd name="T9" fmla="*/ 21600 h 21600"/>
              <a:gd name="T10" fmla="*/ 18437 w 21600"/>
              <a:gd name="T11" fmla="*/ 18437 h 21600"/>
              <a:gd name="T12" fmla="*/ 21600 w 21600"/>
              <a:gd name="T13" fmla="*/ 10800 h 21600"/>
              <a:gd name="T14" fmla="*/ 18437 w 21600"/>
              <a:gd name="T15" fmla="*/ 3163 h 21600"/>
              <a:gd name="T16" fmla="*/ 3163 w 21600"/>
              <a:gd name="T17" fmla="*/ 3163 h 21600"/>
              <a:gd name="T18" fmla="*/ 18437 w 21600"/>
              <a:gd name="T19" fmla="*/ 18437 h 21600"/>
            </a:gdLst>
            <a:ahLst/>
            <a:cxnLst>
              <a:cxn ang="0">
                <a:pos x="T0" y="T1"/>
              </a:cxn>
              <a:cxn ang="0">
                <a:pos x="T2" y="T3"/>
              </a:cxn>
              <a:cxn ang="0">
                <a:pos x="T4" y="T5"/>
              </a:cxn>
              <a:cxn ang="0">
                <a:pos x="T6" y="T7"/>
              </a:cxn>
              <a:cxn ang="0">
                <a:pos x="T8" y="T9"/>
              </a:cxn>
              <a:cxn ang="0">
                <a:pos x="T10" y="T11"/>
              </a:cxn>
              <a:cxn ang="0">
                <a:pos x="T12" y="T13"/>
              </a:cxn>
              <a:cxn ang="0">
                <a:pos x="T14" y="T15"/>
              </a:cxn>
            </a:cxnLst>
            <a:rect l="T16" t="T17" r="T18" b="T19"/>
            <a:pathLst>
              <a:path w="21600" h="21600">
                <a:moveTo>
                  <a:pt x="0" y="10800"/>
                </a:moveTo>
                <a:cubicBezTo>
                  <a:pt x="0" y="4835"/>
                  <a:pt x="4835" y="0"/>
                  <a:pt x="10800" y="0"/>
                </a:cubicBezTo>
                <a:cubicBezTo>
                  <a:pt x="16765" y="0"/>
                  <a:pt x="21600" y="4835"/>
                  <a:pt x="21600" y="10800"/>
                </a:cubicBezTo>
                <a:cubicBezTo>
                  <a:pt x="21600" y="16765"/>
                  <a:pt x="16765" y="21600"/>
                  <a:pt x="10800" y="21600"/>
                </a:cubicBezTo>
                <a:cubicBezTo>
                  <a:pt x="4835" y="21600"/>
                  <a:pt x="0" y="16765"/>
                  <a:pt x="0" y="10800"/>
                </a:cubicBezTo>
                <a:close/>
                <a:moveTo>
                  <a:pt x="5400" y="10800"/>
                </a:moveTo>
                <a:cubicBezTo>
                  <a:pt x="5400" y="13782"/>
                  <a:pt x="7818" y="16200"/>
                  <a:pt x="10800" y="16200"/>
                </a:cubicBezTo>
                <a:cubicBezTo>
                  <a:pt x="13782" y="16200"/>
                  <a:pt x="16200" y="13782"/>
                  <a:pt x="16200" y="10800"/>
                </a:cubicBezTo>
                <a:cubicBezTo>
                  <a:pt x="16200" y="7818"/>
                  <a:pt x="13782" y="5400"/>
                  <a:pt x="10800" y="5400"/>
                </a:cubicBezTo>
                <a:cubicBezTo>
                  <a:pt x="7818" y="5400"/>
                  <a:pt x="5400" y="7818"/>
                  <a:pt x="5400" y="10800"/>
                </a:cubicBezTo>
                <a:close/>
              </a:path>
            </a:pathLst>
          </a:custGeom>
          <a:solidFill>
            <a:schemeClr val="accent1"/>
          </a:solidFill>
          <a:ln>
            <a:noFill/>
          </a:ln>
          <a:effectLst/>
          <a:extLst>
            <a:ext uri="{91240B29-F687-4F45-9708-019B960494DF}">
              <a14:hiddenLine xmlns:a14="http://schemas.microsoft.com/office/drawing/2010/main" w="9525">
                <a:solidFill>
                  <a:schemeClr val="tx1"/>
                </a:solid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89106" name="Text Box 18"/>
          <p:cNvSpPr txBox="1">
            <a:spLocks noChangeArrowheads="1"/>
          </p:cNvSpPr>
          <p:nvPr/>
        </p:nvSpPr>
        <p:spPr bwMode="gray">
          <a:xfrm>
            <a:off x="5391150" y="4256088"/>
            <a:ext cx="2301875" cy="365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sz="1400" b="1" dirty="0">
                <a:latin typeface="宋体" charset="-122"/>
                <a:ea typeface="宋体" charset="-122"/>
              </a:rPr>
              <a:t>1</a:t>
            </a:r>
            <a:r>
              <a:rPr lang="zh-CN" altLang="en-US" sz="1400" b="1" dirty="0">
                <a:latin typeface="宋体" charset="-122"/>
                <a:ea typeface="宋体" charset="-122"/>
              </a:rPr>
              <a:t>．</a:t>
            </a:r>
            <a:r>
              <a:rPr lang="zh-CN" altLang="en-US" sz="1400" b="1" dirty="0" smtClean="0">
                <a:latin typeface="宋体" charset="-122"/>
                <a:ea typeface="宋体" charset="-122"/>
              </a:rPr>
              <a:t>协同效应</a:t>
            </a:r>
            <a:endParaRPr lang="zh-CN" altLang="en-US" sz="1400" b="1" dirty="0">
              <a:latin typeface="宋体" charset="-122"/>
              <a:ea typeface="宋体" charset="-122"/>
            </a:endParaRPr>
          </a:p>
        </p:txBody>
      </p:sp>
      <p:sp>
        <p:nvSpPr>
          <p:cNvPr id="89107" name="Text Box 19"/>
          <p:cNvSpPr txBox="1">
            <a:spLocks noChangeArrowheads="1"/>
          </p:cNvSpPr>
          <p:nvPr/>
        </p:nvSpPr>
        <p:spPr bwMode="gray">
          <a:xfrm>
            <a:off x="5391150" y="4592638"/>
            <a:ext cx="2301875" cy="365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sz="1400" b="1" dirty="0" smtClean="0">
                <a:latin typeface="宋体" charset="-122"/>
                <a:ea typeface="宋体" charset="-122"/>
              </a:rPr>
              <a:t>2</a:t>
            </a:r>
            <a:r>
              <a:rPr lang="zh-CN" altLang="en-US" sz="1400" b="1" dirty="0" smtClean="0">
                <a:latin typeface="宋体" charset="-122"/>
                <a:ea typeface="宋体" charset="-122"/>
              </a:rPr>
              <a:t>．</a:t>
            </a:r>
            <a:r>
              <a:rPr lang="zh-CN" altLang="en-US" sz="1400" b="1" dirty="0">
                <a:latin typeface="宋体" charset="-122"/>
                <a:ea typeface="宋体" charset="-122"/>
              </a:rPr>
              <a:t>社会促进效应</a:t>
            </a:r>
          </a:p>
        </p:txBody>
      </p:sp>
      <p:sp>
        <p:nvSpPr>
          <p:cNvPr id="89108" name="Text Box 20"/>
          <p:cNvSpPr txBox="1">
            <a:spLocks noChangeArrowheads="1"/>
          </p:cNvSpPr>
          <p:nvPr/>
        </p:nvSpPr>
        <p:spPr bwMode="gray">
          <a:xfrm>
            <a:off x="5391150" y="4906963"/>
            <a:ext cx="2301875" cy="365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sz="1400" b="1" dirty="0">
                <a:latin typeface="宋体" charset="-122"/>
                <a:ea typeface="宋体" charset="-122"/>
              </a:rPr>
              <a:t>3</a:t>
            </a:r>
            <a:r>
              <a:rPr lang="zh-CN" altLang="en-US" sz="1400" b="1" dirty="0">
                <a:latin typeface="宋体" charset="-122"/>
                <a:ea typeface="宋体" charset="-122"/>
              </a:rPr>
              <a:t>．社会致弱效应</a:t>
            </a:r>
          </a:p>
        </p:txBody>
      </p:sp>
      <p:sp>
        <p:nvSpPr>
          <p:cNvPr id="89109" name="Text Box 21"/>
          <p:cNvSpPr txBox="1">
            <a:spLocks noChangeArrowheads="1"/>
          </p:cNvSpPr>
          <p:nvPr/>
        </p:nvSpPr>
        <p:spPr bwMode="gray">
          <a:xfrm>
            <a:off x="5391150" y="5211763"/>
            <a:ext cx="2301875" cy="36503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sz="1400" b="1" dirty="0">
                <a:latin typeface="宋体" charset="-122"/>
                <a:ea typeface="宋体" charset="-122"/>
              </a:rPr>
              <a:t>4</a:t>
            </a:r>
            <a:r>
              <a:rPr lang="zh-CN" altLang="en-US" sz="1400" b="1" dirty="0">
                <a:latin typeface="宋体" charset="-122"/>
                <a:ea typeface="宋体" charset="-122"/>
              </a:rPr>
              <a:t>．社会标准化效应</a:t>
            </a:r>
          </a:p>
        </p:txBody>
      </p:sp>
      <p:sp>
        <p:nvSpPr>
          <p:cNvPr id="89110" name="Line 22"/>
          <p:cNvSpPr>
            <a:spLocks noChangeShapeType="1"/>
          </p:cNvSpPr>
          <p:nvPr/>
        </p:nvSpPr>
        <p:spPr bwMode="gray">
          <a:xfrm rot="16200000" flipH="1">
            <a:off x="6574632" y="1405731"/>
            <a:ext cx="6350" cy="3557587"/>
          </a:xfrm>
          <a:prstGeom prst="line">
            <a:avLst/>
          </a:prstGeom>
          <a:noFill/>
          <a:ln w="9525">
            <a:solidFill>
              <a:schemeClr val="tx1"/>
            </a:solidFill>
            <a:prstDash val="dash"/>
            <a:round/>
            <a:headEnd/>
            <a:tailEnd/>
          </a:ln>
          <a:effectLst/>
          <a:extLst>
            <a:ext uri="{909E8E84-426E-40DD-AFC4-6F175D3DCCD1}">
              <a14:hiddenFill xmlns:a14="http://schemas.microsoft.com/office/drawing/2010/main">
                <a:noFill/>
              </a14:hiddenFill>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lstStyle/>
          <a:p>
            <a:endParaRPr lang="zh-CN" altLang="en-US"/>
          </a:p>
        </p:txBody>
      </p:sp>
      <p:sp>
        <p:nvSpPr>
          <p:cNvPr id="24" name="标题 1"/>
          <p:cNvSpPr>
            <a:spLocks noGrp="1"/>
          </p:cNvSpPr>
          <p:nvPr>
            <p:ph type="title" idx="4294967295"/>
          </p:nvPr>
        </p:nvSpPr>
        <p:spPr>
          <a:xfrm>
            <a:off x="903288" y="198438"/>
            <a:ext cx="7935912" cy="1143000"/>
          </a:xfrm>
        </p:spPr>
        <p:txBody>
          <a:bodyPr/>
          <a:lstStyle/>
          <a:p>
            <a:r>
              <a:rPr lang="en-US" altLang="zh-CN" sz="4000" dirty="0" smtClean="0">
                <a:latin typeface="微软雅黑" pitchFamily="34" charset="-122"/>
                <a:ea typeface="微软雅黑" pitchFamily="34" charset="-122"/>
              </a:rPr>
              <a:t>12.3</a:t>
            </a:r>
            <a:r>
              <a:rPr lang="zh-CN" altLang="en-US" sz="4000" dirty="0" smtClean="0">
                <a:latin typeface="微软雅黑" pitchFamily="34" charset="-122"/>
                <a:ea typeface="微软雅黑" pitchFamily="34" charset="-122"/>
              </a:rPr>
              <a:t>群体行为特征与群体凝聚力</a:t>
            </a:r>
          </a:p>
        </p:txBody>
      </p:sp>
    </p:spTree>
    <p:extLst>
      <p:ext uri="{BB962C8B-B14F-4D97-AF65-F5344CB8AC3E}">
        <p14:creationId xmlns:p14="http://schemas.microsoft.com/office/powerpoint/2010/main" val="921650448"/>
      </p:ext>
    </p:extLst>
  </p:cSld>
  <p:clrMapOvr>
    <a:masterClrMapping/>
  </p:clrMapOvr>
  <p:timing>
    <p:tnLst>
      <p:par>
        <p:cTn id="1" dur="indefinite" restart="never" nodeType="tmRoot"/>
      </p:par>
    </p:tnLst>
  </p:timing>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9395" name="内容占位符 2"/>
          <p:cNvSpPr>
            <a:spLocks noGrp="1"/>
          </p:cNvSpPr>
          <p:nvPr>
            <p:ph idx="4294967295"/>
          </p:nvPr>
        </p:nvSpPr>
        <p:spPr>
          <a:xfrm>
            <a:off x="457200" y="1052513"/>
            <a:ext cx="8229600" cy="3419475"/>
          </a:xfrm>
        </p:spPr>
        <p:txBody>
          <a:bodyPr/>
          <a:lstStyle/>
          <a:p>
            <a:pPr>
              <a:lnSpc>
                <a:spcPct val="150000"/>
              </a:lnSpc>
            </a:pPr>
            <a:r>
              <a:rPr lang="en-US" altLang="zh-CN" b="1" smtClean="0">
                <a:latin typeface="宋体" charset="-122"/>
                <a:ea typeface="宋体" charset="-122"/>
              </a:rPr>
              <a:t>12.3.4</a:t>
            </a:r>
            <a:r>
              <a:rPr lang="zh-CN" altLang="en-US" b="1" smtClean="0">
                <a:latin typeface="宋体" charset="-122"/>
                <a:ea typeface="宋体" charset="-122"/>
              </a:rPr>
              <a:t>群体间互动</a:t>
            </a:r>
            <a:endParaRPr lang="en-US" altLang="zh-CN" b="1" smtClean="0">
              <a:latin typeface="宋体" charset="-122"/>
              <a:ea typeface="宋体" charset="-122"/>
            </a:endParaRPr>
          </a:p>
          <a:p>
            <a:pPr>
              <a:lnSpc>
                <a:spcPct val="150000"/>
              </a:lnSpc>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．群体间互动的影响因素</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1</a:t>
            </a:r>
            <a:r>
              <a:rPr lang="zh-CN" altLang="en-US" sz="2400" b="1" smtClean="0">
                <a:latin typeface="宋体" charset="-122"/>
                <a:ea typeface="宋体" charset="-122"/>
              </a:rPr>
              <a:t>）目标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2</a:t>
            </a:r>
            <a:r>
              <a:rPr lang="zh-CN" altLang="en-US" sz="2400" b="1" smtClean="0">
                <a:latin typeface="宋体" charset="-122"/>
                <a:ea typeface="宋体" charset="-122"/>
              </a:rPr>
              <a:t>）群体间的依赖程度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3</a:t>
            </a:r>
            <a:r>
              <a:rPr lang="zh-CN" altLang="en-US" sz="2400" b="1" smtClean="0">
                <a:latin typeface="宋体" charset="-122"/>
                <a:ea typeface="宋体" charset="-122"/>
              </a:rPr>
              <a:t>）任务及环境的确定性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4</a:t>
            </a:r>
            <a:r>
              <a:rPr lang="zh-CN" altLang="en-US" sz="2400" b="1" smtClean="0">
                <a:latin typeface="宋体" charset="-122"/>
                <a:ea typeface="宋体" charset="-122"/>
              </a:rPr>
              <a:t>）时间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5</a:t>
            </a:r>
            <a:r>
              <a:rPr lang="zh-CN" altLang="en-US" sz="2400" b="1" smtClean="0">
                <a:latin typeface="宋体" charset="-122"/>
                <a:ea typeface="宋体" charset="-122"/>
              </a:rPr>
              <a:t>）群体行为的选择性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6</a:t>
            </a:r>
            <a:r>
              <a:rPr lang="zh-CN" altLang="en-US" sz="2400" b="1" smtClean="0">
                <a:latin typeface="宋体" charset="-122"/>
                <a:ea typeface="宋体" charset="-122"/>
              </a:rPr>
              <a:t>）资源配置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7</a:t>
            </a:r>
            <a:r>
              <a:rPr lang="zh-CN" altLang="en-US" sz="2400" b="1" smtClean="0">
                <a:latin typeface="宋体" charset="-122"/>
                <a:ea typeface="宋体" charset="-122"/>
              </a:rPr>
              <a:t>）相对地位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8</a:t>
            </a:r>
            <a:r>
              <a:rPr lang="zh-CN" altLang="en-US" sz="2400" b="1" smtClean="0">
                <a:latin typeface="宋体" charset="-122"/>
                <a:ea typeface="宋体" charset="-122"/>
              </a:rPr>
              <a:t>）组织文化氛围 </a:t>
            </a:r>
            <a:endParaRPr lang="zh-CN" altLang="en-US" sz="2800" b="1" smtClean="0">
              <a:latin typeface="宋体" charset="-122"/>
              <a:ea typeface="宋体" charset="-122"/>
            </a:endParaRPr>
          </a:p>
        </p:txBody>
      </p:sp>
      <p:sp>
        <p:nvSpPr>
          <p:cNvPr id="4" name="标题 1"/>
          <p:cNvSpPr>
            <a:spLocks noGrp="1"/>
          </p:cNvSpPr>
          <p:nvPr>
            <p:ph type="title" idx="4294967295"/>
          </p:nvPr>
        </p:nvSpPr>
        <p:spPr>
          <a:xfrm>
            <a:off x="903288" y="198438"/>
            <a:ext cx="7935912" cy="1143000"/>
          </a:xfrm>
        </p:spPr>
        <p:txBody>
          <a:bodyPr/>
          <a:lstStyle/>
          <a:p>
            <a:r>
              <a:rPr lang="en-US" altLang="zh-CN" sz="4000" dirty="0" smtClean="0">
                <a:latin typeface="微软雅黑" pitchFamily="34" charset="-122"/>
                <a:ea typeface="微软雅黑" pitchFamily="34" charset="-122"/>
              </a:rPr>
              <a:t>12.3</a:t>
            </a:r>
            <a:r>
              <a:rPr lang="zh-CN" altLang="en-US" sz="4000" dirty="0" smtClean="0">
                <a:latin typeface="微软雅黑" pitchFamily="34" charset="-122"/>
                <a:ea typeface="微软雅黑" pitchFamily="34" charset="-122"/>
              </a:rPr>
              <a:t>群体行为特征与群体凝聚力</a:t>
            </a:r>
          </a:p>
        </p:txBody>
      </p:sp>
    </p:spTree>
    <p:extLst>
      <p:ext uri="{BB962C8B-B14F-4D97-AF65-F5344CB8AC3E}">
        <p14:creationId xmlns:p14="http://schemas.microsoft.com/office/powerpoint/2010/main" val="2497265265"/>
      </p:ext>
    </p:extLst>
  </p:cSld>
  <p:clrMapOvr>
    <a:masterClrMapping/>
  </p:clrMapOvr>
  <p:transition/>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7410" name="标题 1"/>
          <p:cNvSpPr>
            <a:spLocks noGrp="1"/>
          </p:cNvSpPr>
          <p:nvPr>
            <p:ph type="title"/>
          </p:nvPr>
        </p:nvSpPr>
        <p:spPr/>
        <p:txBody>
          <a:bodyPr/>
          <a:lstStyle/>
          <a:p>
            <a:r>
              <a:rPr lang="zh-CN" altLang="en-US" sz="4000" dirty="0" smtClean="0">
                <a:latin typeface="微软雅黑" pitchFamily="34" charset="-122"/>
                <a:ea typeface="微软雅黑" pitchFamily="34" charset="-122"/>
              </a:rPr>
              <a:t>本章学习重点</a:t>
            </a:r>
          </a:p>
        </p:txBody>
      </p:sp>
      <p:sp>
        <p:nvSpPr>
          <p:cNvPr id="17411" name="内容占位符 2"/>
          <p:cNvSpPr>
            <a:spLocks noGrp="1"/>
          </p:cNvSpPr>
          <p:nvPr>
            <p:ph idx="1"/>
          </p:nvPr>
        </p:nvSpPr>
        <p:spPr>
          <a:xfrm>
            <a:off x="457200" y="1714500"/>
            <a:ext cx="8229600" cy="3133725"/>
          </a:xfrm>
        </p:spPr>
        <p:txBody>
          <a:bodyPr/>
          <a:lstStyle/>
          <a:p>
            <a:r>
              <a:rPr lang="zh-CN" altLang="en-US" sz="2400" b="1" dirty="0" smtClean="0">
                <a:latin typeface="宋体" charset="-122"/>
                <a:ea typeface="宋体" charset="-122"/>
              </a:rPr>
              <a:t>了解群体的特征，群体的分类，群体的属性；</a:t>
            </a:r>
          </a:p>
          <a:p>
            <a:r>
              <a:rPr lang="zh-CN" altLang="en-US" sz="2400" b="1" dirty="0" smtClean="0">
                <a:latin typeface="宋体" charset="-122"/>
                <a:ea typeface="宋体" charset="-122"/>
              </a:rPr>
              <a:t>理解群体发展的五阶段模型，理解间断</a:t>
            </a:r>
            <a:r>
              <a:rPr lang="en-US" altLang="zh-CN" sz="2400" b="1" dirty="0" smtClean="0">
                <a:latin typeface="宋体" charset="-122"/>
                <a:ea typeface="宋体" charset="-122"/>
              </a:rPr>
              <a:t>——</a:t>
            </a:r>
            <a:r>
              <a:rPr lang="zh-CN" altLang="en-US" sz="2400" b="1" dirty="0" smtClean="0">
                <a:latin typeface="宋体" charset="-122"/>
                <a:ea typeface="宋体" charset="-122"/>
              </a:rPr>
              <a:t>平衡模型；</a:t>
            </a:r>
          </a:p>
          <a:p>
            <a:r>
              <a:rPr lang="zh-CN" altLang="en-US" sz="2400" b="1" dirty="0" smtClean="0">
                <a:latin typeface="宋体" charset="-122"/>
                <a:ea typeface="宋体" charset="-122"/>
              </a:rPr>
              <a:t>掌握群体行为特征，掌握群体凝聚力的影响因素；</a:t>
            </a:r>
          </a:p>
          <a:p>
            <a:r>
              <a:rPr lang="zh-CN" altLang="en-US" sz="2400" b="1" dirty="0" smtClean="0">
                <a:latin typeface="宋体" charset="-122"/>
                <a:ea typeface="宋体" charset="-122"/>
              </a:rPr>
              <a:t>了解团队与群体的区别，理解团队的构成要素，了解团队的作用；</a:t>
            </a:r>
          </a:p>
          <a:p>
            <a:r>
              <a:rPr lang="zh-CN" altLang="en-US" sz="2400" b="1" dirty="0" smtClean="0">
                <a:latin typeface="宋体" charset="-122"/>
                <a:ea typeface="宋体" charset="-122"/>
              </a:rPr>
              <a:t>掌握团队的发展阶段，掌握团队的类型</a:t>
            </a:r>
          </a:p>
          <a:p>
            <a:r>
              <a:rPr lang="zh-CN" altLang="en-US" sz="2400" b="1" dirty="0" smtClean="0">
                <a:latin typeface="宋体" charset="-122"/>
                <a:ea typeface="宋体" charset="-122"/>
              </a:rPr>
              <a:t>掌握团队效能影响因素，掌握如何塑造高效团队</a:t>
            </a:r>
          </a:p>
        </p:txBody>
      </p:sp>
    </p:spTree>
    <p:extLst>
      <p:ext uri="{BB962C8B-B14F-4D97-AF65-F5344CB8AC3E}">
        <p14:creationId xmlns:p14="http://schemas.microsoft.com/office/powerpoint/2010/main" val="2543099993"/>
      </p:ext>
    </p:extLst>
  </p:cSld>
  <p:clrMapOvr>
    <a:masterClrMapping/>
  </p:clrMapOv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0419" name="内容占位符 2"/>
          <p:cNvSpPr>
            <a:spLocks noGrp="1"/>
          </p:cNvSpPr>
          <p:nvPr>
            <p:ph idx="4294967295"/>
          </p:nvPr>
        </p:nvSpPr>
        <p:spPr>
          <a:xfrm>
            <a:off x="457200" y="1295400"/>
            <a:ext cx="8229600" cy="3419475"/>
          </a:xfrm>
        </p:spPr>
        <p:txBody>
          <a:bodyPr/>
          <a:lstStyle/>
          <a:p>
            <a:pPr>
              <a:lnSpc>
                <a:spcPct val="150000"/>
              </a:lnSpc>
            </a:pPr>
            <a:r>
              <a:rPr lang="en-US" altLang="zh-CN" b="1" smtClean="0">
                <a:latin typeface="宋体" charset="-122"/>
                <a:ea typeface="宋体" charset="-122"/>
              </a:rPr>
              <a:t>12.3.4</a:t>
            </a:r>
            <a:r>
              <a:rPr lang="zh-CN" altLang="en-US" b="1" smtClean="0">
                <a:latin typeface="宋体" charset="-122"/>
                <a:ea typeface="宋体" charset="-122"/>
              </a:rPr>
              <a:t>群体间互动</a:t>
            </a:r>
            <a:endParaRPr lang="en-US" altLang="zh-CN" b="1" smtClean="0">
              <a:latin typeface="宋体" charset="-122"/>
              <a:ea typeface="宋体" charset="-122"/>
            </a:endParaRPr>
          </a:p>
          <a:p>
            <a:pPr>
              <a:lnSpc>
                <a:spcPct val="150000"/>
              </a:lnSpc>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．群体间互动的管理方法</a:t>
            </a:r>
          </a:p>
          <a:p>
            <a:pPr>
              <a:lnSpc>
                <a:spcPct val="130000"/>
              </a:lnSpc>
              <a:spcBef>
                <a:spcPct val="0"/>
              </a:spcBef>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1</a:t>
            </a:r>
            <a:r>
              <a:rPr lang="zh-CN" altLang="en-US" sz="2400" b="1" smtClean="0">
                <a:latin typeface="宋体" charset="-122"/>
                <a:ea typeface="宋体" charset="-122"/>
              </a:rPr>
              <a:t>）制定规则与工作程序</a:t>
            </a:r>
          </a:p>
          <a:p>
            <a:pPr>
              <a:lnSpc>
                <a:spcPct val="130000"/>
              </a:lnSpc>
              <a:spcBef>
                <a:spcPct val="0"/>
              </a:spcBef>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2</a:t>
            </a:r>
            <a:r>
              <a:rPr lang="zh-CN" altLang="en-US" sz="2400" b="1" smtClean="0">
                <a:latin typeface="宋体" charset="-122"/>
                <a:ea typeface="宋体" charset="-122"/>
              </a:rPr>
              <a:t>）划分等级层次 </a:t>
            </a:r>
          </a:p>
          <a:p>
            <a:pPr>
              <a:lnSpc>
                <a:spcPct val="130000"/>
              </a:lnSpc>
              <a:spcBef>
                <a:spcPct val="0"/>
              </a:spcBef>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3</a:t>
            </a:r>
            <a:r>
              <a:rPr lang="zh-CN" altLang="en-US" sz="2400" b="1" smtClean="0">
                <a:latin typeface="宋体" charset="-122"/>
                <a:ea typeface="宋体" charset="-122"/>
              </a:rPr>
              <a:t>）明确任务计划 </a:t>
            </a:r>
          </a:p>
          <a:p>
            <a:pPr>
              <a:lnSpc>
                <a:spcPct val="130000"/>
              </a:lnSpc>
              <a:spcBef>
                <a:spcPct val="0"/>
              </a:spcBef>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4</a:t>
            </a:r>
            <a:r>
              <a:rPr lang="zh-CN" altLang="en-US" sz="2400" b="1" smtClean="0">
                <a:latin typeface="宋体" charset="-122"/>
                <a:ea typeface="宋体" charset="-122"/>
              </a:rPr>
              <a:t>）建立有效的沟通机制 </a:t>
            </a:r>
          </a:p>
          <a:p>
            <a:pPr>
              <a:lnSpc>
                <a:spcPct val="130000"/>
              </a:lnSpc>
              <a:spcBef>
                <a:spcPct val="0"/>
              </a:spcBef>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5</a:t>
            </a:r>
            <a:r>
              <a:rPr lang="zh-CN" altLang="en-US" sz="2400" b="1" smtClean="0">
                <a:latin typeface="宋体" charset="-122"/>
                <a:ea typeface="宋体" charset="-122"/>
              </a:rPr>
              <a:t>）联合型团队 </a:t>
            </a:r>
          </a:p>
          <a:p>
            <a:pPr>
              <a:lnSpc>
                <a:spcPct val="130000"/>
              </a:lnSpc>
              <a:spcBef>
                <a:spcPct val="0"/>
              </a:spcBef>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6</a:t>
            </a:r>
            <a:r>
              <a:rPr lang="zh-CN" altLang="en-US" sz="2400" b="1" smtClean="0">
                <a:latin typeface="宋体" charset="-122"/>
                <a:ea typeface="宋体" charset="-122"/>
              </a:rPr>
              <a:t>）综合部门</a:t>
            </a:r>
            <a:r>
              <a:rPr lang="zh-CN" altLang="en-US" sz="2800" b="1" smtClean="0">
                <a:latin typeface="宋体" charset="-122"/>
                <a:ea typeface="宋体" charset="-122"/>
              </a:rPr>
              <a:t> </a:t>
            </a:r>
          </a:p>
        </p:txBody>
      </p:sp>
      <p:sp>
        <p:nvSpPr>
          <p:cNvPr id="4" name="标题 1"/>
          <p:cNvSpPr>
            <a:spLocks noGrp="1"/>
          </p:cNvSpPr>
          <p:nvPr>
            <p:ph type="title" idx="4294967295"/>
          </p:nvPr>
        </p:nvSpPr>
        <p:spPr>
          <a:xfrm>
            <a:off x="903288" y="198438"/>
            <a:ext cx="7935912" cy="1143000"/>
          </a:xfrm>
        </p:spPr>
        <p:txBody>
          <a:bodyPr/>
          <a:lstStyle/>
          <a:p>
            <a:r>
              <a:rPr lang="en-US" altLang="zh-CN" sz="4000" dirty="0" smtClean="0">
                <a:latin typeface="微软雅黑" pitchFamily="34" charset="-122"/>
                <a:ea typeface="微软雅黑" pitchFamily="34" charset="-122"/>
              </a:rPr>
              <a:t>12.3</a:t>
            </a:r>
            <a:r>
              <a:rPr lang="zh-CN" altLang="en-US" sz="4000" dirty="0" smtClean="0">
                <a:latin typeface="微软雅黑" pitchFamily="34" charset="-122"/>
                <a:ea typeface="微软雅黑" pitchFamily="34" charset="-122"/>
              </a:rPr>
              <a:t>群体行为特征与群体凝聚力</a:t>
            </a:r>
          </a:p>
        </p:txBody>
      </p:sp>
    </p:spTree>
    <p:extLst>
      <p:ext uri="{BB962C8B-B14F-4D97-AF65-F5344CB8AC3E}">
        <p14:creationId xmlns:p14="http://schemas.microsoft.com/office/powerpoint/2010/main" val="243969790"/>
      </p:ext>
    </p:extLst>
  </p:cSld>
  <p:clrMapOvr>
    <a:masterClrMapping/>
  </p:clrMapOvr>
  <p:transition/>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5298" name="标题 1"/>
          <p:cNvSpPr>
            <a:spLocks noGrp="1"/>
          </p:cNvSpPr>
          <p:nvPr>
            <p:ph type="title" idx="4294967295"/>
          </p:nvPr>
        </p:nvSpPr>
        <p:spPr/>
        <p:txBody>
          <a:bodyPr/>
          <a:lstStyle/>
          <a:p>
            <a:r>
              <a:rPr lang="en-US" altLang="zh-CN" sz="4000" dirty="0" smtClean="0">
                <a:latin typeface="微软雅黑" pitchFamily="34" charset="-122"/>
                <a:ea typeface="微软雅黑" pitchFamily="34" charset="-122"/>
              </a:rPr>
              <a:t>12.4 </a:t>
            </a:r>
            <a:r>
              <a:rPr lang="zh-CN" altLang="en-US" sz="4000" dirty="0" smtClean="0">
                <a:latin typeface="微软雅黑" pitchFamily="34" charset="-122"/>
                <a:ea typeface="微软雅黑" pitchFamily="34" charset="-122"/>
              </a:rPr>
              <a:t>团队的作用</a:t>
            </a:r>
          </a:p>
        </p:txBody>
      </p:sp>
      <p:sp>
        <p:nvSpPr>
          <p:cNvPr id="55299" name="内容占位符 2"/>
          <p:cNvSpPr>
            <a:spLocks noGrp="1"/>
          </p:cNvSpPr>
          <p:nvPr>
            <p:ph idx="4294967295"/>
          </p:nvPr>
        </p:nvSpPr>
        <p:spPr>
          <a:xfrm>
            <a:off x="457200" y="1295400"/>
            <a:ext cx="8229600" cy="3419475"/>
          </a:xfrm>
        </p:spPr>
        <p:txBody>
          <a:bodyPr/>
          <a:lstStyle/>
          <a:p>
            <a:r>
              <a:rPr lang="en-US" altLang="zh-CN" b="1" smtClean="0">
                <a:latin typeface="宋体" charset="-122"/>
                <a:ea typeface="宋体" charset="-122"/>
              </a:rPr>
              <a:t>12.4.1</a:t>
            </a:r>
            <a:r>
              <a:rPr lang="zh-CN" altLang="en-US" b="1" smtClean="0">
                <a:latin typeface="宋体" charset="-122"/>
                <a:ea typeface="宋体" charset="-122"/>
              </a:rPr>
              <a:t>团队概述</a:t>
            </a:r>
          </a:p>
          <a:p>
            <a:pPr>
              <a:lnSpc>
                <a:spcPct val="150000"/>
              </a:lnSpc>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 团队的含义</a:t>
            </a:r>
          </a:p>
          <a:p>
            <a:pPr>
              <a:lnSpc>
                <a:spcPct val="150000"/>
              </a:lnSpc>
              <a:buFont typeface="Wingdings" pitchFamily="2" charset="2"/>
              <a:buNone/>
            </a:pPr>
            <a:r>
              <a:rPr lang="zh-CN" altLang="en-US" sz="2400" b="1" smtClean="0">
                <a:ea typeface="宋体" charset="-122"/>
              </a:rPr>
              <a:t>    团队是一群为数不多的、具有相互补充技能的人组成的一个群体，他们相互承诺，具有明确的团队目标且共同承担团队责任</a:t>
            </a:r>
            <a:endParaRPr lang="zh-CN" altLang="en-US" sz="2400" b="1" smtClean="0">
              <a:latin typeface="宋体" charset="-122"/>
              <a:ea typeface="宋体" charset="-122"/>
            </a:endParaRPr>
          </a:p>
        </p:txBody>
      </p:sp>
    </p:spTree>
    <p:extLst>
      <p:ext uri="{BB962C8B-B14F-4D97-AF65-F5344CB8AC3E}">
        <p14:creationId xmlns:p14="http://schemas.microsoft.com/office/powerpoint/2010/main" val="1829697066"/>
      </p:ext>
    </p:extLst>
  </p:cSld>
  <p:clrMapOvr>
    <a:masterClrMapping/>
  </p:clrMapOvr>
  <p:transition/>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8370"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12.4 </a:t>
            </a:r>
            <a:r>
              <a:rPr lang="zh-CN" altLang="en-US" sz="4000" dirty="0">
                <a:latin typeface="微软雅黑" pitchFamily="34" charset="-122"/>
                <a:ea typeface="微软雅黑" pitchFamily="34" charset="-122"/>
              </a:rPr>
              <a:t>团队的作用</a:t>
            </a:r>
            <a:endParaRPr lang="zh-CN" altLang="en-US" sz="4000" dirty="0" smtClean="0"/>
          </a:p>
        </p:txBody>
      </p:sp>
      <p:sp>
        <p:nvSpPr>
          <p:cNvPr id="58371" name="内容占位符 2"/>
          <p:cNvSpPr>
            <a:spLocks noGrp="1"/>
          </p:cNvSpPr>
          <p:nvPr>
            <p:ph idx="4294967295"/>
          </p:nvPr>
        </p:nvSpPr>
        <p:spPr>
          <a:xfrm>
            <a:off x="457200" y="981075"/>
            <a:ext cx="8229600" cy="3419475"/>
          </a:xfrm>
        </p:spPr>
        <p:txBody>
          <a:bodyPr/>
          <a:lstStyle/>
          <a:p>
            <a:pPr>
              <a:lnSpc>
                <a:spcPct val="150000"/>
              </a:lnSpc>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．团队的特征</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1</a:t>
            </a:r>
            <a:r>
              <a:rPr lang="zh-CN" altLang="en-US" sz="2400" b="1" smtClean="0">
                <a:latin typeface="宋体" charset="-122"/>
                <a:ea typeface="宋体" charset="-122"/>
              </a:rPr>
              <a:t>）团队规模有限制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2</a:t>
            </a:r>
            <a:r>
              <a:rPr lang="zh-CN" altLang="en-US" sz="2400" b="1" smtClean="0">
                <a:latin typeface="宋体" charset="-122"/>
                <a:ea typeface="宋体" charset="-122"/>
              </a:rPr>
              <a:t>）团队成员具有不同的技能、知识或经验，每个队员都能对这个团队做出不同的贡献。</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3</a:t>
            </a:r>
            <a:r>
              <a:rPr lang="zh-CN" altLang="en-US" sz="2400" b="1" smtClean="0">
                <a:latin typeface="宋体" charset="-122"/>
                <a:ea typeface="宋体" charset="-122"/>
              </a:rPr>
              <a:t>）团队成员共同承担团队成败的责任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4</a:t>
            </a:r>
            <a:r>
              <a:rPr lang="zh-CN" altLang="en-US" sz="2400" b="1" smtClean="0">
                <a:latin typeface="宋体" charset="-122"/>
                <a:ea typeface="宋体" charset="-122"/>
              </a:rPr>
              <a:t>）团队的建立是以完成团队的共同目标为主要任务 </a:t>
            </a:r>
          </a:p>
          <a:p>
            <a:pPr>
              <a:lnSpc>
                <a:spcPct val="12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5</a:t>
            </a:r>
            <a:r>
              <a:rPr lang="zh-CN" altLang="en-US" sz="2400" b="1" smtClean="0">
                <a:latin typeface="宋体" charset="-122"/>
                <a:ea typeface="宋体" charset="-122"/>
              </a:rPr>
              <a:t>）团队集结了各种不同技能 </a:t>
            </a:r>
          </a:p>
          <a:p>
            <a:pPr>
              <a:lnSpc>
                <a:spcPct val="150000"/>
              </a:lnSpc>
              <a:buFont typeface="Wingdings" pitchFamily="2" charset="2"/>
              <a:buChar char="Ø"/>
            </a:pPr>
            <a:r>
              <a:rPr lang="en-US" altLang="zh-CN" sz="2800" b="1" smtClean="0">
                <a:latin typeface="宋体" charset="-122"/>
                <a:ea typeface="宋体" charset="-122"/>
              </a:rPr>
              <a:t>3</a:t>
            </a:r>
            <a:r>
              <a:rPr lang="zh-CN" altLang="en-US" sz="2800" b="1" smtClean="0">
                <a:latin typeface="宋体" charset="-122"/>
                <a:ea typeface="宋体" charset="-122"/>
              </a:rPr>
              <a:t>．团队的构成要素</a:t>
            </a:r>
          </a:p>
          <a:p>
            <a:pPr>
              <a:lnSpc>
                <a:spcPct val="120000"/>
              </a:lnSpc>
              <a:spcBef>
                <a:spcPct val="0"/>
              </a:spcBef>
              <a:buFont typeface="Wingdings" pitchFamily="2" charset="2"/>
              <a:buNone/>
            </a:pPr>
            <a:r>
              <a:rPr lang="zh-CN" altLang="en-US" sz="2400" b="1" smtClean="0">
                <a:latin typeface="宋体" charset="-122"/>
                <a:ea typeface="宋体" charset="-122"/>
              </a:rPr>
              <a:t>  团队具有五个基本要素，即目标、人员、定位、职权和计划。</a:t>
            </a:r>
            <a:r>
              <a:rPr lang="zh-CN" altLang="en-US" smtClean="0"/>
              <a:t> </a:t>
            </a:r>
            <a:endParaRPr lang="zh-CN" altLang="en-US" sz="2800" b="1" smtClean="0">
              <a:latin typeface="宋体" charset="-122"/>
              <a:ea typeface="宋体" charset="-122"/>
            </a:endParaRPr>
          </a:p>
          <a:p>
            <a:endParaRPr lang="zh-CN" altLang="en-US" sz="2800" b="1" smtClean="0">
              <a:latin typeface="宋体" charset="-122"/>
              <a:ea typeface="宋体" charset="-122"/>
            </a:endParaRPr>
          </a:p>
        </p:txBody>
      </p:sp>
    </p:spTree>
    <p:extLst>
      <p:ext uri="{BB962C8B-B14F-4D97-AF65-F5344CB8AC3E}">
        <p14:creationId xmlns:p14="http://schemas.microsoft.com/office/powerpoint/2010/main" val="2221858751"/>
      </p:ext>
    </p:extLst>
  </p:cSld>
  <p:clrMapOvr>
    <a:masterClrMapping/>
  </p:clrMapOvr>
  <p:transition/>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7346"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12.4 </a:t>
            </a:r>
            <a:r>
              <a:rPr lang="zh-CN" altLang="en-US" sz="4000" dirty="0">
                <a:latin typeface="微软雅黑" pitchFamily="34" charset="-122"/>
                <a:ea typeface="微软雅黑" pitchFamily="34" charset="-122"/>
              </a:rPr>
              <a:t>团队的作用</a:t>
            </a:r>
            <a:endParaRPr lang="zh-CN" altLang="en-US" sz="4000" dirty="0" smtClean="0"/>
          </a:p>
        </p:txBody>
      </p:sp>
      <p:sp>
        <p:nvSpPr>
          <p:cNvPr id="57347" name="内容占位符 2"/>
          <p:cNvSpPr>
            <a:spLocks noGrp="1"/>
          </p:cNvSpPr>
          <p:nvPr>
            <p:ph idx="4294967295"/>
          </p:nvPr>
        </p:nvSpPr>
        <p:spPr>
          <a:xfrm>
            <a:off x="457200" y="1295400"/>
            <a:ext cx="8229600" cy="765175"/>
          </a:xfrm>
        </p:spPr>
        <p:txBody>
          <a:bodyPr/>
          <a:lstStyle/>
          <a:p>
            <a:pPr>
              <a:lnSpc>
                <a:spcPct val="150000"/>
              </a:lnSpc>
              <a:buFont typeface="Wingdings" pitchFamily="2" charset="2"/>
              <a:buChar char="Ø"/>
            </a:pPr>
            <a:r>
              <a:rPr lang="en-US" altLang="zh-CN" sz="2800" b="1" smtClean="0">
                <a:latin typeface="宋体" charset="-122"/>
                <a:ea typeface="宋体" charset="-122"/>
              </a:rPr>
              <a:t>4</a:t>
            </a:r>
            <a:r>
              <a:rPr lang="zh-CN" altLang="en-US" sz="2800" b="1" smtClean="0">
                <a:latin typeface="宋体" charset="-122"/>
                <a:ea typeface="宋体" charset="-122"/>
              </a:rPr>
              <a:t>．团队与群体的区别</a:t>
            </a:r>
          </a:p>
        </p:txBody>
      </p:sp>
      <p:graphicFrame>
        <p:nvGraphicFramePr>
          <p:cNvPr id="57400" name="Group 56"/>
          <p:cNvGraphicFramePr>
            <a:graphicFrameLocks noGrp="1"/>
          </p:cNvGraphicFramePr>
          <p:nvPr>
            <p:extLst>
              <p:ext uri="{D42A27DB-BD31-4B8C-83A1-F6EECF244321}">
                <p14:modId xmlns:p14="http://schemas.microsoft.com/office/powerpoint/2010/main" val="3304644724"/>
              </p:ext>
            </p:extLst>
          </p:nvPr>
        </p:nvGraphicFramePr>
        <p:xfrm>
          <a:off x="900113" y="2205038"/>
          <a:ext cx="7056437" cy="3582670"/>
        </p:xfrm>
        <a:graphic>
          <a:graphicData uri="http://schemas.openxmlformats.org/drawingml/2006/table">
            <a:tbl>
              <a:tblPr/>
              <a:tblGrid>
                <a:gridCol w="3529012"/>
                <a:gridCol w="3527425"/>
              </a:tblGrid>
              <a:tr h="565150">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Calibri" pitchFamily="34" charset="0"/>
                          <a:ea typeface="宋体" charset="-122"/>
                          <a:cs typeface="Times New Roman" pitchFamily="18" charset="0"/>
                        </a:rPr>
                        <a:t>群体</a:t>
                      </a:r>
                      <a:endParaRPr kumimoji="0" lang="zh-CN" altLang="en-US" sz="28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800" b="1" i="0" u="none" strike="noStrike" cap="none" normalizeH="0" baseline="0" dirty="0" smtClean="0">
                          <a:ln>
                            <a:noFill/>
                          </a:ln>
                          <a:solidFill>
                            <a:schemeClr val="tx1"/>
                          </a:solidFill>
                          <a:effectLst/>
                          <a:latin typeface="Calibri" pitchFamily="34" charset="0"/>
                          <a:ea typeface="宋体" charset="-122"/>
                          <a:cs typeface="Times New Roman" pitchFamily="18" charset="0"/>
                        </a:rPr>
                        <a:t>团队</a:t>
                      </a:r>
                      <a:endParaRPr kumimoji="0" lang="zh-CN" altLang="en-US" sz="28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tx2">
                        <a:lumMod val="40000"/>
                        <a:lumOff val="60000"/>
                      </a:schemeClr>
                    </a:solidFill>
                  </a:tcPr>
                </a:tc>
              </a:tr>
              <a:tr h="56515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群体规范与人们从事的任务没关系</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团队规范以任务为导向</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914400">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群体中的成员不一定要参与到需要共同努力的集体工作中，不存在积极的协同作用</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通过其成员的共同努力能够产生积极协同作用</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126682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群体的绩效，仅仅是每个群体成员个人贡献的总和，不能够使群体的总体绩效大于个人绩效之和</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其团队成员努力的结果使团队的绩效水平远大于个人成员绩效的总和</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984384435"/>
      </p:ext>
    </p:extLst>
  </p:cSld>
  <p:clrMapOvr>
    <a:masterClrMapping/>
  </p:clrMapOvr>
  <p:transition/>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2466"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12.4 </a:t>
            </a:r>
            <a:r>
              <a:rPr lang="zh-CN" altLang="en-US" sz="4000" dirty="0">
                <a:latin typeface="微软雅黑" pitchFamily="34" charset="-122"/>
                <a:ea typeface="微软雅黑" pitchFamily="34" charset="-122"/>
              </a:rPr>
              <a:t>团队的作用</a:t>
            </a:r>
            <a:endParaRPr lang="zh-CN" altLang="en-US" sz="4000" dirty="0" smtClean="0"/>
          </a:p>
        </p:txBody>
      </p:sp>
      <p:sp>
        <p:nvSpPr>
          <p:cNvPr id="62467" name="内容占位符 2"/>
          <p:cNvSpPr>
            <a:spLocks noGrp="1"/>
          </p:cNvSpPr>
          <p:nvPr>
            <p:ph idx="4294967295"/>
          </p:nvPr>
        </p:nvSpPr>
        <p:spPr>
          <a:xfrm>
            <a:off x="457200" y="1295400"/>
            <a:ext cx="8229600" cy="3419475"/>
          </a:xfrm>
        </p:spPr>
        <p:txBody>
          <a:bodyPr/>
          <a:lstStyle/>
          <a:p>
            <a:r>
              <a:rPr lang="en-US" altLang="zh-CN" b="1" smtClean="0">
                <a:latin typeface="宋体" charset="-122"/>
                <a:ea typeface="宋体" charset="-122"/>
              </a:rPr>
              <a:t>12.4.2</a:t>
            </a:r>
            <a:r>
              <a:rPr lang="zh-CN" altLang="en-US" b="1" smtClean="0">
                <a:latin typeface="宋体" charset="-122"/>
                <a:ea typeface="宋体" charset="-122"/>
              </a:rPr>
              <a:t>团队的作用</a:t>
            </a:r>
          </a:p>
          <a:p>
            <a:pPr>
              <a:lnSpc>
                <a:spcPct val="130000"/>
              </a:lnSpc>
              <a:spcBef>
                <a:spcPct val="0"/>
              </a:spcBef>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 充分利用资源</a:t>
            </a:r>
          </a:p>
          <a:p>
            <a:pPr>
              <a:lnSpc>
                <a:spcPct val="130000"/>
              </a:lnSpc>
              <a:spcBef>
                <a:spcPct val="0"/>
              </a:spcBef>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．增强组织效能</a:t>
            </a:r>
          </a:p>
          <a:p>
            <a:pPr>
              <a:lnSpc>
                <a:spcPct val="130000"/>
              </a:lnSpc>
              <a:spcBef>
                <a:spcPct val="0"/>
              </a:spcBef>
              <a:buFont typeface="Wingdings" pitchFamily="2" charset="2"/>
              <a:buChar char="Ø"/>
            </a:pPr>
            <a:r>
              <a:rPr lang="en-US" altLang="zh-CN" sz="2800" b="1" smtClean="0">
                <a:latin typeface="宋体" charset="-122"/>
                <a:ea typeface="宋体" charset="-122"/>
              </a:rPr>
              <a:t>3</a:t>
            </a:r>
            <a:r>
              <a:rPr lang="zh-CN" altLang="en-US" sz="2800" b="1" smtClean="0">
                <a:latin typeface="宋体" charset="-122"/>
                <a:ea typeface="宋体" charset="-122"/>
              </a:rPr>
              <a:t>．提高组织决策技能</a:t>
            </a:r>
          </a:p>
          <a:p>
            <a:pPr>
              <a:lnSpc>
                <a:spcPct val="130000"/>
              </a:lnSpc>
              <a:spcBef>
                <a:spcPct val="0"/>
              </a:spcBef>
              <a:buFont typeface="Wingdings" pitchFamily="2" charset="2"/>
              <a:buChar char="Ø"/>
            </a:pPr>
            <a:r>
              <a:rPr lang="en-US" altLang="zh-CN" sz="2800" b="1" smtClean="0">
                <a:latin typeface="宋体" charset="-122"/>
                <a:ea typeface="宋体" charset="-122"/>
              </a:rPr>
              <a:t>4</a:t>
            </a:r>
            <a:r>
              <a:rPr lang="zh-CN" altLang="en-US" sz="2800" b="1" smtClean="0">
                <a:latin typeface="宋体" charset="-122"/>
                <a:ea typeface="宋体" charset="-122"/>
              </a:rPr>
              <a:t>．提升内在工作动力</a:t>
            </a:r>
          </a:p>
          <a:p>
            <a:pPr>
              <a:lnSpc>
                <a:spcPct val="130000"/>
              </a:lnSpc>
              <a:spcBef>
                <a:spcPct val="0"/>
              </a:spcBef>
              <a:buFont typeface="Wingdings" pitchFamily="2" charset="2"/>
              <a:buChar char="Ø"/>
            </a:pPr>
            <a:r>
              <a:rPr lang="en-US" altLang="zh-CN" sz="2800" b="1" smtClean="0">
                <a:latin typeface="宋体" charset="-122"/>
                <a:ea typeface="宋体" charset="-122"/>
              </a:rPr>
              <a:t>5</a:t>
            </a:r>
            <a:r>
              <a:rPr lang="zh-CN" altLang="en-US" sz="2800" b="1" smtClean="0">
                <a:latin typeface="宋体" charset="-122"/>
                <a:ea typeface="宋体" charset="-122"/>
              </a:rPr>
              <a:t>．增强凝聚力</a:t>
            </a:r>
          </a:p>
          <a:p>
            <a:pPr>
              <a:lnSpc>
                <a:spcPct val="130000"/>
              </a:lnSpc>
              <a:spcBef>
                <a:spcPct val="0"/>
              </a:spcBef>
              <a:buFont typeface="Wingdings" pitchFamily="2" charset="2"/>
              <a:buChar char="Ø"/>
            </a:pPr>
            <a:r>
              <a:rPr lang="en-US" altLang="zh-CN" sz="2800" b="1" smtClean="0">
                <a:latin typeface="宋体" charset="-122"/>
                <a:ea typeface="宋体" charset="-122"/>
              </a:rPr>
              <a:t>6</a:t>
            </a:r>
            <a:r>
              <a:rPr lang="zh-CN" altLang="en-US" sz="2800" b="1" smtClean="0">
                <a:latin typeface="宋体" charset="-122"/>
                <a:ea typeface="宋体" charset="-122"/>
              </a:rPr>
              <a:t>．充分体现人本管理</a:t>
            </a:r>
          </a:p>
          <a:p>
            <a:pPr>
              <a:lnSpc>
                <a:spcPct val="130000"/>
              </a:lnSpc>
              <a:spcBef>
                <a:spcPct val="0"/>
              </a:spcBef>
              <a:buFont typeface="Wingdings" pitchFamily="2" charset="2"/>
              <a:buChar char="Ø"/>
            </a:pPr>
            <a:r>
              <a:rPr lang="en-US" altLang="zh-CN" sz="2800" b="1" smtClean="0">
                <a:latin typeface="宋体" charset="-122"/>
                <a:ea typeface="宋体" charset="-122"/>
              </a:rPr>
              <a:t>7</a:t>
            </a:r>
            <a:r>
              <a:rPr lang="zh-CN" altLang="en-US" sz="2800" b="1" smtClean="0">
                <a:latin typeface="宋体" charset="-122"/>
                <a:ea typeface="宋体" charset="-122"/>
              </a:rPr>
              <a:t>．多方面促进组织效益的提高</a:t>
            </a:r>
          </a:p>
          <a:p>
            <a:pPr>
              <a:lnSpc>
                <a:spcPct val="150000"/>
              </a:lnSpc>
              <a:buFont typeface="Wingdings" pitchFamily="2" charset="2"/>
              <a:buNone/>
            </a:pPr>
            <a:r>
              <a:rPr lang="zh-CN" altLang="en-US" sz="2800" b="1" smtClean="0">
                <a:latin typeface="宋体" charset="-122"/>
                <a:ea typeface="宋体" charset="-122"/>
              </a:rPr>
              <a:t>    </a:t>
            </a:r>
          </a:p>
        </p:txBody>
      </p:sp>
    </p:spTree>
    <p:extLst>
      <p:ext uri="{BB962C8B-B14F-4D97-AF65-F5344CB8AC3E}">
        <p14:creationId xmlns:p14="http://schemas.microsoft.com/office/powerpoint/2010/main" val="1208865546"/>
      </p:ext>
    </p:extLst>
  </p:cSld>
  <p:clrMapOvr>
    <a:masterClrMapping/>
  </p:clrMapOvr>
  <p:transition/>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3490"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12.5 </a:t>
            </a:r>
            <a:r>
              <a:rPr lang="zh-CN" altLang="en-US" sz="4000" dirty="0">
                <a:latin typeface="微软雅黑" pitchFamily="34" charset="-122"/>
                <a:ea typeface="微软雅黑" pitchFamily="34" charset="-122"/>
              </a:rPr>
              <a:t>团队的形成及类型</a:t>
            </a:r>
            <a:endParaRPr lang="zh-CN" altLang="en-US" sz="4000" dirty="0" smtClean="0"/>
          </a:p>
        </p:txBody>
      </p:sp>
      <p:sp>
        <p:nvSpPr>
          <p:cNvPr id="63491" name="内容占位符 2"/>
          <p:cNvSpPr>
            <a:spLocks noGrp="1"/>
          </p:cNvSpPr>
          <p:nvPr>
            <p:ph idx="4294967295"/>
          </p:nvPr>
        </p:nvSpPr>
        <p:spPr>
          <a:xfrm>
            <a:off x="457200" y="1295400"/>
            <a:ext cx="8229600" cy="3419475"/>
          </a:xfrm>
        </p:spPr>
        <p:txBody>
          <a:bodyPr/>
          <a:lstStyle/>
          <a:p>
            <a:r>
              <a:rPr lang="en-US" altLang="zh-CN" b="1" dirty="0" smtClean="0">
                <a:latin typeface="宋体" charset="-122"/>
                <a:ea typeface="宋体" charset="-122"/>
              </a:rPr>
              <a:t>12.5.1</a:t>
            </a:r>
            <a:r>
              <a:rPr lang="zh-CN" altLang="en-US" b="1" dirty="0" smtClean="0">
                <a:latin typeface="宋体" charset="-122"/>
                <a:ea typeface="宋体" charset="-122"/>
              </a:rPr>
              <a:t>团队的发展阶段</a:t>
            </a:r>
          </a:p>
          <a:p>
            <a:pPr>
              <a:lnSpc>
                <a:spcPct val="150000"/>
              </a:lnSpc>
              <a:buFont typeface="Wingdings" pitchFamily="2" charset="2"/>
              <a:buNone/>
            </a:pPr>
            <a:r>
              <a:rPr lang="zh-CN" altLang="en-US" sz="2400" b="1" dirty="0" smtClean="0">
                <a:ea typeface="宋体" charset="-122"/>
              </a:rPr>
              <a:t>    蒙特伯罗（</a:t>
            </a:r>
            <a:r>
              <a:rPr lang="en-US" altLang="zh-CN" sz="2400" b="1" dirty="0" smtClean="0">
                <a:ea typeface="宋体" charset="-122"/>
              </a:rPr>
              <a:t>Montebello</a:t>
            </a:r>
            <a:r>
              <a:rPr lang="zh-CN" altLang="en-US" sz="2400" b="1" dirty="0" smtClean="0">
                <a:ea typeface="宋体" charset="-122"/>
              </a:rPr>
              <a:t>）和布泽塔（</a:t>
            </a:r>
            <a:r>
              <a:rPr lang="en-US" altLang="zh-CN" sz="2400" b="1" dirty="0" err="1" smtClean="0">
                <a:ea typeface="宋体" charset="-122"/>
              </a:rPr>
              <a:t>Buzzotta</a:t>
            </a:r>
            <a:r>
              <a:rPr lang="zh-CN" altLang="en-US" sz="2400" b="1" dirty="0" smtClean="0">
                <a:ea typeface="宋体" charset="-122"/>
              </a:rPr>
              <a:t>）将团队的发展划分四个阶段：救初创阶段、动荡阶段、规范阶段、运作阶段。</a:t>
            </a:r>
          </a:p>
        </p:txBody>
      </p:sp>
      <p:graphicFrame>
        <p:nvGraphicFramePr>
          <p:cNvPr id="63518" name="Group 30"/>
          <p:cNvGraphicFramePr>
            <a:graphicFrameLocks noGrp="1"/>
          </p:cNvGraphicFramePr>
          <p:nvPr>
            <p:extLst>
              <p:ext uri="{D42A27DB-BD31-4B8C-83A1-F6EECF244321}">
                <p14:modId xmlns:p14="http://schemas.microsoft.com/office/powerpoint/2010/main" val="273980910"/>
              </p:ext>
            </p:extLst>
          </p:nvPr>
        </p:nvGraphicFramePr>
        <p:xfrm>
          <a:off x="1908175" y="4076700"/>
          <a:ext cx="5400675" cy="2089150"/>
        </p:xfrm>
        <a:graphic>
          <a:graphicData uri="http://schemas.openxmlformats.org/drawingml/2006/table">
            <a:tbl>
              <a:tblPr/>
              <a:tblGrid>
                <a:gridCol w="2560638"/>
                <a:gridCol w="2840037"/>
              </a:tblGrid>
              <a:tr h="523875">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alibri" pitchFamily="34" charset="0"/>
                          <a:ea typeface="宋体" charset="-122"/>
                          <a:cs typeface="Times New Roman" pitchFamily="18" charset="0"/>
                        </a:rPr>
                        <a:t>发展阶段</a:t>
                      </a:r>
                      <a:endParaRPr kumimoji="0" lang="zh-CN" altLang="en-US" sz="24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alibri" pitchFamily="34" charset="0"/>
                          <a:ea typeface="宋体" charset="-122"/>
                          <a:cs typeface="Times New Roman" pitchFamily="18" charset="0"/>
                        </a:rPr>
                        <a:t>团队动作状况</a:t>
                      </a:r>
                      <a:endParaRPr kumimoji="0" lang="zh-CN" altLang="en-US" sz="24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r>
              <a:tr h="15652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初创期</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初见成效期</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持续发展期</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成熟期</a:t>
                      </a:r>
                      <a:endParaRPr kumimoji="0" lang="zh-CN" altLang="en-US" sz="20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不确定性</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团队成员之间相互竞争</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团队成员之间和谐融洽</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团队成员之间协作进取</a:t>
                      </a:r>
                      <a:endParaRPr kumimoji="0" lang="zh-CN" altLang="en-US" sz="20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
        <p:nvSpPr>
          <p:cNvPr id="63519" name="Rectangle 31"/>
          <p:cNvSpPr>
            <a:spLocks noChangeArrowheads="1"/>
          </p:cNvSpPr>
          <p:nvPr/>
        </p:nvSpPr>
        <p:spPr bwMode="auto">
          <a:xfrm>
            <a:off x="2640013" y="3638550"/>
            <a:ext cx="3863975" cy="366713"/>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algn="ctr" eaLnBrk="0" hangingPunct="0"/>
            <a:r>
              <a:rPr lang="zh-CN" altLang="en-US" b="1" dirty="0">
                <a:ea typeface="宋体" charset="-122"/>
              </a:rPr>
              <a:t>表</a:t>
            </a:r>
            <a:r>
              <a:rPr lang="en-US" altLang="zh-CN" b="1" dirty="0">
                <a:ea typeface="宋体" charset="-122"/>
              </a:rPr>
              <a:t>12-3</a:t>
            </a:r>
            <a:r>
              <a:rPr lang="zh-CN" altLang="en-US" b="1" dirty="0">
                <a:ea typeface="宋体" charset="-122"/>
              </a:rPr>
              <a:t>团队发展阶段及团队运作状况</a:t>
            </a:r>
          </a:p>
        </p:txBody>
      </p:sp>
    </p:spTree>
    <p:extLst>
      <p:ext uri="{BB962C8B-B14F-4D97-AF65-F5344CB8AC3E}">
        <p14:creationId xmlns:p14="http://schemas.microsoft.com/office/powerpoint/2010/main" val="183915479"/>
      </p:ext>
    </p:extLst>
  </p:cSld>
  <p:clrMapOvr>
    <a:masterClrMapping/>
  </p:clrMapOvr>
  <p:transition/>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4514" name="Rectangle 2"/>
          <p:cNvSpPr>
            <a:spLocks noGrp="1" noChangeArrowheads="1"/>
          </p:cNvSpPr>
          <p:nvPr>
            <p:ph type="title" idx="4294967295"/>
          </p:nvPr>
        </p:nvSpPr>
        <p:spPr/>
        <p:txBody>
          <a:bodyPr/>
          <a:lstStyle/>
          <a:p>
            <a:r>
              <a:rPr lang="en-US" altLang="zh-CN" sz="4000" dirty="0">
                <a:latin typeface="微软雅黑" pitchFamily="34" charset="-122"/>
                <a:ea typeface="微软雅黑" pitchFamily="34" charset="-122"/>
              </a:rPr>
              <a:t>12.5 </a:t>
            </a:r>
            <a:r>
              <a:rPr lang="zh-CN" altLang="en-US" sz="4000" dirty="0">
                <a:latin typeface="微软雅黑" pitchFamily="34" charset="-122"/>
                <a:ea typeface="微软雅黑" pitchFamily="34" charset="-122"/>
              </a:rPr>
              <a:t>团队的形成及类型</a:t>
            </a:r>
            <a:endParaRPr lang="zh-CN" altLang="en-US" sz="4000" dirty="0" smtClean="0">
              <a:latin typeface="微软雅黑" pitchFamily="34" charset="-122"/>
              <a:ea typeface="微软雅黑" pitchFamily="34" charset="-122"/>
            </a:endParaRPr>
          </a:p>
        </p:txBody>
      </p:sp>
      <p:sp>
        <p:nvSpPr>
          <p:cNvPr id="64516" name="Rectangle 4"/>
          <p:cNvSpPr>
            <a:spLocks noChangeArrowheads="1"/>
          </p:cNvSpPr>
          <p:nvPr/>
        </p:nvSpPr>
        <p:spPr bwMode="auto">
          <a:xfrm>
            <a:off x="2124075" y="1341438"/>
            <a:ext cx="4481513" cy="396875"/>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algn="ctr" eaLnBrk="0" hangingPunct="0"/>
            <a:r>
              <a:rPr lang="zh-CN" altLang="en-US" sz="2000" b="1">
                <a:latin typeface="Calibri" pitchFamily="34" charset="0"/>
                <a:ea typeface="宋体" charset="-122"/>
                <a:cs typeface="Times New Roman" pitchFamily="18" charset="0"/>
              </a:rPr>
              <a:t>表</a:t>
            </a:r>
            <a:r>
              <a:rPr lang="en-US" altLang="zh-CN" sz="2000" b="1">
                <a:latin typeface="Calibri" pitchFamily="34" charset="0"/>
                <a:ea typeface="宋体" charset="-122"/>
                <a:cs typeface="Times New Roman" pitchFamily="18" charset="0"/>
              </a:rPr>
              <a:t>12-4</a:t>
            </a:r>
            <a:r>
              <a:rPr lang="zh-CN" altLang="en-US" sz="2000" b="1">
                <a:latin typeface="Calibri" pitchFamily="34" charset="0"/>
                <a:ea typeface="宋体" charset="-122"/>
                <a:cs typeface="Times New Roman" pitchFamily="18" charset="0"/>
              </a:rPr>
              <a:t>团队发展各个阶段的效率和特征</a:t>
            </a:r>
            <a:endParaRPr lang="zh-CN" altLang="en-US" sz="2000" b="1">
              <a:ea typeface="宋体" charset="-122"/>
              <a:cs typeface="Times New Roman" pitchFamily="18" charset="0"/>
            </a:endParaRPr>
          </a:p>
        </p:txBody>
      </p:sp>
      <p:graphicFrame>
        <p:nvGraphicFramePr>
          <p:cNvPr id="64558" name="Group 46"/>
          <p:cNvGraphicFramePr>
            <a:graphicFrameLocks noGrp="1"/>
          </p:cNvGraphicFramePr>
          <p:nvPr>
            <p:extLst>
              <p:ext uri="{D42A27DB-BD31-4B8C-83A1-F6EECF244321}">
                <p14:modId xmlns:p14="http://schemas.microsoft.com/office/powerpoint/2010/main" val="3394944281"/>
              </p:ext>
            </p:extLst>
          </p:nvPr>
        </p:nvGraphicFramePr>
        <p:xfrm>
          <a:off x="684213" y="2286000"/>
          <a:ext cx="7848600" cy="2655889"/>
        </p:xfrm>
        <a:graphic>
          <a:graphicData uri="http://schemas.openxmlformats.org/drawingml/2006/table">
            <a:tbl>
              <a:tblPr/>
              <a:tblGrid>
                <a:gridCol w="2616200"/>
                <a:gridCol w="1200150"/>
                <a:gridCol w="4032250"/>
              </a:tblGrid>
              <a:tr h="501651">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alibri" pitchFamily="34" charset="0"/>
                          <a:ea typeface="宋体" charset="-122"/>
                          <a:cs typeface="Times New Roman" pitchFamily="18" charset="0"/>
                        </a:rPr>
                        <a:t>阶段</a:t>
                      </a:r>
                      <a:endParaRPr kumimoji="0" lang="zh-CN" altLang="en-US" sz="24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alibri" pitchFamily="34" charset="0"/>
                          <a:ea typeface="宋体" charset="-122"/>
                          <a:cs typeface="Times New Roman" pitchFamily="18" charset="0"/>
                        </a:rPr>
                        <a:t>效率</a:t>
                      </a:r>
                      <a:endParaRPr kumimoji="0" lang="zh-CN" altLang="en-US" sz="24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400" b="1" i="0" u="none" strike="noStrike" cap="none" normalizeH="0" baseline="0" dirty="0" smtClean="0">
                          <a:ln>
                            <a:noFill/>
                          </a:ln>
                          <a:solidFill>
                            <a:schemeClr val="tx1"/>
                          </a:solidFill>
                          <a:effectLst/>
                          <a:latin typeface="Calibri" pitchFamily="34" charset="0"/>
                          <a:ea typeface="宋体" charset="-122"/>
                          <a:cs typeface="Times New Roman" pitchFamily="18" charset="0"/>
                        </a:rPr>
                        <a:t>工作关系</a:t>
                      </a:r>
                      <a:endParaRPr kumimoji="0" lang="zh-CN" altLang="en-US" sz="24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40000"/>
                        <a:lumOff val="60000"/>
                      </a:schemeClr>
                    </a:solidFill>
                  </a:tcPr>
                </a:tc>
              </a:tr>
              <a:tr h="2154238">
                <a:tc>
                  <a:txBody>
                    <a:bodyPr/>
                    <a:lstStyle/>
                    <a:p>
                      <a:pPr marL="0" marR="0" lvl="0" indent="152400" algn="l"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Calibri" pitchFamily="34" charset="0"/>
                          <a:ea typeface="宋体" charset="-122"/>
                          <a:cs typeface="Times New Roman" pitchFamily="18" charset="0"/>
                        </a:rPr>
                        <a:t>1</a:t>
                      </a: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初创期</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Calibri" pitchFamily="34" charset="0"/>
                          <a:ea typeface="宋体" charset="-122"/>
                          <a:cs typeface="Times New Roman" pitchFamily="18" charset="0"/>
                        </a:rPr>
                        <a:t>2</a:t>
                      </a: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初见成效期</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Calibri" pitchFamily="34" charset="0"/>
                          <a:ea typeface="宋体" charset="-122"/>
                        </a:rPr>
                        <a:t>3</a:t>
                      </a:r>
                      <a:r>
                        <a:rPr kumimoji="0" lang="zh-CN" altLang="en-US" sz="2000" b="1" i="0" u="none" strike="noStrike" cap="none" normalizeH="0" baseline="0" smtClean="0">
                          <a:ln>
                            <a:noFill/>
                          </a:ln>
                          <a:solidFill>
                            <a:schemeClr val="tx1"/>
                          </a:solidFill>
                          <a:effectLst/>
                          <a:latin typeface="Calibri" pitchFamily="34" charset="0"/>
                          <a:ea typeface="宋体" charset="-122"/>
                        </a:rPr>
                        <a:t>持续发展期</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Calibri" pitchFamily="34" charset="0"/>
                          <a:ea typeface="宋体" charset="-122"/>
                        </a:rPr>
                        <a:t>4</a:t>
                      </a:r>
                      <a:r>
                        <a:rPr kumimoji="0" lang="zh-CN" altLang="en-US" sz="2000" b="1" i="0" u="none" strike="noStrike" cap="none" normalizeH="0" baseline="0" smtClean="0">
                          <a:ln>
                            <a:noFill/>
                          </a:ln>
                          <a:solidFill>
                            <a:schemeClr val="tx1"/>
                          </a:solidFill>
                          <a:effectLst/>
                          <a:latin typeface="Calibri" pitchFamily="34" charset="0"/>
                          <a:ea typeface="宋体" charset="-122"/>
                        </a:rPr>
                        <a:t>成熟期</a:t>
                      </a:r>
                      <a:r>
                        <a:rPr kumimoji="0" lang="en-US" altLang="zh-CN" sz="2000" b="1" i="0" u="none" strike="noStrike" cap="none" normalizeH="0" baseline="0" smtClean="0">
                          <a:ln>
                            <a:noFill/>
                          </a:ln>
                          <a:solidFill>
                            <a:schemeClr val="tx1"/>
                          </a:solidFill>
                          <a:effectLst/>
                          <a:latin typeface="Calibri" pitchFamily="34" charset="0"/>
                          <a:ea typeface="宋体" charset="-122"/>
                        </a:rPr>
                        <a:t>1</a:t>
                      </a:r>
                      <a:endParaRPr kumimoji="0" lang="en-US" altLang="zh-CN"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15240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 成熟期</a:t>
                      </a:r>
                      <a:r>
                        <a:rPr kumimoji="0" lang="en-US" altLang="zh-CN" sz="2000" b="1" i="0" u="none" strike="noStrike" cap="none" normalizeH="0" baseline="0" smtClean="0">
                          <a:ln>
                            <a:noFill/>
                          </a:ln>
                          <a:solidFill>
                            <a:schemeClr val="tx1"/>
                          </a:solidFill>
                          <a:effectLst/>
                          <a:latin typeface="Calibri" pitchFamily="34" charset="0"/>
                          <a:ea typeface="宋体" charset="-122"/>
                        </a:rPr>
                        <a:t>2</a:t>
                      </a:r>
                      <a:r>
                        <a:rPr kumimoji="0" lang="zh-CN" altLang="en-US" sz="2000" b="1" i="0" u="none" strike="noStrike" cap="none" normalizeH="0" baseline="0" smtClean="0">
                          <a:ln>
                            <a:noFill/>
                          </a:ln>
                          <a:solidFill>
                            <a:schemeClr val="tx1"/>
                          </a:solidFill>
                          <a:effectLst/>
                          <a:latin typeface="Calibri" pitchFamily="34" charset="0"/>
                          <a:ea typeface="宋体" charset="-122"/>
                        </a:rPr>
                        <a:t>（呆滞）</a:t>
                      </a:r>
                      <a:endParaRPr kumimoji="0" lang="zh-CN" altLang="en-US" sz="20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a:t>
                      </a:r>
                      <a:r>
                        <a:rPr kumimoji="0" lang="en-US" altLang="zh-CN" sz="2000" b="1" i="0" u="none" strike="noStrike" cap="none" normalizeH="0" baseline="0" smtClean="0">
                          <a:ln>
                            <a:noFill/>
                          </a:ln>
                          <a:solidFill>
                            <a:schemeClr val="tx1"/>
                          </a:solidFill>
                          <a:effectLst/>
                          <a:latin typeface="Calibri" pitchFamily="34" charset="0"/>
                          <a:ea typeface="宋体" charset="-122"/>
                          <a:cs typeface="Times New Roman" pitchFamily="18" charset="0"/>
                        </a:rPr>
                        <a:t>——</a:t>
                      </a: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无</a:t>
                      </a:r>
                      <a:r>
                        <a:rPr kumimoji="0" lang="en-US" altLang="zh-CN" sz="2000" b="1" i="0" u="none" strike="noStrike" cap="none" normalizeH="0" baseline="0" smtClean="0">
                          <a:ln>
                            <a:noFill/>
                          </a:ln>
                          <a:solidFill>
                            <a:schemeClr val="tx1"/>
                          </a:solidFill>
                          <a:effectLst/>
                          <a:latin typeface="Calibri" pitchFamily="34" charset="0"/>
                          <a:ea typeface="宋体" charset="-122"/>
                        </a:rPr>
                        <a:t>——</a:t>
                      </a:r>
                      <a:r>
                        <a:rPr kumimoji="0" lang="zh-CN" altLang="en-US" sz="2000" b="1" i="0" u="none" strike="noStrike" cap="none" normalizeH="0" baseline="0" smtClean="0">
                          <a:ln>
                            <a:noFill/>
                          </a:ln>
                          <a:solidFill>
                            <a:schemeClr val="tx1"/>
                          </a:solidFill>
                          <a:effectLst/>
                          <a:latin typeface="Calibri" pitchFamily="34" charset="0"/>
                          <a:ea typeface="宋体" charset="-122"/>
                        </a:rPr>
                        <a:t>低</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中</a:t>
                      </a:r>
                      <a:r>
                        <a:rPr kumimoji="0" lang="en-US" altLang="zh-CN" sz="2000" b="1" i="0" u="none" strike="noStrike" cap="none" normalizeH="0" baseline="0" smtClean="0">
                          <a:ln>
                            <a:noFill/>
                          </a:ln>
                          <a:solidFill>
                            <a:schemeClr val="tx1"/>
                          </a:solidFill>
                          <a:effectLst/>
                          <a:latin typeface="Calibri" pitchFamily="34" charset="0"/>
                          <a:ea typeface="宋体" charset="-122"/>
                        </a:rPr>
                        <a:t>——</a:t>
                      </a:r>
                      <a:r>
                        <a:rPr kumimoji="0" lang="zh-CN" altLang="en-US" sz="2000" b="1" i="0" u="none" strike="noStrike" cap="none" normalizeH="0" baseline="0" smtClean="0">
                          <a:ln>
                            <a:noFill/>
                          </a:ln>
                          <a:solidFill>
                            <a:schemeClr val="tx1"/>
                          </a:solidFill>
                          <a:effectLst/>
                          <a:latin typeface="Calibri" pitchFamily="34" charset="0"/>
                          <a:ea typeface="宋体" charset="-122"/>
                        </a:rPr>
                        <a:t>高</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高</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中</a:t>
                      </a:r>
                      <a:endParaRPr kumimoji="0" lang="zh-CN" altLang="en-US" sz="20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戒备的、谨慎的、不承担责任的</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好争辩的、定位的</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群体在这一阶段陷入困境</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合作的、相互支持的、善于沟通的</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协作的、整体化的、高标准的</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常规的、不接受外部观点的</a:t>
                      </a:r>
                      <a:endParaRPr kumimoji="0" lang="zh-CN" altLang="en-US" sz="20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3823425949"/>
      </p:ext>
    </p:extLst>
  </p:cSld>
  <p:clrMapOvr>
    <a:masterClrMapping/>
  </p:clrMapOvr>
  <p:transition/>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5538"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12.5 </a:t>
            </a:r>
            <a:r>
              <a:rPr lang="zh-CN" altLang="en-US" sz="4000" dirty="0">
                <a:latin typeface="微软雅黑" pitchFamily="34" charset="-122"/>
                <a:ea typeface="微软雅黑" pitchFamily="34" charset="-122"/>
              </a:rPr>
              <a:t>团队的形成及类型</a:t>
            </a:r>
            <a:endParaRPr lang="zh-CN" altLang="en-US" sz="4000" dirty="0" smtClean="0"/>
          </a:p>
        </p:txBody>
      </p:sp>
      <p:sp>
        <p:nvSpPr>
          <p:cNvPr id="65539" name="内容占位符 2"/>
          <p:cNvSpPr>
            <a:spLocks noGrp="1"/>
          </p:cNvSpPr>
          <p:nvPr>
            <p:ph idx="4294967295"/>
          </p:nvPr>
        </p:nvSpPr>
        <p:spPr>
          <a:xfrm>
            <a:off x="457200" y="1295400"/>
            <a:ext cx="8229600" cy="3419475"/>
          </a:xfrm>
        </p:spPr>
        <p:txBody>
          <a:bodyPr/>
          <a:lstStyle/>
          <a:p>
            <a:pPr marL="609600" indent="-609600"/>
            <a:r>
              <a:rPr lang="en-US" altLang="zh-CN" b="1" smtClean="0">
                <a:latin typeface="宋体" charset="-122"/>
                <a:ea typeface="宋体" charset="-122"/>
              </a:rPr>
              <a:t>12.5.2</a:t>
            </a:r>
            <a:r>
              <a:rPr lang="zh-CN" altLang="en-US" b="1" smtClean="0">
                <a:latin typeface="宋体" charset="-122"/>
                <a:ea typeface="宋体" charset="-122"/>
              </a:rPr>
              <a:t>团队的常见类型</a:t>
            </a:r>
          </a:p>
          <a:p>
            <a:pPr marL="609600" indent="-609600">
              <a:lnSpc>
                <a:spcPct val="150000"/>
              </a:lnSpc>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 问题解决型团队</a:t>
            </a:r>
          </a:p>
        </p:txBody>
      </p:sp>
      <p:pic>
        <p:nvPicPr>
          <p:cNvPr id="65540" name="Picture 4" descr="U_1237~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2051050" y="2852738"/>
            <a:ext cx="5113338" cy="2652712"/>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65541" name="Rectangle 5"/>
          <p:cNvSpPr>
            <a:spLocks noChangeArrowheads="1"/>
          </p:cNvSpPr>
          <p:nvPr/>
        </p:nvSpPr>
        <p:spPr bwMode="auto">
          <a:xfrm>
            <a:off x="2843213" y="5589588"/>
            <a:ext cx="2736850" cy="366712"/>
          </a:xfrm>
          <a:prstGeom prst="rect">
            <a:avLst/>
          </a:prstGeom>
          <a:noFill/>
          <a:ln>
            <a:noFill/>
          </a:ln>
          <a:effectLst>
            <a:prstShdw prst="shdw17" dist="17961" dir="2700000">
              <a:schemeClr val="accent1">
                <a:gamma/>
                <a:shade val="60000"/>
                <a:invGamma/>
              </a:schemeClr>
            </a:prstShdw>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Lst>
        </p:spPr>
        <p:txBody>
          <a:bodyPr wrap="none" anchor="ctr">
            <a:spAutoFit/>
          </a:bodyPr>
          <a:lstStyle/>
          <a:p>
            <a:pPr algn="ctr" eaLnBrk="0" hangingPunct="0"/>
            <a:r>
              <a:rPr lang="zh-CN" altLang="en-US">
                <a:ea typeface="宋体" charset="-122"/>
              </a:rPr>
              <a:t>图</a:t>
            </a:r>
            <a:r>
              <a:rPr lang="en-US" altLang="zh-CN">
                <a:ea typeface="宋体" charset="-122"/>
              </a:rPr>
              <a:t>12-8</a:t>
            </a:r>
            <a:r>
              <a:rPr lang="zh-CN" altLang="en-US">
                <a:ea typeface="宋体" charset="-122"/>
              </a:rPr>
              <a:t>问题解决型团队</a:t>
            </a:r>
          </a:p>
        </p:txBody>
      </p:sp>
    </p:spTree>
    <p:extLst>
      <p:ext uri="{BB962C8B-B14F-4D97-AF65-F5344CB8AC3E}">
        <p14:creationId xmlns:p14="http://schemas.microsoft.com/office/powerpoint/2010/main" val="3585950980"/>
      </p:ext>
    </p:extLst>
  </p:cSld>
  <p:clrMapOvr>
    <a:masterClrMapping/>
  </p:clrMapOvr>
  <p:transition/>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9634"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12.5 </a:t>
            </a:r>
            <a:r>
              <a:rPr lang="zh-CN" altLang="en-US" sz="4000" dirty="0">
                <a:latin typeface="微软雅黑" pitchFamily="34" charset="-122"/>
                <a:ea typeface="微软雅黑" pitchFamily="34" charset="-122"/>
              </a:rPr>
              <a:t>团队的形成及类型</a:t>
            </a:r>
            <a:endParaRPr lang="zh-CN" altLang="en-US" sz="4000" dirty="0" smtClean="0"/>
          </a:p>
        </p:txBody>
      </p:sp>
      <p:sp>
        <p:nvSpPr>
          <p:cNvPr id="69635" name="内容占位符 2"/>
          <p:cNvSpPr>
            <a:spLocks noGrp="1"/>
          </p:cNvSpPr>
          <p:nvPr>
            <p:ph idx="4294967295"/>
          </p:nvPr>
        </p:nvSpPr>
        <p:spPr>
          <a:xfrm>
            <a:off x="457200" y="1295400"/>
            <a:ext cx="8229600" cy="1485900"/>
          </a:xfrm>
        </p:spPr>
        <p:txBody>
          <a:bodyPr/>
          <a:lstStyle/>
          <a:p>
            <a:pPr marL="609600" indent="-609600">
              <a:buFont typeface="Wingdings" pitchFamily="2" charset="2"/>
              <a:buChar char="Ø"/>
            </a:pPr>
            <a:r>
              <a:rPr lang="en-US" altLang="zh-CN" sz="2800" b="1" dirty="0" smtClean="0">
                <a:latin typeface="宋体" charset="-122"/>
                <a:ea typeface="宋体" charset="-122"/>
              </a:rPr>
              <a:t>2.</a:t>
            </a:r>
            <a:r>
              <a:rPr lang="zh-CN" altLang="en-US" sz="2800" b="1" dirty="0" smtClean="0">
                <a:latin typeface="宋体" charset="-122"/>
                <a:ea typeface="宋体" charset="-122"/>
              </a:rPr>
              <a:t>自我管理型团队</a:t>
            </a:r>
          </a:p>
          <a:p>
            <a:pPr marL="609600" indent="-609600">
              <a:buFont typeface="Wingdings" pitchFamily="2" charset="2"/>
              <a:buNone/>
            </a:pPr>
            <a:r>
              <a:rPr lang="zh-CN" altLang="en-US" sz="2400" b="1" dirty="0" smtClean="0">
                <a:latin typeface="宋体" charset="-122"/>
                <a:ea typeface="宋体" charset="-122"/>
              </a:rPr>
              <a:t>    自我管理型团队（</a:t>
            </a:r>
            <a:r>
              <a:rPr lang="en-US" altLang="zh-CN" sz="2400" b="1" dirty="0" smtClean="0">
                <a:latin typeface="宋体" charset="-122"/>
                <a:ea typeface="宋体" charset="-122"/>
              </a:rPr>
              <a:t>self-managed team</a:t>
            </a:r>
            <a:r>
              <a:rPr lang="zh-CN" altLang="en-US" sz="2400" b="1" dirty="0" smtClean="0">
                <a:latin typeface="宋体" charset="-122"/>
                <a:ea typeface="宋体" charset="-122"/>
              </a:rPr>
              <a:t>），也称依靠自我或自我指导的团队。它不仅注意问题的解决，而且执行解决问题的方案，并对工作结果承担责任。自我管理型团队通常由</a:t>
            </a:r>
            <a:r>
              <a:rPr lang="en-US" altLang="zh-CN" sz="2400" b="1" dirty="0" smtClean="0">
                <a:latin typeface="宋体" charset="-122"/>
                <a:ea typeface="宋体" charset="-122"/>
              </a:rPr>
              <a:t>10-15</a:t>
            </a:r>
            <a:r>
              <a:rPr lang="zh-CN" altLang="en-US" sz="2400" b="1" dirty="0" smtClean="0">
                <a:latin typeface="宋体" charset="-122"/>
                <a:ea typeface="宋体" charset="-122"/>
              </a:rPr>
              <a:t>人组成，被赋予相当的自主权。</a:t>
            </a:r>
            <a:r>
              <a:rPr lang="zh-CN" altLang="en-US" dirty="0" smtClean="0"/>
              <a:t> </a:t>
            </a:r>
            <a:endParaRPr lang="en-US" altLang="zh-CN" sz="2800" b="1" dirty="0" smtClean="0">
              <a:latin typeface="宋体" charset="-122"/>
              <a:ea typeface="宋体" charset="-122"/>
            </a:endParaRPr>
          </a:p>
          <a:p>
            <a:pPr marL="609600" indent="-609600">
              <a:buFont typeface="Wingdings" pitchFamily="2" charset="2"/>
              <a:buChar char="Ø"/>
            </a:pPr>
            <a:r>
              <a:rPr lang="en-US" altLang="zh-CN" sz="2800" b="1" dirty="0" smtClean="0">
                <a:latin typeface="宋体" charset="-122"/>
                <a:ea typeface="宋体" charset="-122"/>
              </a:rPr>
              <a:t>3.</a:t>
            </a:r>
            <a:r>
              <a:rPr lang="zh-CN" altLang="en-US" sz="2800" b="1" dirty="0" smtClean="0">
                <a:latin typeface="宋体" charset="-122"/>
                <a:ea typeface="宋体" charset="-122"/>
              </a:rPr>
              <a:t>多功能型</a:t>
            </a:r>
            <a:r>
              <a:rPr lang="zh-CN" altLang="en-US" sz="2800" b="1" dirty="0" smtClean="0">
                <a:latin typeface="宋体" charset="-122"/>
                <a:ea typeface="宋体" charset="-122"/>
              </a:rPr>
              <a:t>团队</a:t>
            </a:r>
            <a:endParaRPr lang="en-US" altLang="zh-CN" sz="2800" b="1" dirty="0" smtClean="0">
              <a:latin typeface="宋体" charset="-122"/>
              <a:ea typeface="宋体" charset="-122"/>
            </a:endParaRPr>
          </a:p>
          <a:p>
            <a:pPr marL="609600" indent="-609600">
              <a:buFont typeface="Wingdings" pitchFamily="2" charset="2"/>
              <a:buNone/>
            </a:pPr>
            <a:r>
              <a:rPr lang="zh-CN" altLang="en-US" sz="2400" b="1" dirty="0" smtClean="0"/>
              <a:t>      </a:t>
            </a:r>
            <a:r>
              <a:rPr lang="zh-CN" altLang="en-US" sz="2400" b="1" dirty="0" smtClean="0">
                <a:latin typeface="宋体" charset="-122"/>
                <a:ea typeface="宋体" charset="-122"/>
              </a:rPr>
              <a:t>多功能型团队（</a:t>
            </a:r>
            <a:r>
              <a:rPr lang="en-US" altLang="zh-CN" sz="2400" b="1" dirty="0" smtClean="0">
                <a:latin typeface="宋体" charset="-122"/>
                <a:ea typeface="宋体" charset="-122"/>
              </a:rPr>
              <a:t>cross-function team</a:t>
            </a:r>
            <a:r>
              <a:rPr lang="zh-CN" altLang="en-US" sz="2400" b="1" dirty="0" smtClean="0">
                <a:latin typeface="宋体" charset="-122"/>
                <a:ea typeface="宋体" charset="-122"/>
              </a:rPr>
              <a:t>），是为了完成某项任务，由来自同一等级、不同工作领域的员工组成。</a:t>
            </a:r>
            <a:r>
              <a:rPr lang="zh-CN" altLang="en-US" sz="2400" dirty="0" smtClean="0">
                <a:latin typeface="宋体" charset="-122"/>
                <a:ea typeface="宋体" charset="-122"/>
              </a:rPr>
              <a:t> </a:t>
            </a:r>
            <a:endParaRPr lang="zh-CN" altLang="en-US" dirty="0" smtClean="0">
              <a:latin typeface="宋体" charset="-122"/>
              <a:ea typeface="宋体" charset="-122"/>
            </a:endParaRPr>
          </a:p>
        </p:txBody>
      </p:sp>
    </p:spTree>
    <p:extLst>
      <p:ext uri="{BB962C8B-B14F-4D97-AF65-F5344CB8AC3E}">
        <p14:creationId xmlns:p14="http://schemas.microsoft.com/office/powerpoint/2010/main" val="2618631868"/>
      </p:ext>
    </p:extLst>
  </p:cSld>
  <p:clrMapOvr>
    <a:masterClrMapping/>
  </p:clrMapOvr>
  <p:transition/>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0658"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12.5 </a:t>
            </a:r>
            <a:r>
              <a:rPr lang="zh-CN" altLang="en-US" sz="4000" dirty="0">
                <a:latin typeface="微软雅黑" pitchFamily="34" charset="-122"/>
                <a:ea typeface="微软雅黑" pitchFamily="34" charset="-122"/>
              </a:rPr>
              <a:t>团队的形成及类型</a:t>
            </a:r>
            <a:endParaRPr lang="zh-CN" altLang="en-US" sz="4000" dirty="0" smtClean="0"/>
          </a:p>
        </p:txBody>
      </p:sp>
      <p:sp>
        <p:nvSpPr>
          <p:cNvPr id="70659" name="内容占位符 2"/>
          <p:cNvSpPr>
            <a:spLocks noGrp="1"/>
          </p:cNvSpPr>
          <p:nvPr>
            <p:ph idx="4294967295"/>
          </p:nvPr>
        </p:nvSpPr>
        <p:spPr>
          <a:xfrm>
            <a:off x="457200" y="1295400"/>
            <a:ext cx="8229600" cy="3419475"/>
          </a:xfrm>
        </p:spPr>
        <p:txBody>
          <a:bodyPr/>
          <a:lstStyle/>
          <a:p>
            <a:pPr marL="609600" indent="-609600"/>
            <a:r>
              <a:rPr lang="en-US" altLang="zh-CN" b="1" dirty="0" smtClean="0">
                <a:latin typeface="宋体" charset="-122"/>
                <a:ea typeface="宋体" charset="-122"/>
              </a:rPr>
              <a:t>12.5.2</a:t>
            </a:r>
            <a:r>
              <a:rPr lang="zh-CN" altLang="en-US" b="1" dirty="0" smtClean="0">
                <a:latin typeface="宋体" charset="-122"/>
                <a:ea typeface="宋体" charset="-122"/>
              </a:rPr>
              <a:t>团队的常见类型</a:t>
            </a:r>
          </a:p>
          <a:p>
            <a:pPr marL="609600" indent="-609600">
              <a:lnSpc>
                <a:spcPct val="150000"/>
              </a:lnSpc>
              <a:buFont typeface="Wingdings" pitchFamily="2" charset="2"/>
              <a:buChar char="Ø"/>
            </a:pPr>
            <a:r>
              <a:rPr lang="en-US" altLang="zh-CN" sz="2800" b="1" dirty="0" smtClean="0">
                <a:latin typeface="宋体" charset="-122"/>
                <a:ea typeface="宋体" charset="-122"/>
              </a:rPr>
              <a:t>1.</a:t>
            </a:r>
            <a:r>
              <a:rPr lang="zh-CN" altLang="en-US" sz="2800" b="1" dirty="0" smtClean="0">
                <a:latin typeface="宋体" charset="-122"/>
                <a:ea typeface="宋体" charset="-122"/>
              </a:rPr>
              <a:t> 学习型团队</a:t>
            </a:r>
          </a:p>
          <a:p>
            <a:pPr marL="609600" indent="-609600">
              <a:lnSpc>
                <a:spcPct val="150000"/>
              </a:lnSpc>
              <a:buFont typeface="Wingdings" pitchFamily="2" charset="2"/>
              <a:buChar char="Ø"/>
            </a:pPr>
            <a:r>
              <a:rPr lang="en-US" altLang="zh-CN" sz="2800" b="1" dirty="0" smtClean="0">
                <a:latin typeface="宋体" charset="-122"/>
                <a:ea typeface="宋体" charset="-122"/>
              </a:rPr>
              <a:t>2</a:t>
            </a:r>
            <a:r>
              <a:rPr lang="zh-CN" altLang="en-US" sz="2800" b="1" dirty="0" smtClean="0">
                <a:latin typeface="宋体" charset="-122"/>
                <a:ea typeface="宋体" charset="-122"/>
              </a:rPr>
              <a:t>．虚拟团队</a:t>
            </a:r>
          </a:p>
          <a:p>
            <a:pPr marL="609600" indent="-609600">
              <a:lnSpc>
                <a:spcPct val="150000"/>
              </a:lnSpc>
              <a:buFont typeface="Wingdings" pitchFamily="2" charset="2"/>
              <a:buChar char="Ø"/>
            </a:pPr>
            <a:r>
              <a:rPr lang="en-US" altLang="zh-CN" sz="2800" b="1" dirty="0" smtClean="0">
                <a:latin typeface="宋体" charset="-122"/>
                <a:ea typeface="宋体" charset="-122"/>
              </a:rPr>
              <a:t>3</a:t>
            </a:r>
            <a:r>
              <a:rPr lang="zh-CN" altLang="en-US" sz="2800" b="1" dirty="0" smtClean="0">
                <a:latin typeface="宋体" charset="-122"/>
                <a:ea typeface="宋体" charset="-122"/>
              </a:rPr>
              <a:t>．跨组织团队</a:t>
            </a:r>
          </a:p>
        </p:txBody>
      </p:sp>
    </p:spTree>
    <p:extLst>
      <p:ext uri="{BB962C8B-B14F-4D97-AF65-F5344CB8AC3E}">
        <p14:creationId xmlns:p14="http://schemas.microsoft.com/office/powerpoint/2010/main" val="3909980216"/>
      </p:ext>
    </p:extLst>
  </p:cSld>
  <p:clrMapOvr>
    <a:masterClrMapping/>
  </p:clrMapOvr>
  <p:transition/>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8434" name="标题 1"/>
          <p:cNvSpPr>
            <a:spLocks noGrp="1"/>
          </p:cNvSpPr>
          <p:nvPr>
            <p:ph type="title"/>
          </p:nvPr>
        </p:nvSpPr>
        <p:spPr/>
        <p:txBody>
          <a:bodyPr/>
          <a:lstStyle/>
          <a:p>
            <a:r>
              <a:rPr lang="en-US" altLang="zh-CN" sz="4000" dirty="0" smtClean="0">
                <a:latin typeface="微软雅黑" pitchFamily="34" charset="-122"/>
                <a:ea typeface="微软雅黑" pitchFamily="34" charset="-122"/>
              </a:rPr>
              <a:t>12.1  </a:t>
            </a:r>
            <a:r>
              <a:rPr lang="zh-CN" altLang="en-US" sz="4000" dirty="0" smtClean="0">
                <a:latin typeface="微软雅黑" pitchFamily="34" charset="-122"/>
                <a:ea typeface="微软雅黑" pitchFamily="34" charset="-122"/>
              </a:rPr>
              <a:t>群体及其形成原因 </a:t>
            </a:r>
          </a:p>
        </p:txBody>
      </p:sp>
      <p:sp>
        <p:nvSpPr>
          <p:cNvPr id="18435" name="内容占位符 2"/>
          <p:cNvSpPr>
            <a:spLocks noGrp="1"/>
          </p:cNvSpPr>
          <p:nvPr>
            <p:ph idx="1"/>
          </p:nvPr>
        </p:nvSpPr>
        <p:spPr/>
        <p:txBody>
          <a:bodyPr/>
          <a:lstStyle/>
          <a:p>
            <a:pPr>
              <a:lnSpc>
                <a:spcPts val="4000"/>
              </a:lnSpc>
              <a:spcBef>
                <a:spcPct val="0"/>
              </a:spcBef>
            </a:pPr>
            <a:r>
              <a:rPr lang="en-US" altLang="zh-CN" b="1" dirty="0" smtClean="0">
                <a:latin typeface="宋体" charset="-122"/>
                <a:ea typeface="宋体" charset="-122"/>
              </a:rPr>
              <a:t>12.1.1</a:t>
            </a:r>
            <a:r>
              <a:rPr lang="zh-CN" altLang="en-US" b="1" dirty="0" smtClean="0">
                <a:latin typeface="宋体" charset="-122"/>
                <a:ea typeface="宋体" charset="-122"/>
              </a:rPr>
              <a:t>群体概述</a:t>
            </a:r>
            <a:endParaRPr lang="en-US" altLang="zh-CN" b="1" dirty="0" smtClean="0">
              <a:latin typeface="宋体" charset="-122"/>
              <a:ea typeface="宋体" charset="-122"/>
            </a:endParaRPr>
          </a:p>
          <a:p>
            <a:pPr>
              <a:lnSpc>
                <a:spcPts val="4000"/>
              </a:lnSpc>
              <a:spcBef>
                <a:spcPct val="0"/>
              </a:spcBef>
              <a:buFont typeface="Wingdings" pitchFamily="2" charset="2"/>
              <a:buChar char="Ø"/>
            </a:pPr>
            <a:r>
              <a:rPr lang="en-US" altLang="zh-CN" sz="2800" b="1" dirty="0" smtClean="0">
                <a:latin typeface="宋体" charset="-122"/>
                <a:ea typeface="宋体" charset="-122"/>
              </a:rPr>
              <a:t>1.</a:t>
            </a:r>
            <a:r>
              <a:rPr lang="zh-CN" altLang="en-US" sz="2800" b="1" dirty="0" smtClean="0">
                <a:latin typeface="宋体" charset="-122"/>
                <a:ea typeface="宋体" charset="-122"/>
              </a:rPr>
              <a:t>群体的含义</a:t>
            </a:r>
            <a:endParaRPr lang="en-US" altLang="zh-CN" sz="2800" b="1" dirty="0" smtClean="0">
              <a:latin typeface="宋体" charset="-122"/>
              <a:ea typeface="宋体" charset="-122"/>
            </a:endParaRPr>
          </a:p>
          <a:p>
            <a:pPr>
              <a:buFont typeface="Wingdings" pitchFamily="2" charset="2"/>
              <a:buNone/>
            </a:pPr>
            <a:r>
              <a:rPr lang="zh-CN" altLang="en-US" sz="2400" b="1" dirty="0" smtClean="0">
                <a:latin typeface="宋体" charset="-122"/>
                <a:ea typeface="宋体" charset="-122"/>
              </a:rPr>
              <a:t>  群体是指两个以上的人组成有共同目的、相互依存、相互作用的集合体。一般说来，小至两个人以上组成的家庭，大至一个民族，都可以称为群体。</a:t>
            </a:r>
            <a:r>
              <a:rPr lang="zh-CN" altLang="en-US" dirty="0" smtClean="0">
                <a:latin typeface="微软雅黑" pitchFamily="34" charset="-122"/>
                <a:ea typeface="微软雅黑" pitchFamily="34" charset="-122"/>
              </a:rPr>
              <a:t> </a:t>
            </a:r>
            <a:endParaRPr lang="en-US" altLang="zh-CN" sz="2400" b="1" dirty="0" smtClean="0">
              <a:latin typeface="宋体" charset="-122"/>
              <a:ea typeface="宋体" charset="-122"/>
            </a:endParaRPr>
          </a:p>
        </p:txBody>
      </p:sp>
    </p:spTree>
    <p:extLst>
      <p:ext uri="{BB962C8B-B14F-4D97-AF65-F5344CB8AC3E}">
        <p14:creationId xmlns:p14="http://schemas.microsoft.com/office/powerpoint/2010/main" val="1084024280"/>
      </p:ext>
    </p:extLst>
  </p:cSld>
  <p:clrMapOvr>
    <a:masterClrMapping/>
  </p:clrMapOvr>
  <p:transition/>
  <p:timing>
    <p:tnLst>
      <p:par>
        <p:cTn id="1" dur="indefinite" restart="never" nodeType="tmRoot"/>
      </p:par>
    </p:tnLst>
  </p:timing>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1682" name="标题 1"/>
          <p:cNvSpPr>
            <a:spLocks noGrp="1"/>
          </p:cNvSpPr>
          <p:nvPr>
            <p:ph type="title" idx="4294967295"/>
          </p:nvPr>
        </p:nvSpPr>
        <p:spPr/>
        <p:txBody>
          <a:bodyPr/>
          <a:lstStyle/>
          <a:p>
            <a:r>
              <a:rPr lang="en-US" altLang="zh-CN" sz="4000" dirty="0" smtClean="0">
                <a:latin typeface="微软雅黑" pitchFamily="34" charset="-122"/>
                <a:ea typeface="微软雅黑" pitchFamily="34" charset="-122"/>
              </a:rPr>
              <a:t>12.6 </a:t>
            </a:r>
            <a:r>
              <a:rPr lang="zh-CN" altLang="en-US" sz="4000" dirty="0" smtClean="0">
                <a:latin typeface="微软雅黑" pitchFamily="34" charset="-122"/>
                <a:ea typeface="微软雅黑" pitchFamily="34" charset="-122"/>
              </a:rPr>
              <a:t>团队建设 </a:t>
            </a:r>
          </a:p>
        </p:txBody>
      </p:sp>
      <p:sp>
        <p:nvSpPr>
          <p:cNvPr id="71683" name="内容占位符 2"/>
          <p:cNvSpPr>
            <a:spLocks noGrp="1"/>
          </p:cNvSpPr>
          <p:nvPr>
            <p:ph idx="4294967295"/>
          </p:nvPr>
        </p:nvSpPr>
        <p:spPr>
          <a:xfrm>
            <a:off x="457200" y="1295400"/>
            <a:ext cx="8229600" cy="3419475"/>
          </a:xfrm>
        </p:spPr>
        <p:txBody>
          <a:bodyPr/>
          <a:lstStyle/>
          <a:p>
            <a:r>
              <a:rPr lang="en-US" altLang="zh-CN" b="1" dirty="0" smtClean="0">
                <a:latin typeface="宋体" charset="-122"/>
                <a:ea typeface="宋体" charset="-122"/>
              </a:rPr>
              <a:t>12.6.1</a:t>
            </a:r>
            <a:r>
              <a:rPr lang="zh-CN" altLang="en-US" b="1" dirty="0" smtClean="0">
                <a:latin typeface="宋体" charset="-122"/>
                <a:ea typeface="宋体" charset="-122"/>
              </a:rPr>
              <a:t>团队效能</a:t>
            </a:r>
          </a:p>
          <a:p>
            <a:pPr>
              <a:lnSpc>
                <a:spcPct val="150000"/>
              </a:lnSpc>
              <a:buFont typeface="Wingdings" pitchFamily="2" charset="2"/>
              <a:buChar char="Ø"/>
            </a:pPr>
            <a:r>
              <a:rPr lang="en-US" altLang="zh-CN" sz="2800" b="1" dirty="0" smtClean="0">
                <a:latin typeface="宋体" charset="-122"/>
                <a:ea typeface="宋体" charset="-122"/>
              </a:rPr>
              <a:t>1</a:t>
            </a:r>
            <a:r>
              <a:rPr lang="zh-CN" altLang="en-US" sz="2800" b="1" dirty="0" smtClean="0">
                <a:latin typeface="宋体" charset="-122"/>
                <a:ea typeface="宋体" charset="-122"/>
              </a:rPr>
              <a:t>．团队效能的定义 </a:t>
            </a:r>
          </a:p>
          <a:p>
            <a:pPr>
              <a:lnSpc>
                <a:spcPct val="130000"/>
              </a:lnSpc>
              <a:spcBef>
                <a:spcPct val="0"/>
              </a:spcBef>
              <a:buFont typeface="Wingdings" pitchFamily="2" charset="2"/>
              <a:buNone/>
            </a:pPr>
            <a:r>
              <a:rPr lang="zh-CN" altLang="en-US" sz="2400" b="1" dirty="0" smtClean="0">
                <a:ea typeface="宋体" charset="-122"/>
              </a:rPr>
              <a:t>    团队效能由团队绩效（周边绩效）和组织绩效（任务绩效）共同构成。任务绩效是指任务的完成情况，即职务说明书中所规定的绩效，它与组织的技术成分直接相关，是传统绩效评估的主要成分；周边绩效是指一种心理和社会关系的人际与意志行为，是一种有助于完成组织王作的活动，它侧重于测量组织成员在工作职责外具备的与工作绩效相关的某些品质特征。</a:t>
            </a:r>
          </a:p>
        </p:txBody>
      </p:sp>
    </p:spTree>
    <p:extLst>
      <p:ext uri="{BB962C8B-B14F-4D97-AF65-F5344CB8AC3E}">
        <p14:creationId xmlns:p14="http://schemas.microsoft.com/office/powerpoint/2010/main" val="2280592536"/>
      </p:ext>
    </p:extLst>
  </p:cSld>
  <p:clrMapOvr>
    <a:masterClrMapping/>
  </p:clrMapOvr>
  <p:transition/>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8610"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12.6 </a:t>
            </a:r>
            <a:r>
              <a:rPr lang="zh-CN" altLang="en-US" sz="4000" dirty="0">
                <a:latin typeface="微软雅黑" pitchFamily="34" charset="-122"/>
                <a:ea typeface="微软雅黑" pitchFamily="34" charset="-122"/>
              </a:rPr>
              <a:t>团队建设 </a:t>
            </a:r>
            <a:endParaRPr lang="zh-CN" altLang="en-US" sz="4000" dirty="0" smtClean="0"/>
          </a:p>
        </p:txBody>
      </p:sp>
      <p:sp>
        <p:nvSpPr>
          <p:cNvPr id="68611" name="内容占位符 2"/>
          <p:cNvSpPr>
            <a:spLocks noGrp="1"/>
          </p:cNvSpPr>
          <p:nvPr>
            <p:ph idx="4294967295"/>
          </p:nvPr>
        </p:nvSpPr>
        <p:spPr/>
        <p:txBody>
          <a:bodyPr/>
          <a:lstStyle/>
          <a:p>
            <a:pPr>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．团队效能的影响因素</a:t>
            </a:r>
            <a:endParaRPr lang="en-US" altLang="zh-CN" sz="2800" b="1" smtClean="0">
              <a:latin typeface="宋体" charset="-122"/>
              <a:ea typeface="宋体" charset="-122"/>
            </a:endParaRPr>
          </a:p>
          <a:p>
            <a:pPr>
              <a:lnSpc>
                <a:spcPct val="150000"/>
              </a:lnSpc>
              <a:buFont typeface="Wingdings" pitchFamily="2" charset="2"/>
              <a:buNone/>
            </a:pPr>
            <a:r>
              <a:rPr lang="zh-CN" altLang="en-US" sz="2400" smtClean="0">
                <a:latin typeface="宋体" charset="-122"/>
                <a:ea typeface="宋体" charset="-122"/>
              </a:rPr>
              <a:t>  </a:t>
            </a:r>
            <a:r>
              <a:rPr lang="zh-CN" altLang="zh-CN" sz="2400" b="1" smtClean="0">
                <a:latin typeface="宋体" charset="-122"/>
                <a:ea typeface="宋体" charset="-122"/>
              </a:rPr>
              <a:t>（</a:t>
            </a:r>
            <a:r>
              <a:rPr lang="en-US" altLang="zh-CN" sz="2400" b="1" smtClean="0">
                <a:latin typeface="宋体" charset="-122"/>
                <a:ea typeface="宋体" charset="-122"/>
              </a:rPr>
              <a:t>1</a:t>
            </a:r>
            <a:r>
              <a:rPr lang="zh-CN" altLang="en-US" sz="2400" b="1" smtClean="0">
                <a:latin typeface="宋体" charset="-122"/>
                <a:ea typeface="宋体" charset="-122"/>
              </a:rPr>
              <a:t>）团队沟通</a:t>
            </a:r>
          </a:p>
          <a:p>
            <a:pPr>
              <a:lnSpc>
                <a:spcPct val="150000"/>
              </a:lnSpc>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2</a:t>
            </a:r>
            <a:r>
              <a:rPr lang="zh-CN" altLang="en-US" sz="2400" b="1" smtClean="0">
                <a:latin typeface="宋体" charset="-122"/>
                <a:ea typeface="宋体" charset="-122"/>
              </a:rPr>
              <a:t>）团队气氛</a:t>
            </a:r>
          </a:p>
          <a:p>
            <a:pPr>
              <a:lnSpc>
                <a:spcPct val="150000"/>
              </a:lnSpc>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3</a:t>
            </a:r>
            <a:r>
              <a:rPr lang="zh-CN" altLang="en-US" sz="2400" b="1" smtClean="0">
                <a:latin typeface="宋体" charset="-122"/>
                <a:ea typeface="宋体" charset="-122"/>
              </a:rPr>
              <a:t>）目标认同</a:t>
            </a:r>
          </a:p>
          <a:p>
            <a:pPr>
              <a:lnSpc>
                <a:spcPct val="150000"/>
              </a:lnSpc>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4</a:t>
            </a:r>
            <a:r>
              <a:rPr lang="zh-CN" altLang="en-US" sz="2400" b="1" smtClean="0">
                <a:latin typeface="宋体" charset="-122"/>
                <a:ea typeface="宋体" charset="-122"/>
              </a:rPr>
              <a:t>）团队特征</a:t>
            </a:r>
          </a:p>
          <a:p>
            <a:pPr>
              <a:lnSpc>
                <a:spcPct val="150000"/>
              </a:lnSpc>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5</a:t>
            </a:r>
            <a:r>
              <a:rPr lang="zh-CN" altLang="en-US" sz="2400" b="1" smtClean="0">
                <a:latin typeface="宋体" charset="-122"/>
                <a:ea typeface="宋体" charset="-122"/>
              </a:rPr>
              <a:t>）团队领导行为</a:t>
            </a:r>
          </a:p>
          <a:p>
            <a:pPr>
              <a:lnSpc>
                <a:spcPct val="150000"/>
              </a:lnSpc>
              <a:buFont typeface="Wingdings" pitchFamily="2" charset="2"/>
              <a:buNone/>
            </a:pPr>
            <a:r>
              <a:rPr lang="zh-CN" altLang="en-US" sz="2400" b="1" smtClean="0">
                <a:latin typeface="宋体" charset="-122"/>
                <a:ea typeface="宋体" charset="-122"/>
              </a:rPr>
              <a:t>  （</a:t>
            </a:r>
            <a:r>
              <a:rPr lang="en-US" altLang="zh-CN" sz="2400" b="1" smtClean="0">
                <a:latin typeface="宋体" charset="-122"/>
                <a:ea typeface="宋体" charset="-122"/>
              </a:rPr>
              <a:t>6</a:t>
            </a:r>
            <a:r>
              <a:rPr lang="zh-CN" altLang="en-US" sz="2400" b="1" smtClean="0">
                <a:latin typeface="宋体" charset="-122"/>
                <a:ea typeface="宋体" charset="-122"/>
              </a:rPr>
              <a:t>）组织支持</a:t>
            </a:r>
          </a:p>
          <a:p>
            <a:pPr>
              <a:buFont typeface="Wingdings" pitchFamily="2" charset="2"/>
              <a:buNone/>
            </a:pPr>
            <a:endParaRPr lang="zh-CN" altLang="en-US" sz="2800" b="1" smtClean="0">
              <a:latin typeface="宋体" charset="-122"/>
              <a:ea typeface="宋体" charset="-122"/>
            </a:endParaRPr>
          </a:p>
          <a:p>
            <a:endParaRPr lang="zh-CN" altLang="en-US" sz="2800" b="1" smtClean="0">
              <a:latin typeface="宋体" charset="-122"/>
              <a:ea typeface="宋体" charset="-122"/>
            </a:endParaRPr>
          </a:p>
        </p:txBody>
      </p:sp>
    </p:spTree>
    <p:extLst>
      <p:ext uri="{BB962C8B-B14F-4D97-AF65-F5344CB8AC3E}">
        <p14:creationId xmlns:p14="http://schemas.microsoft.com/office/powerpoint/2010/main" val="1267751745"/>
      </p:ext>
    </p:extLst>
  </p:cSld>
  <p:clrMapOvr>
    <a:masterClrMapping/>
  </p:clrMapOvr>
  <p:transition/>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7826"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12.6 </a:t>
            </a:r>
            <a:r>
              <a:rPr lang="zh-CN" altLang="en-US" sz="4000" dirty="0">
                <a:latin typeface="微软雅黑" pitchFamily="34" charset="-122"/>
                <a:ea typeface="微软雅黑" pitchFamily="34" charset="-122"/>
              </a:rPr>
              <a:t>团队建设 </a:t>
            </a:r>
            <a:endParaRPr lang="zh-CN" altLang="en-US" sz="4000" dirty="0" smtClean="0"/>
          </a:p>
        </p:txBody>
      </p:sp>
      <p:sp>
        <p:nvSpPr>
          <p:cNvPr id="77827" name="内容占位符 2"/>
          <p:cNvSpPr>
            <a:spLocks noGrp="1"/>
          </p:cNvSpPr>
          <p:nvPr>
            <p:ph idx="4294967295"/>
          </p:nvPr>
        </p:nvSpPr>
        <p:spPr/>
        <p:txBody>
          <a:bodyPr/>
          <a:lstStyle/>
          <a:p>
            <a:pPr>
              <a:lnSpc>
                <a:spcPct val="150000"/>
              </a:lnSpc>
            </a:pPr>
            <a:r>
              <a:rPr lang="en-US" altLang="zh-CN" b="1" smtClean="0">
                <a:latin typeface="宋体" charset="-122"/>
                <a:ea typeface="宋体" charset="-122"/>
              </a:rPr>
              <a:t>12.6.2</a:t>
            </a:r>
            <a:r>
              <a:rPr lang="zh-CN" altLang="en-US" b="1" smtClean="0">
                <a:latin typeface="宋体" charset="-122"/>
                <a:ea typeface="宋体" charset="-122"/>
              </a:rPr>
              <a:t>塑造高效团队</a:t>
            </a:r>
          </a:p>
          <a:p>
            <a:pPr>
              <a:lnSpc>
                <a:spcPct val="150000"/>
              </a:lnSpc>
              <a:buFont typeface="Wingdings" pitchFamily="2" charset="2"/>
              <a:buNone/>
            </a:pPr>
            <a:r>
              <a:rPr lang="zh-CN" altLang="en-US" sz="2400" b="1" smtClean="0">
                <a:latin typeface="宋体" charset="-122"/>
                <a:ea typeface="宋体" charset="-122"/>
              </a:rPr>
              <a:t>  </a:t>
            </a:r>
            <a:r>
              <a:rPr lang="zh-CN" altLang="zh-CN" sz="2400" b="1" smtClean="0">
                <a:latin typeface="宋体" charset="-122"/>
                <a:ea typeface="宋体" charset="-122"/>
              </a:rPr>
              <a:t>高效团队的塑造，需要从以下几个方面着手。</a:t>
            </a:r>
            <a:endParaRPr lang="zh-CN" altLang="en-US" sz="2400" b="1" smtClean="0">
              <a:latin typeface="宋体" charset="-122"/>
              <a:ea typeface="宋体" charset="-122"/>
            </a:endParaRP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1</a:t>
            </a:r>
            <a:r>
              <a:rPr lang="zh-CN" altLang="en-US" sz="2400" b="1" smtClean="0">
                <a:latin typeface="宋体" charset="-122"/>
                <a:ea typeface="宋体" charset="-122"/>
              </a:rPr>
              <a:t>）明确的目标</a:t>
            </a: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2</a:t>
            </a:r>
            <a:r>
              <a:rPr lang="zh-CN" altLang="en-US" sz="2400" b="1" smtClean="0">
                <a:latin typeface="宋体" charset="-122"/>
                <a:ea typeface="宋体" charset="-122"/>
              </a:rPr>
              <a:t>）适度的规模</a:t>
            </a: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3</a:t>
            </a:r>
            <a:r>
              <a:rPr lang="zh-CN" altLang="en-US" sz="2400" b="1" smtClean="0">
                <a:latin typeface="宋体" charset="-122"/>
                <a:ea typeface="宋体" charset="-122"/>
              </a:rPr>
              <a:t>）适宜的团队结构</a:t>
            </a: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4</a:t>
            </a:r>
            <a:r>
              <a:rPr lang="zh-CN" altLang="en-US" sz="2400" b="1" smtClean="0">
                <a:latin typeface="宋体" charset="-122"/>
                <a:ea typeface="宋体" charset="-122"/>
              </a:rPr>
              <a:t>）合理的激励机制</a:t>
            </a: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5</a:t>
            </a:r>
            <a:r>
              <a:rPr lang="zh-CN" altLang="en-US" sz="2400" b="1" smtClean="0">
                <a:latin typeface="宋体" charset="-122"/>
                <a:ea typeface="宋体" charset="-122"/>
              </a:rPr>
              <a:t>）团队培训</a:t>
            </a: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6</a:t>
            </a:r>
            <a:r>
              <a:rPr lang="zh-CN" altLang="en-US" sz="2400" b="1" smtClean="0">
                <a:latin typeface="宋体" charset="-122"/>
                <a:ea typeface="宋体" charset="-122"/>
              </a:rPr>
              <a:t>）团队文化建设</a:t>
            </a:r>
          </a:p>
          <a:p>
            <a:pPr>
              <a:lnSpc>
                <a:spcPct val="130000"/>
              </a:lnSpc>
              <a:spcBef>
                <a:spcPct val="0"/>
              </a:spcBef>
              <a:buFont typeface="Wingdings" pitchFamily="2" charset="2"/>
              <a:buNone/>
            </a:pPr>
            <a:r>
              <a:rPr lang="zh-CN" altLang="en-US" sz="2400" b="1" smtClean="0">
                <a:latin typeface="宋体" charset="-122"/>
                <a:ea typeface="宋体" charset="-122"/>
              </a:rPr>
              <a:t>（</a:t>
            </a:r>
            <a:r>
              <a:rPr lang="en-US" altLang="zh-CN" sz="2400" b="1" smtClean="0">
                <a:latin typeface="宋体" charset="-122"/>
                <a:ea typeface="宋体" charset="-122"/>
              </a:rPr>
              <a:t>7</a:t>
            </a:r>
            <a:r>
              <a:rPr lang="zh-CN" altLang="en-US" sz="2400" b="1" smtClean="0">
                <a:latin typeface="宋体" charset="-122"/>
                <a:ea typeface="宋体" charset="-122"/>
              </a:rPr>
              <a:t>）培育团队成员之间的信任</a:t>
            </a:r>
            <a:endParaRPr lang="zh-CN" altLang="en-US" sz="2800" b="1" smtClean="0">
              <a:latin typeface="宋体" charset="-122"/>
              <a:ea typeface="宋体" charset="-122"/>
            </a:endParaRPr>
          </a:p>
        </p:txBody>
      </p:sp>
    </p:spTree>
    <p:extLst>
      <p:ext uri="{BB962C8B-B14F-4D97-AF65-F5344CB8AC3E}">
        <p14:creationId xmlns:p14="http://schemas.microsoft.com/office/powerpoint/2010/main" val="2401578697"/>
      </p:ext>
    </p:extLst>
  </p:cSld>
  <p:clrMapOvr>
    <a:masterClrMapping/>
  </p:clrMapOvr>
  <p:transition/>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4754" name="标题 1"/>
          <p:cNvSpPr>
            <a:spLocks noGrp="1"/>
          </p:cNvSpPr>
          <p:nvPr>
            <p:ph type="title" idx="4294967295"/>
          </p:nvPr>
        </p:nvSpPr>
        <p:spPr/>
        <p:txBody>
          <a:bodyPr/>
          <a:lstStyle/>
          <a:p>
            <a:r>
              <a:rPr lang="en-US" altLang="zh-CN" sz="4400" dirty="0">
                <a:latin typeface="微软雅黑" pitchFamily="34" charset="-122"/>
                <a:ea typeface="微软雅黑" pitchFamily="34" charset="-122"/>
              </a:rPr>
              <a:t>12.6 </a:t>
            </a:r>
            <a:r>
              <a:rPr lang="zh-CN" altLang="en-US" sz="4400" dirty="0">
                <a:latin typeface="微软雅黑" pitchFamily="34" charset="-122"/>
                <a:ea typeface="微软雅黑" pitchFamily="34" charset="-122"/>
              </a:rPr>
              <a:t>团队建设 </a:t>
            </a:r>
            <a:endParaRPr lang="zh-CN" altLang="en-US" dirty="0" smtClean="0"/>
          </a:p>
        </p:txBody>
      </p:sp>
      <p:sp>
        <p:nvSpPr>
          <p:cNvPr id="74755" name="内容占位符 2"/>
          <p:cNvSpPr>
            <a:spLocks noGrp="1"/>
          </p:cNvSpPr>
          <p:nvPr>
            <p:ph idx="4294967295"/>
          </p:nvPr>
        </p:nvSpPr>
        <p:spPr>
          <a:xfrm>
            <a:off x="457200" y="1295400"/>
            <a:ext cx="8229600" cy="3419475"/>
          </a:xfrm>
        </p:spPr>
        <p:txBody>
          <a:bodyPr/>
          <a:lstStyle/>
          <a:p>
            <a:r>
              <a:rPr lang="en-US" altLang="zh-CN" b="1" smtClean="0">
                <a:latin typeface="宋体" charset="-122"/>
                <a:ea typeface="宋体" charset="-122"/>
              </a:rPr>
              <a:t>12.6.3</a:t>
            </a:r>
            <a:r>
              <a:rPr lang="zh-CN" altLang="en-US" b="1" smtClean="0">
                <a:latin typeface="宋体" charset="-122"/>
                <a:ea typeface="宋体" charset="-122"/>
              </a:rPr>
              <a:t>团队管理与评估</a:t>
            </a:r>
          </a:p>
          <a:p>
            <a:pPr>
              <a:lnSpc>
                <a:spcPct val="150000"/>
              </a:lnSpc>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．团队管理的途径</a:t>
            </a:r>
          </a:p>
          <a:p>
            <a:pPr>
              <a:lnSpc>
                <a:spcPct val="130000"/>
              </a:lnSpc>
              <a:spcBef>
                <a:spcPct val="0"/>
              </a:spcBef>
              <a:buFont typeface="Wingdings" pitchFamily="2" charset="2"/>
              <a:buNone/>
            </a:pPr>
            <a:r>
              <a:rPr lang="zh-CN" altLang="en-US" sz="2400" b="1" smtClean="0">
                <a:ea typeface="宋体" charset="-122"/>
              </a:rPr>
              <a:t>   团队管理的途径有很多的描述，但大致有四种：人际关系途径、角色界定途径、价值观途径以及任务导向途径。</a:t>
            </a:r>
          </a:p>
          <a:p>
            <a:pPr>
              <a:lnSpc>
                <a:spcPct val="150000"/>
              </a:lnSpc>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．对团队的评估</a:t>
            </a:r>
          </a:p>
          <a:p>
            <a:pPr>
              <a:lnSpc>
                <a:spcPct val="150000"/>
              </a:lnSpc>
              <a:buFont typeface="Wingdings" pitchFamily="2" charset="2"/>
              <a:buNone/>
            </a:pPr>
            <a:r>
              <a:rPr lang="zh-CN" altLang="en-US" sz="2400" b="1" smtClean="0">
                <a:ea typeface="宋体" charset="-122"/>
              </a:rPr>
              <a:t>   根据组织内部团队之间的影响力和它对有效完成团队任务的价值，卡特森伯奇和史密斯（</a:t>
            </a:r>
            <a:r>
              <a:rPr lang="en-US" altLang="zh-CN" sz="2400" b="1" smtClean="0">
                <a:ea typeface="宋体" charset="-122"/>
              </a:rPr>
              <a:t>1993</a:t>
            </a:r>
            <a:r>
              <a:rPr lang="zh-CN" altLang="en-US" sz="2400" b="1" smtClean="0">
                <a:ea typeface="宋体" charset="-122"/>
              </a:rPr>
              <a:t>年）提出用团队行为曲线来评估团队表现，如图</a:t>
            </a:r>
            <a:r>
              <a:rPr lang="en-US" altLang="zh-CN" sz="2400" b="1" smtClean="0">
                <a:ea typeface="宋体" charset="-122"/>
              </a:rPr>
              <a:t>12-12</a:t>
            </a:r>
            <a:r>
              <a:rPr lang="zh-CN" altLang="en-US" sz="2400" b="1" smtClean="0">
                <a:ea typeface="宋体" charset="-122"/>
              </a:rPr>
              <a:t>所示。</a:t>
            </a:r>
          </a:p>
          <a:p>
            <a:pPr>
              <a:lnSpc>
                <a:spcPct val="130000"/>
              </a:lnSpc>
              <a:spcBef>
                <a:spcPct val="0"/>
              </a:spcBef>
              <a:buFont typeface="Wingdings" pitchFamily="2" charset="2"/>
              <a:buNone/>
            </a:pPr>
            <a:endParaRPr lang="zh-CN" altLang="en-US" sz="2400" b="1" smtClean="0">
              <a:ea typeface="宋体" charset="-122"/>
            </a:endParaRPr>
          </a:p>
        </p:txBody>
      </p:sp>
    </p:spTree>
    <p:extLst>
      <p:ext uri="{BB962C8B-B14F-4D97-AF65-F5344CB8AC3E}">
        <p14:creationId xmlns:p14="http://schemas.microsoft.com/office/powerpoint/2010/main" val="4292540650"/>
      </p:ext>
    </p:extLst>
  </p:cSld>
  <p:clrMapOvr>
    <a:masterClrMapping/>
  </p:clrMapOvr>
  <p:transition/>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5778" name="Rectangle 2"/>
          <p:cNvSpPr>
            <a:spLocks noGrp="1" noChangeArrowheads="1"/>
          </p:cNvSpPr>
          <p:nvPr>
            <p:ph type="title" idx="4294967295"/>
          </p:nvPr>
        </p:nvSpPr>
        <p:spPr/>
        <p:txBody>
          <a:bodyPr/>
          <a:lstStyle/>
          <a:p>
            <a:r>
              <a:rPr lang="en-US" altLang="zh-CN" sz="4400" dirty="0">
                <a:latin typeface="微软雅黑" pitchFamily="34" charset="-122"/>
                <a:ea typeface="微软雅黑" pitchFamily="34" charset="-122"/>
              </a:rPr>
              <a:t>12.6 </a:t>
            </a:r>
            <a:r>
              <a:rPr lang="zh-CN" altLang="en-US" sz="4400" dirty="0">
                <a:latin typeface="微软雅黑" pitchFamily="34" charset="-122"/>
                <a:ea typeface="微软雅黑" pitchFamily="34" charset="-122"/>
              </a:rPr>
              <a:t>团队建设 </a:t>
            </a:r>
            <a:endParaRPr lang="zh-CN" altLang="en-US" dirty="0" smtClean="0"/>
          </a:p>
        </p:txBody>
      </p:sp>
      <p:pic>
        <p:nvPicPr>
          <p:cNvPr id="75780" name="Picture 4" descr="U_4149~1"/>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971550" y="1700213"/>
            <a:ext cx="7345363" cy="3741737"/>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Tree>
    <p:extLst>
      <p:ext uri="{BB962C8B-B14F-4D97-AF65-F5344CB8AC3E}">
        <p14:creationId xmlns:p14="http://schemas.microsoft.com/office/powerpoint/2010/main" val="4014221135"/>
      </p:ext>
    </p:extLst>
  </p:cSld>
  <p:clrMapOvr>
    <a:masterClrMapping/>
  </p:clrMapOvr>
  <p:transition/>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8850" name="标题 1"/>
          <p:cNvSpPr>
            <a:spLocks noGrp="1"/>
          </p:cNvSpPr>
          <p:nvPr>
            <p:ph type="title" idx="4294967295"/>
          </p:nvPr>
        </p:nvSpPr>
        <p:spPr/>
        <p:txBody>
          <a:bodyPr/>
          <a:lstStyle/>
          <a:p>
            <a:r>
              <a:rPr lang="en-US" altLang="zh-CN" sz="4400" dirty="0">
                <a:latin typeface="微软雅黑" pitchFamily="34" charset="-122"/>
                <a:ea typeface="微软雅黑" pitchFamily="34" charset="-122"/>
              </a:rPr>
              <a:t>12.6 </a:t>
            </a:r>
            <a:r>
              <a:rPr lang="zh-CN" altLang="en-US" sz="4400" dirty="0">
                <a:latin typeface="微软雅黑" pitchFamily="34" charset="-122"/>
                <a:ea typeface="微软雅黑" pitchFamily="34" charset="-122"/>
              </a:rPr>
              <a:t>团队建设 </a:t>
            </a:r>
            <a:endParaRPr lang="zh-CN" altLang="en-US" dirty="0" smtClean="0"/>
          </a:p>
        </p:txBody>
      </p:sp>
      <p:sp>
        <p:nvSpPr>
          <p:cNvPr id="78851" name="内容占位符 2"/>
          <p:cNvSpPr>
            <a:spLocks noGrp="1"/>
          </p:cNvSpPr>
          <p:nvPr>
            <p:ph idx="4294967295"/>
          </p:nvPr>
        </p:nvSpPr>
        <p:spPr>
          <a:xfrm>
            <a:off x="457200" y="1295400"/>
            <a:ext cx="8229600" cy="3419475"/>
          </a:xfrm>
        </p:spPr>
        <p:txBody>
          <a:bodyPr/>
          <a:lstStyle/>
          <a:p>
            <a:r>
              <a:rPr lang="en-US" altLang="zh-CN" b="1" smtClean="0">
                <a:latin typeface="宋体" charset="-122"/>
                <a:ea typeface="宋体" charset="-122"/>
              </a:rPr>
              <a:t>12.6.4</a:t>
            </a:r>
            <a:r>
              <a:rPr lang="zh-CN" altLang="en-US" b="1" smtClean="0">
                <a:latin typeface="宋体" charset="-122"/>
                <a:ea typeface="宋体" charset="-122"/>
              </a:rPr>
              <a:t>团队面临的挑战 </a:t>
            </a:r>
          </a:p>
          <a:p>
            <a:pPr>
              <a:lnSpc>
                <a:spcPct val="150000"/>
              </a:lnSpc>
              <a:buFont typeface="Wingdings" pitchFamily="2" charset="2"/>
              <a:buChar char="Ø"/>
            </a:pPr>
            <a:r>
              <a:rPr lang="en-US" altLang="zh-CN" sz="2800" b="1" smtClean="0">
                <a:latin typeface="宋体" charset="-122"/>
                <a:ea typeface="宋体" charset="-122"/>
              </a:rPr>
              <a:t>1</a:t>
            </a:r>
            <a:r>
              <a:rPr lang="zh-CN" altLang="en-US" sz="2800" b="1" smtClean="0">
                <a:latin typeface="宋体" charset="-122"/>
                <a:ea typeface="宋体" charset="-122"/>
              </a:rPr>
              <a:t>．社会惰化</a:t>
            </a:r>
          </a:p>
          <a:p>
            <a:pPr>
              <a:lnSpc>
                <a:spcPct val="150000"/>
              </a:lnSpc>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．“搭便车”问题</a:t>
            </a:r>
          </a:p>
          <a:p>
            <a:pPr>
              <a:lnSpc>
                <a:spcPct val="150000"/>
              </a:lnSpc>
              <a:buFont typeface="Wingdings" pitchFamily="2" charset="2"/>
              <a:buChar char="Ø"/>
            </a:pPr>
            <a:r>
              <a:rPr lang="en-US" altLang="zh-CN" sz="2800" b="1" smtClean="0">
                <a:latin typeface="宋体" charset="-122"/>
                <a:ea typeface="宋体" charset="-122"/>
              </a:rPr>
              <a:t>3</a:t>
            </a:r>
            <a:r>
              <a:rPr lang="zh-CN" altLang="en-US" sz="2800" b="1" smtClean="0">
                <a:latin typeface="宋体" charset="-122"/>
                <a:ea typeface="宋体" charset="-122"/>
              </a:rPr>
              <a:t>．难以实施准确的个人绩效考核</a:t>
            </a:r>
          </a:p>
          <a:p>
            <a:pPr>
              <a:lnSpc>
                <a:spcPct val="150000"/>
              </a:lnSpc>
              <a:buFont typeface="Wingdings" pitchFamily="2" charset="2"/>
              <a:buChar char="Ø"/>
            </a:pPr>
            <a:r>
              <a:rPr lang="en-US" altLang="zh-CN" sz="2800" b="1" smtClean="0">
                <a:latin typeface="宋体" charset="-122"/>
                <a:ea typeface="宋体" charset="-122"/>
              </a:rPr>
              <a:t>4</a:t>
            </a:r>
            <a:r>
              <a:rPr lang="zh-CN" altLang="en-US" sz="2800" b="1" smtClean="0">
                <a:latin typeface="宋体" charset="-122"/>
                <a:ea typeface="宋体" charset="-122"/>
              </a:rPr>
              <a:t>．个性化与团队合作的冲突</a:t>
            </a:r>
          </a:p>
          <a:p>
            <a:pPr>
              <a:lnSpc>
                <a:spcPct val="150000"/>
              </a:lnSpc>
              <a:buFont typeface="Wingdings" pitchFamily="2" charset="2"/>
              <a:buChar char="Ø"/>
            </a:pPr>
            <a:r>
              <a:rPr lang="en-US" altLang="zh-CN" sz="2800" b="1" smtClean="0">
                <a:latin typeface="宋体" charset="-122"/>
                <a:ea typeface="宋体" charset="-122"/>
              </a:rPr>
              <a:t>5</a:t>
            </a:r>
            <a:r>
              <a:rPr lang="zh-CN" altLang="en-US" sz="2800" b="1" smtClean="0">
                <a:latin typeface="宋体" charset="-122"/>
                <a:ea typeface="宋体" charset="-122"/>
              </a:rPr>
              <a:t>．员工多元化</a:t>
            </a:r>
          </a:p>
        </p:txBody>
      </p:sp>
    </p:spTree>
    <p:extLst>
      <p:ext uri="{BB962C8B-B14F-4D97-AF65-F5344CB8AC3E}">
        <p14:creationId xmlns:p14="http://schemas.microsoft.com/office/powerpoint/2010/main" val="1010443754"/>
      </p:ext>
    </p:extLst>
  </p:cSld>
  <p:clrMapOvr>
    <a:masterClrMapping/>
  </p:clrMapOvr>
  <p:transition/>
</p:sld>
</file>

<file path=ppt/slides/slide3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112644" name="Rectangle 4"/>
          <p:cNvSpPr>
            <a:spLocks noGrp="1" noChangeArrowheads="1"/>
          </p:cNvSpPr>
          <p:nvPr>
            <p:ph type="ctrTitle"/>
          </p:nvPr>
        </p:nvSpPr>
        <p:spPr>
          <a:xfrm>
            <a:off x="4648200" y="3787775"/>
            <a:ext cx="4110038" cy="885825"/>
          </a:xfrm>
        </p:spPr>
        <p:txBody>
          <a:bodyPr/>
          <a:lstStyle/>
          <a:p>
            <a:pPr algn="dist"/>
            <a:r>
              <a:rPr lang="en-US" altLang="zh-CN" sz="5500"/>
              <a:t>Thank You!</a:t>
            </a:r>
          </a:p>
        </p:txBody>
      </p:sp>
    </p:spTree>
    <p:extLst>
      <p:ext uri="{BB962C8B-B14F-4D97-AF65-F5344CB8AC3E}">
        <p14:creationId xmlns:p14="http://schemas.microsoft.com/office/powerpoint/2010/main" val="4157996769"/>
      </p:ext>
    </p:extLst>
  </p:cSld>
  <p:clrMapOvr>
    <a:masterClrMapping/>
  </p:clrMapOvr>
  <p:transition/>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graphicFrame>
        <p:nvGraphicFramePr>
          <p:cNvPr id="4" name="图示 3"/>
          <p:cNvGraphicFramePr/>
          <p:nvPr>
            <p:extLst>
              <p:ext uri="{D42A27DB-BD31-4B8C-83A1-F6EECF244321}">
                <p14:modId xmlns:p14="http://schemas.microsoft.com/office/powerpoint/2010/main" val="379240344"/>
              </p:ext>
            </p:extLst>
          </p:nvPr>
        </p:nvGraphicFramePr>
        <p:xfrm>
          <a:off x="1524000" y="2108200"/>
          <a:ext cx="6096000" cy="4064000"/>
        </p:xfrm>
        <a:graphic>
          <a:graphicData uri="http://schemas.openxmlformats.org/drawingml/2006/diagram">
            <dgm:relIds xmlns:dgm="http://schemas.openxmlformats.org/drawingml/2006/diagram" xmlns:r="http://schemas.openxmlformats.org/officeDocument/2006/relationships" r:dm="rId2" r:lo="rId3" r:qs="rId4" r:cs="rId5"/>
          </a:graphicData>
        </a:graphic>
      </p:graphicFrame>
      <p:sp>
        <p:nvSpPr>
          <p:cNvPr id="6" name="标题 1"/>
          <p:cNvSpPr>
            <a:spLocks noGrp="1"/>
          </p:cNvSpPr>
          <p:nvPr>
            <p:ph type="title"/>
          </p:nvPr>
        </p:nvSpPr>
        <p:spPr>
          <a:xfrm>
            <a:off x="762000" y="198438"/>
            <a:ext cx="6302375" cy="1143000"/>
          </a:xfrm>
        </p:spPr>
        <p:txBody>
          <a:bodyPr/>
          <a:lstStyle/>
          <a:p>
            <a:r>
              <a:rPr lang="en-US" altLang="zh-CN" sz="4000" dirty="0">
                <a:latin typeface="微软雅黑" pitchFamily="34" charset="-122"/>
                <a:ea typeface="微软雅黑" pitchFamily="34" charset="-122"/>
              </a:rPr>
              <a:t>12.1  </a:t>
            </a:r>
            <a:r>
              <a:rPr lang="zh-CN" altLang="en-US" sz="4000" dirty="0">
                <a:latin typeface="微软雅黑" pitchFamily="34" charset="-122"/>
                <a:ea typeface="微软雅黑" pitchFamily="34" charset="-122"/>
              </a:rPr>
              <a:t>群体及其形成原因 </a:t>
            </a:r>
            <a:endParaRPr lang="zh-CN" altLang="en-US" sz="4000" dirty="0">
              <a:latin typeface="微软雅黑" charset="0"/>
              <a:ea typeface="微软雅黑" charset="0"/>
            </a:endParaRPr>
          </a:p>
        </p:txBody>
      </p:sp>
      <p:sp>
        <p:nvSpPr>
          <p:cNvPr id="7" name="内容占位符 2"/>
          <p:cNvSpPr>
            <a:spLocks noGrp="1"/>
          </p:cNvSpPr>
          <p:nvPr>
            <p:ph idx="1"/>
          </p:nvPr>
        </p:nvSpPr>
        <p:spPr>
          <a:xfrm>
            <a:off x="457200" y="1600201"/>
            <a:ext cx="8229600" cy="990599"/>
          </a:xfrm>
        </p:spPr>
        <p:txBody>
          <a:bodyPr/>
          <a:lstStyle/>
          <a:p>
            <a:pPr>
              <a:lnSpc>
                <a:spcPts val="4000"/>
              </a:lnSpc>
              <a:spcBef>
                <a:spcPct val="0"/>
              </a:spcBef>
              <a:buFont typeface="Wingdings" charset="0"/>
              <a:buChar char="Ø"/>
            </a:pPr>
            <a:r>
              <a:rPr lang="en-US" altLang="zh-CN" sz="2800" b="1" dirty="0">
                <a:solidFill>
                  <a:srgbClr val="080808"/>
                </a:solidFill>
                <a:latin typeface="宋体" charset="0"/>
                <a:ea typeface="宋体" charset="0"/>
                <a:cs typeface="宋体" charset="0"/>
              </a:rPr>
              <a:t>2</a:t>
            </a:r>
            <a:r>
              <a:rPr lang="en-US" altLang="zh-CN" sz="2800" b="1" dirty="0" smtClean="0">
                <a:solidFill>
                  <a:srgbClr val="080808"/>
                </a:solidFill>
                <a:latin typeface="宋体" charset="0"/>
                <a:ea typeface="宋体" charset="0"/>
                <a:cs typeface="宋体" charset="0"/>
              </a:rPr>
              <a:t>.</a:t>
            </a:r>
            <a:r>
              <a:rPr lang="zh-CN" altLang="en-US" sz="2800" b="1" dirty="0">
                <a:solidFill>
                  <a:srgbClr val="080808"/>
                </a:solidFill>
                <a:latin typeface="宋体" charset="0"/>
                <a:ea typeface="宋体" charset="0"/>
                <a:cs typeface="宋体" charset="0"/>
              </a:rPr>
              <a:t>群体</a:t>
            </a:r>
            <a:r>
              <a:rPr lang="zh-CN" altLang="en-US" sz="2800" b="1" dirty="0" smtClean="0">
                <a:solidFill>
                  <a:srgbClr val="080808"/>
                </a:solidFill>
                <a:latin typeface="宋体" charset="0"/>
                <a:ea typeface="宋体" charset="0"/>
                <a:cs typeface="宋体" charset="0"/>
              </a:rPr>
              <a:t>的特征</a:t>
            </a:r>
            <a:endParaRPr lang="en-US" altLang="zh-CN" sz="2800" b="1" dirty="0">
              <a:latin typeface="宋体" charset="0"/>
              <a:ea typeface="宋体" charset="0"/>
              <a:cs typeface="宋体" charset="0"/>
            </a:endParaRPr>
          </a:p>
        </p:txBody>
      </p:sp>
    </p:spTree>
    <p:extLst>
      <p:ext uri="{BB962C8B-B14F-4D97-AF65-F5344CB8AC3E}">
        <p14:creationId xmlns:p14="http://schemas.microsoft.com/office/powerpoint/2010/main" val="248988857"/>
      </p:ext>
    </p:extLst>
  </p:cSld>
  <p:clrMapOvr>
    <a:masterClrMapping/>
  </p:clrMapOvr>
  <p:transition/>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8914" name="Rectangle 2"/>
          <p:cNvSpPr>
            <a:spLocks noGrp="1" noChangeArrowheads="1"/>
          </p:cNvSpPr>
          <p:nvPr>
            <p:ph type="title" idx="4294967295"/>
          </p:nvPr>
        </p:nvSpPr>
        <p:spPr/>
        <p:txBody>
          <a:bodyPr/>
          <a:lstStyle/>
          <a:p>
            <a:r>
              <a:rPr lang="en-US" altLang="zh-CN" sz="4000" dirty="0">
                <a:latin typeface="微软雅黑" pitchFamily="34" charset="-122"/>
                <a:ea typeface="微软雅黑" pitchFamily="34" charset="-122"/>
              </a:rPr>
              <a:t>12.1  </a:t>
            </a:r>
            <a:r>
              <a:rPr lang="zh-CN" altLang="en-US" sz="4000" dirty="0">
                <a:latin typeface="微软雅黑" pitchFamily="34" charset="-122"/>
                <a:ea typeface="微软雅黑" pitchFamily="34" charset="-122"/>
              </a:rPr>
              <a:t>群体及其形成原因 </a:t>
            </a:r>
            <a:endParaRPr lang="zh-CN" altLang="en-US" sz="4000" dirty="0" smtClean="0"/>
          </a:p>
        </p:txBody>
      </p:sp>
      <p:sp>
        <p:nvSpPr>
          <p:cNvPr id="38915" name="Rectangle 3"/>
          <p:cNvSpPr>
            <a:spLocks noGrp="1" noChangeArrowheads="1"/>
          </p:cNvSpPr>
          <p:nvPr>
            <p:ph type="body" idx="4294967295"/>
          </p:nvPr>
        </p:nvSpPr>
        <p:spPr>
          <a:xfrm>
            <a:off x="900113" y="1295400"/>
            <a:ext cx="7786687" cy="5029200"/>
          </a:xfrm>
        </p:spPr>
        <p:txBody>
          <a:bodyPr/>
          <a:lstStyle/>
          <a:p>
            <a:pPr>
              <a:buFont typeface="Wingdings" pitchFamily="2" charset="2"/>
              <a:buNone/>
            </a:pPr>
            <a:r>
              <a:rPr lang="en-US" altLang="zh-CN" sz="2800" b="1" dirty="0" smtClean="0">
                <a:latin typeface="宋体" charset="-122"/>
                <a:ea typeface="宋体" charset="-122"/>
              </a:rPr>
              <a:t>3</a:t>
            </a:r>
            <a:r>
              <a:rPr lang="zh-CN" altLang="en-US" sz="2800" b="1" dirty="0" smtClean="0">
                <a:latin typeface="宋体" charset="-122"/>
                <a:ea typeface="宋体" charset="-122"/>
              </a:rPr>
              <a:t>．群体的作用</a:t>
            </a:r>
          </a:p>
          <a:p>
            <a:pPr>
              <a:buFont typeface="Wingdings" pitchFamily="2" charset="2"/>
              <a:buNone/>
            </a:pPr>
            <a:r>
              <a:rPr lang="zh-CN" altLang="en-US" sz="2400" b="1" dirty="0" smtClean="0">
                <a:latin typeface="宋体" charset="-122"/>
                <a:ea typeface="宋体" charset="-122"/>
              </a:rPr>
              <a:t>（</a:t>
            </a:r>
            <a:r>
              <a:rPr lang="en-US" altLang="zh-CN" sz="2400" b="1" dirty="0" smtClean="0">
                <a:latin typeface="宋体" charset="-122"/>
                <a:ea typeface="宋体" charset="-122"/>
              </a:rPr>
              <a:t>1</a:t>
            </a:r>
            <a:r>
              <a:rPr lang="zh-CN" altLang="en-US" sz="2400" b="1" dirty="0" smtClean="0">
                <a:latin typeface="宋体" charset="-122"/>
                <a:ea typeface="宋体" charset="-122"/>
              </a:rPr>
              <a:t>）把个体力量汇合成新的力量。</a:t>
            </a:r>
          </a:p>
          <a:p>
            <a:pPr>
              <a:buFont typeface="Wingdings" pitchFamily="2" charset="2"/>
              <a:buNone/>
            </a:pPr>
            <a:r>
              <a:rPr lang="zh-CN" altLang="en-US" sz="2400" b="1" dirty="0" smtClean="0">
                <a:latin typeface="宋体" charset="-122"/>
                <a:ea typeface="宋体" charset="-122"/>
              </a:rPr>
              <a:t>（</a:t>
            </a:r>
            <a:r>
              <a:rPr lang="en-US" altLang="zh-CN" sz="2400" b="1" dirty="0" smtClean="0">
                <a:latin typeface="宋体" charset="-122"/>
                <a:ea typeface="宋体" charset="-122"/>
              </a:rPr>
              <a:t>2</a:t>
            </a:r>
            <a:r>
              <a:rPr lang="zh-CN" altLang="en-US" sz="2400" b="1" dirty="0" smtClean="0">
                <a:latin typeface="宋体" charset="-122"/>
                <a:ea typeface="宋体" charset="-122"/>
              </a:rPr>
              <a:t>）完成组织所赋予的任务。</a:t>
            </a:r>
          </a:p>
          <a:p>
            <a:pPr>
              <a:buFont typeface="Wingdings" pitchFamily="2" charset="2"/>
              <a:buNone/>
            </a:pPr>
            <a:r>
              <a:rPr lang="zh-CN" altLang="en-US" sz="2400" b="1" dirty="0" smtClean="0">
                <a:latin typeface="宋体" charset="-122"/>
                <a:ea typeface="宋体" charset="-122"/>
              </a:rPr>
              <a:t>（</a:t>
            </a:r>
            <a:r>
              <a:rPr lang="en-US" altLang="zh-CN" sz="2400" b="1" dirty="0" smtClean="0">
                <a:latin typeface="宋体" charset="-122"/>
                <a:ea typeface="宋体" charset="-122"/>
              </a:rPr>
              <a:t>3</a:t>
            </a:r>
            <a:r>
              <a:rPr lang="zh-CN" altLang="en-US" sz="2400" b="1" dirty="0" smtClean="0">
                <a:latin typeface="宋体" charset="-122"/>
                <a:ea typeface="宋体" charset="-122"/>
              </a:rPr>
              <a:t>）满足个人的心理需求</a:t>
            </a:r>
          </a:p>
        </p:txBody>
      </p:sp>
    </p:spTree>
    <p:extLst>
      <p:ext uri="{BB962C8B-B14F-4D97-AF65-F5344CB8AC3E}">
        <p14:creationId xmlns:p14="http://schemas.microsoft.com/office/powerpoint/2010/main" val="1488636149"/>
      </p:ext>
    </p:extLst>
  </p:cSld>
  <p:clrMapOvr>
    <a:masterClrMapping/>
  </p:clrMapOvr>
  <p:transition/>
</p:sld>
</file>

<file path=ppt/slides/slide6.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pic>
        <p:nvPicPr>
          <p:cNvPr id="107522" name="Picture 2" descr="Picture1"/>
          <p:cNvPicPr>
            <a:picLocks noChangeAspect="1" noChangeArrowheads="1"/>
          </p:cNvPicPr>
          <p:nvPr/>
        </p:nvPicPr>
        <p:blipFill>
          <a:blip r:embed="rId2">
            <a:extLst>
              <a:ext uri="{28A0092B-C50C-407E-A947-70E740481C1C}">
                <a14:useLocalDpi xmlns:a14="http://schemas.microsoft.com/office/drawing/2010/main" val="0"/>
              </a:ext>
            </a:extLst>
          </a:blip>
          <a:srcRect l="2377" t="19762" r="2510" b="9007"/>
          <a:stretch>
            <a:fillRect/>
          </a:stretch>
        </p:blipFill>
        <p:spPr bwMode="gray">
          <a:xfrm rot="5400000">
            <a:off x="19843" y="1691482"/>
            <a:ext cx="3465513" cy="3505200"/>
          </a:xfrm>
          <a:prstGeom prst="rect">
            <a:avLst/>
          </a:prstGeom>
          <a:noFill/>
          <a:extLst>
            <a:ext uri="{909E8E84-426E-40DD-AFC4-6F175D3DCCD1}">
              <a14:hiddenFill xmlns:a14="http://schemas.microsoft.com/office/drawing/2010/main">
                <a:solidFill>
                  <a:srgbClr val="FFFFFF"/>
                </a:solidFill>
              </a14:hiddenFill>
            </a:ext>
          </a:extLst>
        </p:spPr>
      </p:pic>
      <p:sp>
        <p:nvSpPr>
          <p:cNvPr id="107524" name="Rectangle 4"/>
          <p:cNvSpPr>
            <a:spLocks noGrp="1" noChangeArrowheads="1"/>
          </p:cNvSpPr>
          <p:nvPr>
            <p:ph type="title"/>
          </p:nvPr>
        </p:nvSpPr>
        <p:spPr/>
        <p:txBody>
          <a:bodyPr/>
          <a:lstStyle/>
          <a:p>
            <a:pPr>
              <a:lnSpc>
                <a:spcPct val="150000"/>
              </a:lnSpc>
            </a:pPr>
            <a:r>
              <a:rPr lang="en-US" altLang="zh-CN" sz="4000" dirty="0">
                <a:latin typeface="微软雅黑" pitchFamily="34" charset="-122"/>
                <a:ea typeface="微软雅黑" pitchFamily="34" charset="-122"/>
              </a:rPr>
              <a:t>12.1  </a:t>
            </a:r>
            <a:r>
              <a:rPr lang="zh-CN" altLang="en-US" sz="4000" dirty="0">
                <a:latin typeface="微软雅黑" pitchFamily="34" charset="-122"/>
                <a:ea typeface="微软雅黑" pitchFamily="34" charset="-122"/>
              </a:rPr>
              <a:t>群体及其形成原因 </a:t>
            </a:r>
            <a:endParaRPr lang="en-US" altLang="zh-CN" sz="4000" dirty="0">
              <a:latin typeface="宋体" charset="-122"/>
              <a:ea typeface="宋体" charset="-122"/>
            </a:endParaRPr>
          </a:p>
        </p:txBody>
      </p:sp>
      <p:sp>
        <p:nvSpPr>
          <p:cNvPr id="107525" name="Text Box 5"/>
          <p:cNvSpPr txBox="1">
            <a:spLocks noChangeArrowheads="1"/>
          </p:cNvSpPr>
          <p:nvPr/>
        </p:nvSpPr>
        <p:spPr bwMode="gray">
          <a:xfrm>
            <a:off x="1677986" y="3244850"/>
            <a:ext cx="1979613" cy="1015663"/>
          </a:xfrm>
          <a:prstGeom prst="rect">
            <a:avLst/>
          </a:prstGeom>
          <a:noFill/>
          <a:ln>
            <a:noFill/>
          </a:ln>
          <a:effectLst/>
          <a:extLst>
            <a:ext uri="{909E8E84-426E-40DD-AFC4-6F175D3DCCD1}">
              <a14:hiddenFill xmlns:a14="http://schemas.microsoft.com/office/drawing/2010/main">
                <a:gradFill rotWithShape="1">
                  <a:gsLst>
                    <a:gs pos="0">
                      <a:schemeClr val="accent2"/>
                    </a:gs>
                    <a:gs pos="100000">
                      <a:schemeClr val="accent2">
                        <a:gamma/>
                        <a:tint val="73725"/>
                        <a:invGamma/>
                      </a:schemeClr>
                    </a:gs>
                  </a:gsLst>
                  <a:lin ang="540000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nSpc>
                <a:spcPct val="150000"/>
              </a:lnSpc>
            </a:pPr>
            <a:r>
              <a:rPr lang="en-US" altLang="zh-CN" sz="2000" b="1" dirty="0" smtClean="0">
                <a:latin typeface="宋体" charset="-122"/>
                <a:ea typeface="宋体" charset="-122"/>
              </a:rPr>
              <a:t>12.1.2</a:t>
            </a:r>
          </a:p>
          <a:p>
            <a:pPr>
              <a:lnSpc>
                <a:spcPct val="150000"/>
              </a:lnSpc>
            </a:pPr>
            <a:r>
              <a:rPr lang="zh-CN" altLang="en-US" sz="2000" b="1" dirty="0" smtClean="0">
                <a:latin typeface="宋体" charset="-122"/>
                <a:ea typeface="宋体" charset="-122"/>
              </a:rPr>
              <a:t>群体</a:t>
            </a:r>
            <a:r>
              <a:rPr lang="zh-CN" altLang="en-US" sz="2000" b="1" dirty="0">
                <a:latin typeface="宋体" charset="-122"/>
                <a:ea typeface="宋体" charset="-122"/>
              </a:rPr>
              <a:t>的分类</a:t>
            </a:r>
            <a:endParaRPr lang="en-US" altLang="zh-CN" sz="2000" b="1" dirty="0">
              <a:latin typeface="宋体" charset="-122"/>
              <a:ea typeface="宋体" charset="-122"/>
            </a:endParaRPr>
          </a:p>
        </p:txBody>
      </p:sp>
      <p:sp>
        <p:nvSpPr>
          <p:cNvPr id="107526" name="Rectangle 6"/>
          <p:cNvSpPr>
            <a:spLocks noChangeArrowheads="1"/>
          </p:cNvSpPr>
          <p:nvPr/>
        </p:nvSpPr>
        <p:spPr bwMode="blackGray">
          <a:xfrm>
            <a:off x="4573588" y="1770063"/>
            <a:ext cx="3810000" cy="52322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50000"/>
                    </a:schemeClr>
                  </a:outerShdw>
                </a:effectLst>
              </a14:hiddenEffects>
            </a:ext>
          </a:extLst>
        </p:spPr>
        <p:txBody>
          <a:bodyPr>
            <a:spAutoFit/>
          </a:bodyPr>
          <a:lstStyle/>
          <a:p>
            <a:r>
              <a:rPr lang="en-US" altLang="zh-CN" sz="2800" b="1" dirty="0" smtClean="0">
                <a:latin typeface="宋体" charset="-122"/>
                <a:ea typeface="宋体" charset="-122"/>
              </a:rPr>
              <a:t>1.</a:t>
            </a:r>
            <a:r>
              <a:rPr lang="zh-CN" altLang="en-US" sz="2800" b="1" dirty="0" smtClean="0">
                <a:latin typeface="宋体" charset="-122"/>
                <a:ea typeface="宋体" charset="-122"/>
              </a:rPr>
              <a:t>假设群体</a:t>
            </a:r>
            <a:r>
              <a:rPr lang="zh-CN" altLang="en-US" sz="2800" b="1" dirty="0">
                <a:latin typeface="宋体" charset="-122"/>
                <a:ea typeface="宋体" charset="-122"/>
              </a:rPr>
              <a:t>和实际群体</a:t>
            </a:r>
            <a:endParaRPr lang="en-US" altLang="zh-CN" sz="2800" b="1" dirty="0">
              <a:solidFill>
                <a:schemeClr val="accent2"/>
              </a:solidFill>
            </a:endParaRPr>
          </a:p>
        </p:txBody>
      </p:sp>
      <p:sp>
        <p:nvSpPr>
          <p:cNvPr id="107528" name="Rectangle 8"/>
          <p:cNvSpPr>
            <a:spLocks noChangeArrowheads="1"/>
          </p:cNvSpPr>
          <p:nvPr/>
        </p:nvSpPr>
        <p:spPr bwMode="blackGray">
          <a:xfrm>
            <a:off x="4572000" y="2372380"/>
            <a:ext cx="3810000" cy="523220"/>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r>
              <a:rPr lang="en-US" altLang="zh-CN" sz="2800" b="1" dirty="0" smtClean="0">
                <a:latin typeface="宋体" charset="-122"/>
                <a:ea typeface="宋体" charset="-122"/>
              </a:rPr>
              <a:t>2</a:t>
            </a:r>
            <a:r>
              <a:rPr lang="zh-CN" altLang="en-US" sz="2800" b="1" dirty="0" smtClean="0">
                <a:latin typeface="宋体" charset="-122"/>
                <a:ea typeface="宋体" charset="-122"/>
              </a:rPr>
              <a:t>．大群体</a:t>
            </a:r>
            <a:r>
              <a:rPr lang="zh-CN" altLang="en-US" sz="2800" b="1" dirty="0">
                <a:latin typeface="宋体" charset="-122"/>
                <a:ea typeface="宋体" charset="-122"/>
              </a:rPr>
              <a:t>和小群体</a:t>
            </a:r>
            <a:endParaRPr lang="en-US" altLang="zh-CN" sz="2800" b="1" dirty="0">
              <a:solidFill>
                <a:schemeClr val="hlink"/>
              </a:solidFill>
            </a:endParaRPr>
          </a:p>
        </p:txBody>
      </p:sp>
      <p:sp>
        <p:nvSpPr>
          <p:cNvPr id="107530" name="Rectangle 10"/>
          <p:cNvSpPr>
            <a:spLocks noChangeArrowheads="1"/>
          </p:cNvSpPr>
          <p:nvPr/>
        </p:nvSpPr>
        <p:spPr bwMode="blackGray">
          <a:xfrm>
            <a:off x="4573588" y="2861388"/>
            <a:ext cx="3810000" cy="1284006"/>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50000"/>
              </a:lnSpc>
            </a:pPr>
            <a:r>
              <a:rPr lang="en-US" altLang="zh-CN" sz="2800" b="1" dirty="0">
                <a:latin typeface="宋体" charset="-122"/>
                <a:ea typeface="宋体" charset="-122"/>
              </a:rPr>
              <a:t>3</a:t>
            </a:r>
            <a:r>
              <a:rPr lang="zh-CN" altLang="en-US" sz="2800" b="1" dirty="0">
                <a:latin typeface="宋体" charset="-122"/>
                <a:ea typeface="宋体" charset="-122"/>
              </a:rPr>
              <a:t>．共同作用群体、协作群体和协调群体</a:t>
            </a:r>
          </a:p>
        </p:txBody>
      </p:sp>
      <p:grpSp>
        <p:nvGrpSpPr>
          <p:cNvPr id="107534" name="Group 14"/>
          <p:cNvGrpSpPr>
            <a:grpSpLocks/>
          </p:cNvGrpSpPr>
          <p:nvPr/>
        </p:nvGrpSpPr>
        <p:grpSpPr bwMode="auto">
          <a:xfrm>
            <a:off x="993775" y="1981200"/>
            <a:ext cx="2816225" cy="3352800"/>
            <a:chOff x="358" y="1306"/>
            <a:chExt cx="2118" cy="2118"/>
          </a:xfrm>
        </p:grpSpPr>
        <p:sp>
          <p:nvSpPr>
            <p:cNvPr id="107535" name="AutoShape 15"/>
            <p:cNvSpPr>
              <a:spLocks noChangeArrowheads="1"/>
            </p:cNvSpPr>
            <p:nvPr/>
          </p:nvSpPr>
          <p:spPr bwMode="gray">
            <a:xfrm rot="279351">
              <a:off x="358" y="1306"/>
              <a:ext cx="2118" cy="2118"/>
            </a:xfrm>
            <a:custGeom>
              <a:avLst/>
              <a:gdLst>
                <a:gd name="G0" fmla="+- -293823 0 0"/>
                <a:gd name="G1" fmla="+- -4327765 0 0"/>
                <a:gd name="G2" fmla="+- -293823 0 -4327765"/>
                <a:gd name="G3" fmla="+- 10800 0 0"/>
                <a:gd name="G4" fmla="+- 0 0 -293823"/>
                <a:gd name="T0" fmla="*/ 360 256 1"/>
                <a:gd name="T1" fmla="*/ 0 256 1"/>
                <a:gd name="G5" fmla="+- G2 T0 T1"/>
                <a:gd name="G6" fmla="?: G2 G2 G5"/>
                <a:gd name="G7" fmla="+- 0 0 G6"/>
                <a:gd name="G8" fmla="+- 7317 0 0"/>
                <a:gd name="G9" fmla="+- 0 0 -4327765"/>
                <a:gd name="G10" fmla="+- 7317 0 2700"/>
                <a:gd name="G11" fmla="cos G10 -293823"/>
                <a:gd name="G12" fmla="sin G10 -293823"/>
                <a:gd name="G13" fmla="cos 13500 -293823"/>
                <a:gd name="G14" fmla="sin 13500 -293823"/>
                <a:gd name="G15" fmla="+- G11 10800 0"/>
                <a:gd name="G16" fmla="+- G12 10800 0"/>
                <a:gd name="G17" fmla="+- G13 10800 0"/>
                <a:gd name="G18" fmla="+- G14 10800 0"/>
                <a:gd name="G19" fmla="*/ 7317 1 2"/>
                <a:gd name="G20" fmla="+- G19 5400 0"/>
                <a:gd name="G21" fmla="cos G20 -293823"/>
                <a:gd name="G22" fmla="sin G20 -293823"/>
                <a:gd name="G23" fmla="+- G21 10800 0"/>
                <a:gd name="G24" fmla="+- G12 G23 G22"/>
                <a:gd name="G25" fmla="+- G22 G23 G11"/>
                <a:gd name="G26" fmla="cos 10800 -293823"/>
                <a:gd name="G27" fmla="sin 10800 -293823"/>
                <a:gd name="G28" fmla="cos 7317 -293823"/>
                <a:gd name="G29" fmla="sin 7317 -293823"/>
                <a:gd name="G30" fmla="+- G26 10800 0"/>
                <a:gd name="G31" fmla="+- G27 10800 0"/>
                <a:gd name="G32" fmla="+- G28 10800 0"/>
                <a:gd name="G33" fmla="+- G29 10800 0"/>
                <a:gd name="G34" fmla="+- G19 5400 0"/>
                <a:gd name="G35" fmla="cos G34 -4327765"/>
                <a:gd name="G36" fmla="sin G34 -4327765"/>
                <a:gd name="G37" fmla="+/ -4327765 -293823 2"/>
                <a:gd name="T2" fmla="*/ 180 256 1"/>
                <a:gd name="T3" fmla="*/ 0 256 1"/>
                <a:gd name="G38" fmla="+- G37 T2 T3"/>
                <a:gd name="G39" fmla="?: G2 G37 G38"/>
                <a:gd name="G40" fmla="cos 10800 G39"/>
                <a:gd name="G41" fmla="sin 10800 G39"/>
                <a:gd name="G42" fmla="cos 7317 G39"/>
                <a:gd name="G43" fmla="sin 7317 G39"/>
                <a:gd name="G44" fmla="+- G40 10800 0"/>
                <a:gd name="G45" fmla="+- G41 10800 0"/>
                <a:gd name="G46" fmla="+- G42 10800 0"/>
                <a:gd name="G47" fmla="+- G43 10800 0"/>
                <a:gd name="G48" fmla="+- G35 10800 0"/>
                <a:gd name="G49" fmla="+- G36 10800 0"/>
                <a:gd name="T4" fmla="*/ 19618 w 21600"/>
                <a:gd name="T5" fmla="*/ 4565 h 21600"/>
                <a:gd name="T6" fmla="*/ 14479 w 21600"/>
                <a:gd name="T7" fmla="*/ 2521 h 21600"/>
                <a:gd name="T8" fmla="*/ 16774 w 21600"/>
                <a:gd name="T9" fmla="*/ 6575 h 21600"/>
                <a:gd name="T10" fmla="*/ 24258 w 21600"/>
                <a:gd name="T11" fmla="*/ 9744 h 21600"/>
                <a:gd name="T12" fmla="*/ 20179 w 21600"/>
                <a:gd name="T13" fmla="*/ 14520 h 21600"/>
                <a:gd name="T14" fmla="*/ 15402 w 21600"/>
                <a:gd name="T15" fmla="*/ 10439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8094" y="10228"/>
                  </a:moveTo>
                  <a:cubicBezTo>
                    <a:pt x="17884" y="7551"/>
                    <a:pt x="16225" y="5204"/>
                    <a:pt x="13771" y="4113"/>
                  </a:cubicBezTo>
                  <a:lnTo>
                    <a:pt x="15186" y="930"/>
                  </a:lnTo>
                  <a:cubicBezTo>
                    <a:pt x="18808" y="2540"/>
                    <a:pt x="21257" y="6004"/>
                    <a:pt x="21566" y="9955"/>
                  </a:cubicBezTo>
                  <a:lnTo>
                    <a:pt x="24258" y="9744"/>
                  </a:lnTo>
                  <a:lnTo>
                    <a:pt x="20179" y="14520"/>
                  </a:lnTo>
                  <a:lnTo>
                    <a:pt x="15402" y="10439"/>
                  </a:lnTo>
                  <a:lnTo>
                    <a:pt x="18094" y="10228"/>
                  </a:lnTo>
                  <a:close/>
                </a:path>
              </a:pathLst>
            </a:custGeom>
            <a:solidFill>
              <a:schemeClr val="hlink"/>
            </a:solidFill>
            <a:ln>
              <a:noFill/>
            </a:ln>
            <a:effectLst/>
            <a:scene3d>
              <a:camera prst="legacyPerspectiveBottom">
                <a:rot lat="20699999" lon="19499999" rev="0"/>
              </a:camera>
              <a:lightRig rig="legacyHarsh1" dir="t"/>
            </a:scene3d>
            <a:sp3d extrusionH="227000" prstMaterial="legacyPlastic">
              <a:bevelT w="13500" h="13500" prst="angle"/>
              <a:bevelB w="13500" h="13500" prst="angle"/>
              <a:extrusionClr>
                <a:schemeClr val="hlink"/>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107536" name="AutoShape 16"/>
            <p:cNvSpPr>
              <a:spLocks noChangeArrowheads="1"/>
            </p:cNvSpPr>
            <p:nvPr/>
          </p:nvSpPr>
          <p:spPr bwMode="gray">
            <a:xfrm rot="15973147">
              <a:off x="358" y="1306"/>
              <a:ext cx="2118" cy="2118"/>
            </a:xfrm>
            <a:custGeom>
              <a:avLst/>
              <a:gdLst>
                <a:gd name="G0" fmla="+- 597979 0 0"/>
                <a:gd name="G1" fmla="+- -3169399 0 0"/>
                <a:gd name="G2" fmla="+- 597979 0 -3169399"/>
                <a:gd name="G3" fmla="+- 10800 0 0"/>
                <a:gd name="G4" fmla="+- 0 0 597979"/>
                <a:gd name="T0" fmla="*/ 360 256 1"/>
                <a:gd name="T1" fmla="*/ 0 256 1"/>
                <a:gd name="G5" fmla="+- G2 T0 T1"/>
                <a:gd name="G6" fmla="?: G2 G2 G5"/>
                <a:gd name="G7" fmla="+- 0 0 G6"/>
                <a:gd name="G8" fmla="+- 7220 0 0"/>
                <a:gd name="G9" fmla="+- 0 0 -3169399"/>
                <a:gd name="G10" fmla="+- 7220 0 2700"/>
                <a:gd name="G11" fmla="cos G10 597979"/>
                <a:gd name="G12" fmla="sin G10 597979"/>
                <a:gd name="G13" fmla="cos 13500 597979"/>
                <a:gd name="G14" fmla="sin 13500 597979"/>
                <a:gd name="G15" fmla="+- G11 10800 0"/>
                <a:gd name="G16" fmla="+- G12 10800 0"/>
                <a:gd name="G17" fmla="+- G13 10800 0"/>
                <a:gd name="G18" fmla="+- G14 10800 0"/>
                <a:gd name="G19" fmla="*/ 7220 1 2"/>
                <a:gd name="G20" fmla="+- G19 5400 0"/>
                <a:gd name="G21" fmla="cos G20 597979"/>
                <a:gd name="G22" fmla="sin G20 597979"/>
                <a:gd name="G23" fmla="+- G21 10800 0"/>
                <a:gd name="G24" fmla="+- G12 G23 G22"/>
                <a:gd name="G25" fmla="+- G22 G23 G11"/>
                <a:gd name="G26" fmla="cos 10800 597979"/>
                <a:gd name="G27" fmla="sin 10800 597979"/>
                <a:gd name="G28" fmla="cos 7220 597979"/>
                <a:gd name="G29" fmla="sin 7220 597979"/>
                <a:gd name="G30" fmla="+- G26 10800 0"/>
                <a:gd name="G31" fmla="+- G27 10800 0"/>
                <a:gd name="G32" fmla="+- G28 10800 0"/>
                <a:gd name="G33" fmla="+- G29 10800 0"/>
                <a:gd name="G34" fmla="+- G19 5400 0"/>
                <a:gd name="G35" fmla="cos G34 -3169399"/>
                <a:gd name="G36" fmla="sin G34 -3169399"/>
                <a:gd name="G37" fmla="+/ -3169399 597979 2"/>
                <a:gd name="T2" fmla="*/ 180 256 1"/>
                <a:gd name="T3" fmla="*/ 0 256 1"/>
                <a:gd name="G38" fmla="+- G37 T2 T3"/>
                <a:gd name="G39" fmla="?: G2 G37 G38"/>
                <a:gd name="G40" fmla="cos 10800 G39"/>
                <a:gd name="G41" fmla="sin 10800 G39"/>
                <a:gd name="G42" fmla="cos 7220 G39"/>
                <a:gd name="G43" fmla="sin 7220 G39"/>
                <a:gd name="G44" fmla="+- G40 10800 0"/>
                <a:gd name="G45" fmla="+- G41 10800 0"/>
                <a:gd name="G46" fmla="+- G42 10800 0"/>
                <a:gd name="G47" fmla="+- G43 10800 0"/>
                <a:gd name="G48" fmla="+- G35 10800 0"/>
                <a:gd name="G49" fmla="+- G36 10800 0"/>
                <a:gd name="T4" fmla="*/ 20973 w 21600"/>
                <a:gd name="T5" fmla="*/ 7173 h 21600"/>
                <a:gd name="T6" fmla="*/ 16786 w 21600"/>
                <a:gd name="T7" fmla="*/ 4066 h 21600"/>
                <a:gd name="T8" fmla="*/ 17600 w 21600"/>
                <a:gd name="T9" fmla="*/ 8375 h 21600"/>
                <a:gd name="T10" fmla="*/ 24129 w 21600"/>
                <a:gd name="T11" fmla="*/ 12940 h 21600"/>
                <a:gd name="T12" fmla="*/ 18983 w 21600"/>
                <a:gd name="T13" fmla="*/ 16661 h 21600"/>
                <a:gd name="T14" fmla="*/ 15262 w 21600"/>
                <a:gd name="T15" fmla="*/ 11516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928" y="11944"/>
                  </a:moveTo>
                  <a:cubicBezTo>
                    <a:pt x="17989" y="11566"/>
                    <a:pt x="18020" y="11183"/>
                    <a:pt x="18020" y="10800"/>
                  </a:cubicBezTo>
                  <a:cubicBezTo>
                    <a:pt x="18020" y="8737"/>
                    <a:pt x="17138" y="6774"/>
                    <a:pt x="15597" y="5404"/>
                  </a:cubicBezTo>
                  <a:lnTo>
                    <a:pt x="17975" y="2728"/>
                  </a:lnTo>
                  <a:cubicBezTo>
                    <a:pt x="20281" y="4778"/>
                    <a:pt x="21600" y="7715"/>
                    <a:pt x="21600" y="10800"/>
                  </a:cubicBezTo>
                  <a:cubicBezTo>
                    <a:pt x="21600" y="11373"/>
                    <a:pt x="21554" y="11946"/>
                    <a:pt x="21463" y="12512"/>
                  </a:cubicBezTo>
                  <a:lnTo>
                    <a:pt x="24129" y="12940"/>
                  </a:lnTo>
                  <a:lnTo>
                    <a:pt x="18983" y="16661"/>
                  </a:lnTo>
                  <a:lnTo>
                    <a:pt x="15262" y="11516"/>
                  </a:lnTo>
                  <a:lnTo>
                    <a:pt x="17928" y="11944"/>
                  </a:lnTo>
                  <a:close/>
                </a:path>
              </a:pathLst>
            </a:custGeom>
            <a:solidFill>
              <a:schemeClr val="accent2"/>
            </a:solidFill>
            <a:ln>
              <a:noFill/>
            </a:ln>
            <a:effectLst/>
            <a:scene3d>
              <a:camera prst="legacyPerspectiveBottom">
                <a:rot lat="20699999" lon="19499999" rev="0"/>
              </a:camera>
              <a:lightRig rig="legacyHarsh1" dir="t"/>
            </a:scene3d>
            <a:sp3d extrusionH="227000" prstMaterial="legacyPlastic">
              <a:bevelT w="13500" h="13500" prst="angle"/>
              <a:bevelB w="13500" h="13500" prst="angle"/>
              <a:extrusionClr>
                <a:schemeClr val="accent2"/>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107537" name="AutoShape 17"/>
            <p:cNvSpPr>
              <a:spLocks noChangeArrowheads="1"/>
            </p:cNvSpPr>
            <p:nvPr/>
          </p:nvSpPr>
          <p:spPr bwMode="gray">
            <a:xfrm rot="10800000">
              <a:off x="358" y="1306"/>
              <a:ext cx="2118" cy="2118"/>
            </a:xfrm>
            <a:custGeom>
              <a:avLst/>
              <a:gdLst>
                <a:gd name="G0" fmla="+- 180296 0 0"/>
                <a:gd name="G1" fmla="+- -3798410 0 0"/>
                <a:gd name="G2" fmla="+- 180296 0 -3798410"/>
                <a:gd name="G3" fmla="+- 10800 0 0"/>
                <a:gd name="G4" fmla="+- 0 0 180296"/>
                <a:gd name="T0" fmla="*/ 360 256 1"/>
                <a:gd name="T1" fmla="*/ 0 256 1"/>
                <a:gd name="G5" fmla="+- G2 T0 T1"/>
                <a:gd name="G6" fmla="?: G2 G2 G5"/>
                <a:gd name="G7" fmla="+- 0 0 G6"/>
                <a:gd name="G8" fmla="+- 7146 0 0"/>
                <a:gd name="G9" fmla="+- 0 0 -3798410"/>
                <a:gd name="G10" fmla="+- 7146 0 2700"/>
                <a:gd name="G11" fmla="cos G10 180296"/>
                <a:gd name="G12" fmla="sin G10 180296"/>
                <a:gd name="G13" fmla="cos 13500 180296"/>
                <a:gd name="G14" fmla="sin 13500 180296"/>
                <a:gd name="G15" fmla="+- G11 10800 0"/>
                <a:gd name="G16" fmla="+- G12 10800 0"/>
                <a:gd name="G17" fmla="+- G13 10800 0"/>
                <a:gd name="G18" fmla="+- G14 10800 0"/>
                <a:gd name="G19" fmla="*/ 7146 1 2"/>
                <a:gd name="G20" fmla="+- G19 5400 0"/>
                <a:gd name="G21" fmla="cos G20 180296"/>
                <a:gd name="G22" fmla="sin G20 180296"/>
                <a:gd name="G23" fmla="+- G21 10800 0"/>
                <a:gd name="G24" fmla="+- G12 G23 G22"/>
                <a:gd name="G25" fmla="+- G22 G23 G11"/>
                <a:gd name="G26" fmla="cos 10800 180296"/>
                <a:gd name="G27" fmla="sin 10800 180296"/>
                <a:gd name="G28" fmla="cos 7146 180296"/>
                <a:gd name="G29" fmla="sin 7146 180296"/>
                <a:gd name="G30" fmla="+- G26 10800 0"/>
                <a:gd name="G31" fmla="+- G27 10800 0"/>
                <a:gd name="G32" fmla="+- G28 10800 0"/>
                <a:gd name="G33" fmla="+- G29 10800 0"/>
                <a:gd name="G34" fmla="+- G19 5400 0"/>
                <a:gd name="G35" fmla="cos G34 -3798410"/>
                <a:gd name="G36" fmla="sin G34 -3798410"/>
                <a:gd name="G37" fmla="+/ -3798410 180296 2"/>
                <a:gd name="T2" fmla="*/ 180 256 1"/>
                <a:gd name="T3" fmla="*/ 0 256 1"/>
                <a:gd name="G38" fmla="+- G37 T2 T3"/>
                <a:gd name="G39" fmla="?: G2 G37 G38"/>
                <a:gd name="G40" fmla="cos 10800 G39"/>
                <a:gd name="G41" fmla="sin 10800 G39"/>
                <a:gd name="G42" fmla="cos 7146 G39"/>
                <a:gd name="G43" fmla="sin 7146 G39"/>
                <a:gd name="G44" fmla="+- G40 10800 0"/>
                <a:gd name="G45" fmla="+- G41 10800 0"/>
                <a:gd name="G46" fmla="+- G42 10800 0"/>
                <a:gd name="G47" fmla="+- G43 10800 0"/>
                <a:gd name="G48" fmla="+- G35 10800 0"/>
                <a:gd name="G49" fmla="+- G36 10800 0"/>
                <a:gd name="T4" fmla="*/ 20370 w 21600"/>
                <a:gd name="T5" fmla="*/ 5795 h 21600"/>
                <a:gd name="T6" fmla="*/ 15560 w 21600"/>
                <a:gd name="T7" fmla="*/ 3193 h 21600"/>
                <a:gd name="T8" fmla="*/ 17132 w 21600"/>
                <a:gd name="T9" fmla="*/ 7488 h 21600"/>
                <a:gd name="T10" fmla="*/ 24284 w 21600"/>
                <a:gd name="T11" fmla="*/ 11447 h 21600"/>
                <a:gd name="T12" fmla="*/ 19545 w 21600"/>
                <a:gd name="T13" fmla="*/ 15752 h 21600"/>
                <a:gd name="T14" fmla="*/ 15240 w 21600"/>
                <a:gd name="T15" fmla="*/ 11013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937" y="11142"/>
                  </a:moveTo>
                  <a:cubicBezTo>
                    <a:pt x="17943" y="11028"/>
                    <a:pt x="17946" y="10914"/>
                    <a:pt x="17946" y="10800"/>
                  </a:cubicBezTo>
                  <a:cubicBezTo>
                    <a:pt x="17946" y="8337"/>
                    <a:pt x="16678" y="6048"/>
                    <a:pt x="14591" y="4742"/>
                  </a:cubicBezTo>
                  <a:lnTo>
                    <a:pt x="16529" y="1645"/>
                  </a:lnTo>
                  <a:cubicBezTo>
                    <a:pt x="19684" y="3619"/>
                    <a:pt x="21600" y="7078"/>
                    <a:pt x="21600" y="10800"/>
                  </a:cubicBezTo>
                  <a:cubicBezTo>
                    <a:pt x="21600" y="10972"/>
                    <a:pt x="21595" y="11145"/>
                    <a:pt x="21587" y="11318"/>
                  </a:cubicBezTo>
                  <a:lnTo>
                    <a:pt x="24284" y="11447"/>
                  </a:lnTo>
                  <a:lnTo>
                    <a:pt x="19545" y="15752"/>
                  </a:lnTo>
                  <a:lnTo>
                    <a:pt x="15240" y="11013"/>
                  </a:lnTo>
                  <a:lnTo>
                    <a:pt x="17937" y="11142"/>
                  </a:lnTo>
                  <a:close/>
                </a:path>
              </a:pathLst>
            </a:custGeom>
            <a:solidFill>
              <a:schemeClr val="accent1"/>
            </a:solidFill>
            <a:ln>
              <a:noFill/>
            </a:ln>
            <a:effectLst/>
            <a:scene3d>
              <a:camera prst="legacyPerspectiveBottom">
                <a:rot lat="20699999" lon="19499999" rev="0"/>
              </a:camera>
              <a:lightRig rig="legacyHarsh1" dir="t"/>
            </a:scene3d>
            <a:sp3d extrusionH="227000" prstMaterial="legacyPlastic">
              <a:bevelT w="13500" h="13500" prst="angle"/>
              <a:bevelB w="13500" h="13500" prst="angle"/>
              <a:extrusionClr>
                <a:schemeClr val="accent1"/>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107538" name="AutoShape 18"/>
            <p:cNvSpPr>
              <a:spLocks noChangeArrowheads="1"/>
            </p:cNvSpPr>
            <p:nvPr/>
          </p:nvSpPr>
          <p:spPr bwMode="gray">
            <a:xfrm rot="5400000">
              <a:off x="358" y="1306"/>
              <a:ext cx="2118" cy="2118"/>
            </a:xfrm>
            <a:custGeom>
              <a:avLst/>
              <a:gdLst>
                <a:gd name="G0" fmla="+- -81284 0 0"/>
                <a:gd name="G1" fmla="+- -4233733 0 0"/>
                <a:gd name="G2" fmla="+- -81284 0 -4233733"/>
                <a:gd name="G3" fmla="+- 10800 0 0"/>
                <a:gd name="G4" fmla="+- 0 0 -81284"/>
                <a:gd name="T0" fmla="*/ 360 256 1"/>
                <a:gd name="T1" fmla="*/ 0 256 1"/>
                <a:gd name="G5" fmla="+- G2 T0 T1"/>
                <a:gd name="G6" fmla="?: G2 G2 G5"/>
                <a:gd name="G7" fmla="+- 0 0 G6"/>
                <a:gd name="G8" fmla="+- 7114 0 0"/>
                <a:gd name="G9" fmla="+- 0 0 -4233733"/>
                <a:gd name="G10" fmla="+- 7114 0 2700"/>
                <a:gd name="G11" fmla="cos G10 -81284"/>
                <a:gd name="G12" fmla="sin G10 -81284"/>
                <a:gd name="G13" fmla="cos 13500 -81284"/>
                <a:gd name="G14" fmla="sin 13500 -81284"/>
                <a:gd name="G15" fmla="+- G11 10800 0"/>
                <a:gd name="G16" fmla="+- G12 10800 0"/>
                <a:gd name="G17" fmla="+- G13 10800 0"/>
                <a:gd name="G18" fmla="+- G14 10800 0"/>
                <a:gd name="G19" fmla="*/ 7114 1 2"/>
                <a:gd name="G20" fmla="+- G19 5400 0"/>
                <a:gd name="G21" fmla="cos G20 -81284"/>
                <a:gd name="G22" fmla="sin G20 -81284"/>
                <a:gd name="G23" fmla="+- G21 10800 0"/>
                <a:gd name="G24" fmla="+- G12 G23 G22"/>
                <a:gd name="G25" fmla="+- G22 G23 G11"/>
                <a:gd name="G26" fmla="cos 10800 -81284"/>
                <a:gd name="G27" fmla="sin 10800 -81284"/>
                <a:gd name="G28" fmla="cos 7114 -81284"/>
                <a:gd name="G29" fmla="sin 7114 -81284"/>
                <a:gd name="G30" fmla="+- G26 10800 0"/>
                <a:gd name="G31" fmla="+- G27 10800 0"/>
                <a:gd name="G32" fmla="+- G28 10800 0"/>
                <a:gd name="G33" fmla="+- G29 10800 0"/>
                <a:gd name="G34" fmla="+- G19 5400 0"/>
                <a:gd name="G35" fmla="cos G34 -4233733"/>
                <a:gd name="G36" fmla="sin G34 -4233733"/>
                <a:gd name="G37" fmla="+/ -4233733 -81284 2"/>
                <a:gd name="T2" fmla="*/ 180 256 1"/>
                <a:gd name="T3" fmla="*/ 0 256 1"/>
                <a:gd name="G38" fmla="+- G37 T2 T3"/>
                <a:gd name="G39" fmla="?: G2 G37 G38"/>
                <a:gd name="G40" fmla="cos 10800 G39"/>
                <a:gd name="G41" fmla="sin 10800 G39"/>
                <a:gd name="G42" fmla="cos 7114 G39"/>
                <a:gd name="G43" fmla="sin 7114 G39"/>
                <a:gd name="G44" fmla="+- G40 10800 0"/>
                <a:gd name="G45" fmla="+- G41 10800 0"/>
                <a:gd name="G46" fmla="+- G42 10800 0"/>
                <a:gd name="G47" fmla="+- G43 10800 0"/>
                <a:gd name="G48" fmla="+- G35 10800 0"/>
                <a:gd name="G49" fmla="+- G36 10800 0"/>
                <a:gd name="T4" fmla="*/ 19865 w 21600"/>
                <a:gd name="T5" fmla="*/ 4930 h 21600"/>
                <a:gd name="T6" fmla="*/ 14641 w 21600"/>
                <a:gd name="T7" fmla="*/ 2708 h 21600"/>
                <a:gd name="T8" fmla="*/ 16771 w 21600"/>
                <a:gd name="T9" fmla="*/ 6933 h 21600"/>
                <a:gd name="T10" fmla="*/ 24296 w 21600"/>
                <a:gd name="T11" fmla="*/ 10507 h 21600"/>
                <a:gd name="T12" fmla="*/ 19852 w 21600"/>
                <a:gd name="T13" fmla="*/ 15148 h 21600"/>
                <a:gd name="T14" fmla="*/ 15212 w 21600"/>
                <a:gd name="T15" fmla="*/ 10704 h 21600"/>
                <a:gd name="T16" fmla="*/ 3163 w 21600"/>
                <a:gd name="T17" fmla="*/ 3163 h 21600"/>
                <a:gd name="T18" fmla="*/ 18437 w 21600"/>
                <a:gd name="T19" fmla="*/ 18437 h 21600"/>
              </a:gdLst>
              <a:ahLst/>
              <a:cxnLst>
                <a:cxn ang="0">
                  <a:pos x="T4" y="T5"/>
                </a:cxn>
                <a:cxn ang="0">
                  <a:pos x="T6" y="T7"/>
                </a:cxn>
                <a:cxn ang="0">
                  <a:pos x="T8" y="T9"/>
                </a:cxn>
                <a:cxn ang="0">
                  <a:pos x="T10" y="T11"/>
                </a:cxn>
                <a:cxn ang="0">
                  <a:pos x="T12" y="T13"/>
                </a:cxn>
                <a:cxn ang="0">
                  <a:pos x="T14" y="T15"/>
                </a:cxn>
              </a:cxnLst>
              <a:rect l="T16" t="T17" r="T18" b="T19"/>
              <a:pathLst>
                <a:path w="21600" h="21600">
                  <a:moveTo>
                    <a:pt x="17912" y="10646"/>
                  </a:moveTo>
                  <a:cubicBezTo>
                    <a:pt x="17854" y="7955"/>
                    <a:pt x="16282" y="5527"/>
                    <a:pt x="13851" y="4373"/>
                  </a:cubicBezTo>
                  <a:lnTo>
                    <a:pt x="15432" y="1043"/>
                  </a:lnTo>
                  <a:cubicBezTo>
                    <a:pt x="19123" y="2796"/>
                    <a:pt x="21509" y="6481"/>
                    <a:pt x="21597" y="10566"/>
                  </a:cubicBezTo>
                  <a:lnTo>
                    <a:pt x="24296" y="10507"/>
                  </a:lnTo>
                  <a:lnTo>
                    <a:pt x="19852" y="15148"/>
                  </a:lnTo>
                  <a:lnTo>
                    <a:pt x="15212" y="10704"/>
                  </a:lnTo>
                  <a:lnTo>
                    <a:pt x="17912" y="10646"/>
                  </a:lnTo>
                  <a:close/>
                </a:path>
              </a:pathLst>
            </a:custGeom>
            <a:solidFill>
              <a:schemeClr val="folHlink"/>
            </a:solidFill>
            <a:ln>
              <a:noFill/>
            </a:ln>
            <a:effectLst/>
            <a:scene3d>
              <a:camera prst="legacyPerspectiveBottom">
                <a:rot lat="20699999" lon="19499999" rev="0"/>
              </a:camera>
              <a:lightRig rig="legacyHarsh1" dir="t"/>
            </a:scene3d>
            <a:sp3d extrusionH="227000" prstMaterial="legacyPlastic">
              <a:bevelT w="13500" h="13500" prst="angle"/>
              <a:bevelB w="13500" h="13500" prst="angle"/>
              <a:extrusionClr>
                <a:schemeClr val="folHlink"/>
              </a:extrusionClr>
            </a:sp3d>
            <a:extLst>
              <a:ext uri="{91240B29-F687-4F45-9708-019B960494DF}">
                <a14:hiddenLine xmlns:a14="http://schemas.microsoft.com/office/drawing/2010/main" w="9525">
                  <a:no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grpSp>
      <p:sp>
        <p:nvSpPr>
          <p:cNvPr id="20" name="Rectangle 6"/>
          <p:cNvSpPr>
            <a:spLocks noChangeArrowheads="1"/>
          </p:cNvSpPr>
          <p:nvPr/>
        </p:nvSpPr>
        <p:spPr bwMode="blackGray">
          <a:xfrm>
            <a:off x="4648200" y="4201180"/>
            <a:ext cx="4495800" cy="637675"/>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50000"/>
                    </a:schemeClr>
                  </a:outerShdw>
                </a:effectLst>
              </a14:hiddenEffects>
            </a:ext>
          </a:extLst>
        </p:spPr>
        <p:txBody>
          <a:bodyPr wrap="square">
            <a:spAutoFit/>
          </a:bodyPr>
          <a:lstStyle/>
          <a:p>
            <a:pPr>
              <a:lnSpc>
                <a:spcPct val="150000"/>
              </a:lnSpc>
            </a:pPr>
            <a:r>
              <a:rPr lang="en-US" altLang="zh-CN" sz="2800" b="1" dirty="0">
                <a:latin typeface="宋体" charset="-122"/>
                <a:ea typeface="宋体" charset="-122"/>
              </a:rPr>
              <a:t>4</a:t>
            </a:r>
            <a:r>
              <a:rPr lang="zh-CN" altLang="en-US" sz="2800" b="1" dirty="0">
                <a:latin typeface="宋体" charset="-122"/>
                <a:ea typeface="宋体" charset="-122"/>
              </a:rPr>
              <a:t>．正式群体和非正式群体</a:t>
            </a:r>
          </a:p>
        </p:txBody>
      </p:sp>
      <p:sp>
        <p:nvSpPr>
          <p:cNvPr id="21" name="Rectangle 6"/>
          <p:cNvSpPr>
            <a:spLocks noChangeArrowheads="1"/>
          </p:cNvSpPr>
          <p:nvPr/>
        </p:nvSpPr>
        <p:spPr bwMode="blackGray">
          <a:xfrm>
            <a:off x="4648200" y="4876800"/>
            <a:ext cx="4343400" cy="637675"/>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50000"/>
                    </a:schemeClr>
                  </a:outerShdw>
                </a:effectLst>
              </a14:hiddenEffects>
            </a:ext>
          </a:extLst>
        </p:spPr>
        <p:txBody>
          <a:bodyPr wrap="square">
            <a:spAutoFit/>
          </a:bodyPr>
          <a:lstStyle/>
          <a:p>
            <a:pPr>
              <a:lnSpc>
                <a:spcPct val="150000"/>
              </a:lnSpc>
            </a:pPr>
            <a:r>
              <a:rPr lang="en-US" altLang="zh-CN" sz="2800" b="1" dirty="0">
                <a:latin typeface="宋体" charset="-122"/>
                <a:ea typeface="宋体" charset="-122"/>
              </a:rPr>
              <a:t>5</a:t>
            </a:r>
            <a:r>
              <a:rPr lang="zh-CN" altLang="en-US" sz="2800" b="1" dirty="0">
                <a:latin typeface="宋体" charset="-122"/>
                <a:ea typeface="宋体" charset="-122"/>
              </a:rPr>
              <a:t>．友谊群体和任务群体</a:t>
            </a:r>
          </a:p>
        </p:txBody>
      </p:sp>
      <p:sp>
        <p:nvSpPr>
          <p:cNvPr id="22" name="Rectangle 6"/>
          <p:cNvSpPr>
            <a:spLocks noChangeArrowheads="1"/>
          </p:cNvSpPr>
          <p:nvPr/>
        </p:nvSpPr>
        <p:spPr bwMode="blackGray">
          <a:xfrm>
            <a:off x="4648200" y="5562600"/>
            <a:ext cx="4343400" cy="738664"/>
          </a:xfrm>
          <a:prstGeom prst="rect">
            <a:avLst/>
          </a:prstGeom>
          <a:noFill/>
          <a:ln>
            <a:noFill/>
          </a:ln>
          <a:effectLst/>
          <a:extLst>
            <a:ext uri="{909E8E84-426E-40DD-AFC4-6F175D3DCCD1}">
              <a14:hiddenFill xmlns:a14="http://schemas.microsoft.com/office/drawing/2010/main">
                <a:gradFill rotWithShape="1">
                  <a:gsLst>
                    <a:gs pos="0">
                      <a:srgbClr val="FFFFFF"/>
                    </a:gs>
                    <a:gs pos="100000">
                      <a:srgbClr val="FFFFFF">
                        <a:gamma/>
                        <a:tint val="0"/>
                        <a:invGamma/>
                        <a:alpha val="0"/>
                      </a:srgbClr>
                    </a:gs>
                  </a:gsLst>
                  <a:lin ang="0" scaled="1"/>
                </a:gra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50000"/>
                    </a:schemeClr>
                  </a:outerShdw>
                </a:effectLst>
              </a14:hiddenEffects>
            </a:ext>
          </a:extLst>
        </p:spPr>
        <p:txBody>
          <a:bodyPr wrap="square">
            <a:spAutoFit/>
          </a:bodyPr>
          <a:lstStyle/>
          <a:p>
            <a:pPr>
              <a:lnSpc>
                <a:spcPct val="150000"/>
              </a:lnSpc>
            </a:pPr>
            <a:r>
              <a:rPr lang="en-US" altLang="zh-CN" sz="2800" b="1" dirty="0">
                <a:latin typeface="宋体" charset="-122"/>
                <a:ea typeface="宋体" charset="-122"/>
              </a:rPr>
              <a:t>6</a:t>
            </a:r>
            <a:r>
              <a:rPr lang="zh-CN" altLang="en-US" sz="2800" b="1" dirty="0">
                <a:latin typeface="宋体" charset="-122"/>
                <a:ea typeface="宋体" charset="-122"/>
              </a:rPr>
              <a:t>．实属群体和参照群体</a:t>
            </a:r>
            <a:endParaRPr lang="en-US" altLang="zh-CN" sz="2800" b="1" dirty="0">
              <a:latin typeface="宋体" charset="-122"/>
              <a:ea typeface="宋体" charset="-122"/>
            </a:endParaRPr>
          </a:p>
        </p:txBody>
      </p:sp>
    </p:spTree>
    <p:extLst>
      <p:ext uri="{BB962C8B-B14F-4D97-AF65-F5344CB8AC3E}">
        <p14:creationId xmlns:p14="http://schemas.microsoft.com/office/powerpoint/2010/main" val="4179992913"/>
      </p:ext>
    </p:extLst>
  </p:cSld>
  <p:clrMapOvr>
    <a:masterClrMapping/>
  </p:clrMapOvr>
  <p:transition/>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1986"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12.1  </a:t>
            </a:r>
            <a:r>
              <a:rPr lang="zh-CN" altLang="en-US" sz="4000" dirty="0">
                <a:latin typeface="微软雅黑" pitchFamily="34" charset="-122"/>
                <a:ea typeface="微软雅黑" pitchFamily="34" charset="-122"/>
              </a:rPr>
              <a:t>群体及其形成原因 </a:t>
            </a:r>
            <a:endParaRPr lang="zh-CN" altLang="en-US" sz="4000" dirty="0" smtClean="0"/>
          </a:p>
        </p:txBody>
      </p:sp>
      <p:sp>
        <p:nvSpPr>
          <p:cNvPr id="41987" name="内容占位符 2"/>
          <p:cNvSpPr>
            <a:spLocks noGrp="1"/>
          </p:cNvSpPr>
          <p:nvPr>
            <p:ph idx="4294967295"/>
          </p:nvPr>
        </p:nvSpPr>
        <p:spPr>
          <a:xfrm>
            <a:off x="457200" y="1295400"/>
            <a:ext cx="8229600" cy="4149725"/>
          </a:xfrm>
        </p:spPr>
        <p:txBody>
          <a:bodyPr/>
          <a:lstStyle/>
          <a:p>
            <a:pPr>
              <a:lnSpc>
                <a:spcPct val="150000"/>
              </a:lnSpc>
            </a:pPr>
            <a:r>
              <a:rPr lang="en-US" altLang="zh-CN" b="1" smtClean="0">
                <a:latin typeface="宋体" charset="-122"/>
                <a:ea typeface="宋体" charset="-122"/>
              </a:rPr>
              <a:t>12.1.3</a:t>
            </a:r>
            <a:r>
              <a:rPr lang="zh-CN" altLang="en-US" b="1" smtClean="0">
                <a:latin typeface="宋体" charset="-122"/>
                <a:ea typeface="宋体" charset="-122"/>
              </a:rPr>
              <a:t>群体形成的原因</a:t>
            </a:r>
            <a:endParaRPr lang="en-US" altLang="zh-CN" b="1" smtClean="0">
              <a:latin typeface="宋体" charset="-122"/>
              <a:ea typeface="宋体" charset="-122"/>
            </a:endParaRPr>
          </a:p>
          <a:p>
            <a:pPr>
              <a:lnSpc>
                <a:spcPct val="150000"/>
              </a:lnSpc>
              <a:spcBef>
                <a:spcPct val="0"/>
              </a:spcBef>
              <a:buFont typeface="Wingdings" pitchFamily="2" charset="2"/>
              <a:buChar char="Ø"/>
            </a:pPr>
            <a:r>
              <a:rPr lang="en-US" altLang="zh-CN" sz="2800" b="1" smtClean="0">
                <a:latin typeface="宋体" charset="-122"/>
                <a:ea typeface="宋体" charset="-122"/>
              </a:rPr>
              <a:t>1. </a:t>
            </a:r>
            <a:r>
              <a:rPr lang="zh-CN" altLang="en-US" sz="2800" b="1" smtClean="0">
                <a:latin typeface="宋体" charset="-122"/>
                <a:ea typeface="宋体" charset="-122"/>
              </a:rPr>
              <a:t>群体是每个人进行社会化和生存的必要条件。</a:t>
            </a:r>
          </a:p>
          <a:p>
            <a:pPr>
              <a:lnSpc>
                <a:spcPct val="150000"/>
              </a:lnSpc>
              <a:spcBef>
                <a:spcPct val="0"/>
              </a:spcBef>
              <a:buFont typeface="Wingdings" pitchFamily="2" charset="2"/>
              <a:buChar char="Ø"/>
            </a:pPr>
            <a:r>
              <a:rPr lang="en-US" altLang="zh-CN" sz="2800" b="1" smtClean="0">
                <a:latin typeface="宋体" charset="-122"/>
                <a:ea typeface="宋体" charset="-122"/>
              </a:rPr>
              <a:t>2</a:t>
            </a:r>
            <a:r>
              <a:rPr lang="zh-CN" altLang="en-US" sz="2800" b="1" smtClean="0">
                <a:latin typeface="宋体" charset="-122"/>
                <a:ea typeface="宋体" charset="-122"/>
              </a:rPr>
              <a:t>．群体能够满足人类的众多需要。 </a:t>
            </a:r>
          </a:p>
        </p:txBody>
      </p:sp>
      <p:sp>
        <p:nvSpPr>
          <p:cNvPr id="11266" name="Rectangle 2"/>
          <p:cNvSpPr>
            <a:spLocks noChangeArrowheads="1"/>
          </p:cNvSpPr>
          <p:nvPr/>
        </p:nvSpPr>
        <p:spPr bwMode="auto">
          <a:xfrm>
            <a:off x="0" y="0"/>
            <a:ext cx="9144000" cy="45720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endParaRPr lang="zh-CN" altLang="en-US">
              <a:ea typeface="宋体" charset="-122"/>
            </a:endParaRPr>
          </a:p>
        </p:txBody>
      </p:sp>
    </p:spTree>
    <p:extLst>
      <p:ext uri="{BB962C8B-B14F-4D97-AF65-F5344CB8AC3E}">
        <p14:creationId xmlns:p14="http://schemas.microsoft.com/office/powerpoint/2010/main" val="3705290464"/>
      </p:ext>
    </p:extLst>
  </p:cSld>
  <p:clrMapOvr>
    <a:masterClrMapping/>
  </p:clrMapOvr>
  <p:transition/>
</p:sld>
</file>

<file path=ppt/slides/slide8.xml><?xml version="1.0" encoding="utf-8"?>
<p:sld xmlns:a="http://schemas.openxmlformats.org/drawingml/2006/main" xmlns:r="http://schemas.openxmlformats.org/officeDocument/2006/relationships" xmlns:p="http://schemas.openxmlformats.org/presentationml/2006/main" showMasterPhAnim="0">
  <p:cSld>
    <p:spTree>
      <p:nvGrpSpPr>
        <p:cNvPr id="1" name=""/>
        <p:cNvGrpSpPr/>
        <p:nvPr/>
      </p:nvGrpSpPr>
      <p:grpSpPr>
        <a:xfrm>
          <a:off x="0" y="0"/>
          <a:ext cx="0" cy="0"/>
          <a:chOff x="0" y="0"/>
          <a:chExt cx="0" cy="0"/>
        </a:xfrm>
      </p:grpSpPr>
      <p:sp>
        <p:nvSpPr>
          <p:cNvPr id="96259" name="Rectangle 3"/>
          <p:cNvSpPr>
            <a:spLocks noGrp="1" noChangeArrowheads="1"/>
          </p:cNvSpPr>
          <p:nvPr>
            <p:ph type="title"/>
          </p:nvPr>
        </p:nvSpPr>
        <p:spPr/>
        <p:txBody>
          <a:bodyPr/>
          <a:lstStyle/>
          <a:p>
            <a:r>
              <a:rPr lang="en-US" altLang="zh-CN" sz="4000" dirty="0">
                <a:latin typeface="微软雅黑" pitchFamily="34" charset="-122"/>
                <a:ea typeface="微软雅黑" pitchFamily="34" charset="-122"/>
              </a:rPr>
              <a:t>12.1  </a:t>
            </a:r>
            <a:r>
              <a:rPr lang="zh-CN" altLang="en-US" sz="4000" dirty="0">
                <a:latin typeface="微软雅黑" pitchFamily="34" charset="-122"/>
                <a:ea typeface="微软雅黑" pitchFamily="34" charset="-122"/>
              </a:rPr>
              <a:t>群体及其形成原因 </a:t>
            </a:r>
            <a:endParaRPr lang="en-US" altLang="zh-CN" sz="4000" dirty="0"/>
          </a:p>
        </p:txBody>
      </p:sp>
      <p:sp>
        <p:nvSpPr>
          <p:cNvPr id="96260" name="AutoShape 4"/>
          <p:cNvSpPr>
            <a:spLocks noChangeArrowheads="1"/>
          </p:cNvSpPr>
          <p:nvPr/>
        </p:nvSpPr>
        <p:spPr bwMode="invGray">
          <a:xfrm>
            <a:off x="915988" y="1958975"/>
            <a:ext cx="3343275" cy="1376362"/>
          </a:xfrm>
          <a:prstGeom prst="roundRect">
            <a:avLst>
              <a:gd name="adj" fmla="val 5306"/>
            </a:avLst>
          </a:prstGeom>
          <a:gradFill rotWithShape="1">
            <a:gsLst>
              <a:gs pos="0">
                <a:schemeClr val="accent2"/>
              </a:gs>
              <a:gs pos="100000">
                <a:schemeClr val="accent2">
                  <a:gamma/>
                  <a:shade val="85882"/>
                  <a:invGamma/>
                </a:schemeClr>
              </a:gs>
            </a:gsLst>
            <a:lin ang="5400000" scaled="1"/>
          </a:gradFill>
          <a:ln>
            <a:noFill/>
          </a:ln>
          <a:effectLst/>
          <a:scene3d>
            <a:camera prst="legacyPerspectiveBottomRight"/>
            <a:lightRig rig="legacyFlat3" dir="b"/>
          </a:scene3d>
          <a:sp3d extrusionH="430200" prstMaterial="legacyMatte">
            <a:bevelT w="13500" h="13500" prst="angle"/>
            <a:bevelB w="13500" h="13500" prst="angle"/>
            <a:extrusionClr>
              <a:schemeClr val="accent2"/>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96261" name="Rectangle 5"/>
          <p:cNvSpPr>
            <a:spLocks noChangeArrowheads="1"/>
          </p:cNvSpPr>
          <p:nvPr/>
        </p:nvSpPr>
        <p:spPr bwMode="gray">
          <a:xfrm>
            <a:off x="3073400" y="2066925"/>
            <a:ext cx="1117600"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buClr>
                <a:srgbClr val="FF0066"/>
              </a:buClr>
              <a:buSzPct val="75000"/>
            </a:pPr>
            <a:r>
              <a:rPr lang="en-US" altLang="zh-CN" sz="2000" b="1" dirty="0">
                <a:solidFill>
                  <a:srgbClr val="000000"/>
                </a:solidFill>
              </a:rPr>
              <a:t>1.</a:t>
            </a:r>
            <a:r>
              <a:rPr lang="zh-CN" altLang="en-US" sz="2000" b="1" dirty="0">
                <a:solidFill>
                  <a:srgbClr val="000000"/>
                </a:solidFill>
              </a:rPr>
              <a:t>角色</a:t>
            </a:r>
            <a:endParaRPr lang="en-US" altLang="zh-CN" sz="2000" b="1" dirty="0">
              <a:solidFill>
                <a:srgbClr val="000000"/>
              </a:solidFill>
            </a:endParaRPr>
          </a:p>
          <a:p>
            <a:pPr algn="ctr">
              <a:buClr>
                <a:srgbClr val="FF0066"/>
              </a:buClr>
              <a:buSzPct val="75000"/>
              <a:buFont typeface="Wingdings" charset="0"/>
              <a:buNone/>
            </a:pPr>
            <a:r>
              <a:rPr lang="en-US" altLang="zh-CN" sz="2000" b="1" dirty="0" err="1" smtClean="0">
                <a:solidFill>
                  <a:srgbClr val="F8F8F8"/>
                </a:solidFill>
              </a:rPr>
              <a:t>ts</a:t>
            </a:r>
            <a:endParaRPr lang="en-US" altLang="zh-CN" sz="2000" b="1" dirty="0">
              <a:solidFill>
                <a:srgbClr val="F8F8F8"/>
              </a:solidFill>
            </a:endParaRPr>
          </a:p>
        </p:txBody>
      </p:sp>
      <p:sp>
        <p:nvSpPr>
          <p:cNvPr id="96262" name="AutoShape 6"/>
          <p:cNvSpPr>
            <a:spLocks noChangeArrowheads="1"/>
          </p:cNvSpPr>
          <p:nvPr/>
        </p:nvSpPr>
        <p:spPr bwMode="gray">
          <a:xfrm>
            <a:off x="4610100" y="1752600"/>
            <a:ext cx="3467100" cy="1106507"/>
          </a:xfrm>
          <a:prstGeom prst="roundRect">
            <a:avLst>
              <a:gd name="adj" fmla="val 5421"/>
            </a:avLst>
          </a:prstGeom>
          <a:gradFill rotWithShape="1">
            <a:gsLst>
              <a:gs pos="0">
                <a:schemeClr val="folHlink"/>
              </a:gs>
              <a:gs pos="100000">
                <a:schemeClr val="folHlink">
                  <a:gamma/>
                  <a:shade val="85882"/>
                  <a:invGamma/>
                </a:schemeClr>
              </a:gs>
            </a:gsLst>
            <a:lin ang="5400000" scaled="1"/>
          </a:gradFill>
          <a:ln>
            <a:noFill/>
          </a:ln>
          <a:effectLst/>
          <a:scene3d>
            <a:camera prst="legacyPerspectiveBottomLeft"/>
            <a:lightRig rig="legacyFlat3" dir="b"/>
          </a:scene3d>
          <a:sp3d extrusionH="430200" prstMaterial="legacyMatte">
            <a:bevelT w="13500" h="13500" prst="angle"/>
            <a:bevelB w="13500" h="13500" prst="angle"/>
            <a:extrusionClr>
              <a:schemeClr val="folHlink"/>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96263" name="Rectangle 7"/>
          <p:cNvSpPr>
            <a:spLocks noChangeArrowheads="1"/>
          </p:cNvSpPr>
          <p:nvPr/>
        </p:nvSpPr>
        <p:spPr bwMode="gray">
          <a:xfrm>
            <a:off x="4686300" y="1863725"/>
            <a:ext cx="1116013" cy="707886"/>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gn="ctr">
              <a:buClr>
                <a:srgbClr val="FF0066"/>
              </a:buClr>
              <a:buSzPct val="75000"/>
              <a:buFont typeface="Wingdings" charset="0"/>
              <a:buNone/>
            </a:pPr>
            <a:r>
              <a:rPr lang="en-US" altLang="zh-CN" sz="2000" b="1" dirty="0" smtClean="0">
                <a:latin typeface="宋体" charset="-122"/>
                <a:ea typeface="宋体" charset="-122"/>
              </a:rPr>
              <a:t>2.</a:t>
            </a:r>
            <a:r>
              <a:rPr lang="zh-CN" altLang="en-US" sz="2000" b="1" dirty="0" smtClean="0">
                <a:latin typeface="宋体" charset="-122"/>
                <a:ea typeface="宋体" charset="-122"/>
              </a:rPr>
              <a:t>规范</a:t>
            </a:r>
            <a:r>
              <a:rPr lang="en-US" altLang="zh-CN" sz="2000" b="1" dirty="0" err="1" smtClean="0">
                <a:solidFill>
                  <a:srgbClr val="F8F8F8"/>
                </a:solidFill>
              </a:rPr>
              <a:t>ts</a:t>
            </a:r>
            <a:endParaRPr lang="en-US" altLang="zh-CN" sz="2000" b="1" dirty="0">
              <a:solidFill>
                <a:srgbClr val="F8F8F8"/>
              </a:solidFill>
            </a:endParaRPr>
          </a:p>
        </p:txBody>
      </p:sp>
      <p:sp>
        <p:nvSpPr>
          <p:cNvPr id="96264" name="AutoShape 8"/>
          <p:cNvSpPr>
            <a:spLocks noChangeArrowheads="1"/>
          </p:cNvSpPr>
          <p:nvPr/>
        </p:nvSpPr>
        <p:spPr bwMode="invGray">
          <a:xfrm>
            <a:off x="914400" y="3730625"/>
            <a:ext cx="3344863" cy="1374775"/>
          </a:xfrm>
          <a:prstGeom prst="roundRect">
            <a:avLst>
              <a:gd name="adj" fmla="val 6583"/>
            </a:avLst>
          </a:prstGeom>
          <a:gradFill rotWithShape="1">
            <a:gsLst>
              <a:gs pos="0">
                <a:schemeClr val="accent1"/>
              </a:gs>
              <a:gs pos="100000">
                <a:schemeClr val="accent1">
                  <a:gamma/>
                  <a:shade val="85882"/>
                  <a:invGamma/>
                </a:schemeClr>
              </a:gs>
            </a:gsLst>
            <a:lin ang="5400000" scaled="1"/>
          </a:gradFill>
          <a:ln>
            <a:noFill/>
          </a:ln>
          <a:effectLst/>
          <a:scene3d>
            <a:camera prst="legacyPerspectiveTopRight"/>
            <a:lightRig rig="legacyFlat3" dir="b"/>
          </a:scene3d>
          <a:sp3d extrusionH="430200" prstMaterial="legacyMatte">
            <a:bevelT w="13500" h="13500" prst="angle"/>
            <a:bevelB w="13500" h="13500" prst="angle"/>
            <a:extrusionClr>
              <a:schemeClr val="accent1"/>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96265" name="Rectangle 9"/>
          <p:cNvSpPr>
            <a:spLocks noChangeArrowheads="1"/>
          </p:cNvSpPr>
          <p:nvPr/>
        </p:nvSpPr>
        <p:spPr bwMode="gray">
          <a:xfrm>
            <a:off x="3209924" y="4676775"/>
            <a:ext cx="1065213"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r>
              <a:rPr lang="en-US" altLang="zh-CN" sz="2000" b="1" dirty="0">
                <a:latin typeface="宋体" charset="-122"/>
                <a:ea typeface="宋体" charset="-122"/>
              </a:rPr>
              <a:t>3.</a:t>
            </a:r>
            <a:r>
              <a:rPr lang="zh-CN" altLang="en-US" sz="2000" b="1" dirty="0">
                <a:latin typeface="宋体" charset="-122"/>
                <a:ea typeface="宋体" charset="-122"/>
              </a:rPr>
              <a:t>地位 </a:t>
            </a:r>
            <a:endParaRPr lang="en-US" altLang="zh-CN" sz="2000" b="1" dirty="0">
              <a:latin typeface="宋体" charset="-122"/>
              <a:ea typeface="宋体" charset="-122"/>
            </a:endParaRPr>
          </a:p>
        </p:txBody>
      </p:sp>
      <p:sp>
        <p:nvSpPr>
          <p:cNvPr id="96266" name="AutoShape 10"/>
          <p:cNvSpPr>
            <a:spLocks noChangeArrowheads="1"/>
          </p:cNvSpPr>
          <p:nvPr/>
        </p:nvSpPr>
        <p:spPr bwMode="invGray">
          <a:xfrm>
            <a:off x="4614863" y="3200400"/>
            <a:ext cx="3470275" cy="944563"/>
          </a:xfrm>
          <a:prstGeom prst="roundRect">
            <a:avLst>
              <a:gd name="adj" fmla="val 6620"/>
            </a:avLst>
          </a:prstGeom>
          <a:gradFill rotWithShape="1">
            <a:gsLst>
              <a:gs pos="0">
                <a:schemeClr val="hlink"/>
              </a:gs>
              <a:gs pos="100000">
                <a:schemeClr val="hlink">
                  <a:gamma/>
                  <a:shade val="85882"/>
                  <a:invGamma/>
                </a:schemeClr>
              </a:gs>
            </a:gsLst>
            <a:lin ang="5400000" scaled="1"/>
          </a:gradFill>
          <a:ln>
            <a:noFill/>
          </a:ln>
          <a:effectLst/>
          <a:scene3d>
            <a:camera prst="legacyPerspectiveTopLeft"/>
            <a:lightRig rig="legacyFlat3" dir="b"/>
          </a:scene3d>
          <a:sp3d extrusionH="430200" prstMaterial="legacyMatte">
            <a:bevelT w="13500" h="13500" prst="angle"/>
            <a:bevelB w="13500" h="13500" prst="angle"/>
            <a:extrusionClr>
              <a:schemeClr val="hlink"/>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96267" name="Rectangle 11"/>
          <p:cNvSpPr>
            <a:spLocks noChangeArrowheads="1"/>
          </p:cNvSpPr>
          <p:nvPr/>
        </p:nvSpPr>
        <p:spPr bwMode="gray">
          <a:xfrm>
            <a:off x="4689475" y="3735388"/>
            <a:ext cx="1254125" cy="4616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spcBef>
                <a:spcPct val="20000"/>
              </a:spcBef>
              <a:buClr>
                <a:schemeClr val="folHlink"/>
              </a:buClr>
            </a:pPr>
            <a:r>
              <a:rPr lang="en-US" altLang="zh-CN" sz="2000" b="1" dirty="0">
                <a:latin typeface="宋体" charset="-122"/>
                <a:ea typeface="宋体" charset="-122"/>
              </a:rPr>
              <a:t>4.</a:t>
            </a:r>
            <a:r>
              <a:rPr lang="zh-CN" altLang="en-US" sz="2000" b="1" dirty="0">
                <a:latin typeface="宋体" charset="-122"/>
                <a:ea typeface="宋体" charset="-122"/>
              </a:rPr>
              <a:t>规模</a:t>
            </a:r>
            <a:r>
              <a:rPr lang="zh-CN" altLang="en-US" sz="2400" dirty="0">
                <a:latin typeface="微软雅黑" pitchFamily="34" charset="-122"/>
                <a:ea typeface="微软雅黑" pitchFamily="34" charset="-122"/>
              </a:rPr>
              <a:t> </a:t>
            </a:r>
            <a:r>
              <a:rPr lang="zh-CN" altLang="en-US" sz="2000" b="1" dirty="0">
                <a:latin typeface="宋体" charset="-122"/>
                <a:ea typeface="宋体" charset="-122"/>
              </a:rPr>
              <a:t> </a:t>
            </a:r>
            <a:endParaRPr lang="en-US" altLang="zh-CN" sz="2000" b="1" dirty="0">
              <a:latin typeface="宋体" charset="-122"/>
              <a:ea typeface="宋体" charset="-122"/>
            </a:endParaRPr>
          </a:p>
        </p:txBody>
      </p:sp>
      <p:sp>
        <p:nvSpPr>
          <p:cNvPr id="96268" name="Text Box 12"/>
          <p:cNvSpPr txBox="1">
            <a:spLocks noChangeArrowheads="1"/>
          </p:cNvSpPr>
          <p:nvPr/>
        </p:nvSpPr>
        <p:spPr bwMode="gray">
          <a:xfrm>
            <a:off x="958850" y="3894137"/>
            <a:ext cx="20320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buFont typeface="Wingdings" pitchFamily="2" charset="2"/>
              <a:buNone/>
            </a:pPr>
            <a:r>
              <a:rPr lang="zh-CN" altLang="en-US" sz="1400" b="1" dirty="0">
                <a:latin typeface="宋体" charset="-122"/>
                <a:ea typeface="宋体" charset="-122"/>
              </a:rPr>
              <a:t>（</a:t>
            </a:r>
            <a:r>
              <a:rPr lang="en-US" altLang="zh-CN" sz="1400" b="1" dirty="0">
                <a:latin typeface="宋体" charset="-122"/>
                <a:ea typeface="宋体" charset="-122"/>
              </a:rPr>
              <a:t>1</a:t>
            </a:r>
            <a:r>
              <a:rPr lang="zh-CN" altLang="en-US" sz="1400" b="1" dirty="0">
                <a:latin typeface="宋体" charset="-122"/>
                <a:ea typeface="宋体" charset="-122"/>
              </a:rPr>
              <a:t>）地位符号</a:t>
            </a:r>
          </a:p>
          <a:p>
            <a:pPr>
              <a:buFont typeface="Wingdings" pitchFamily="2" charset="2"/>
              <a:buNone/>
            </a:pPr>
            <a:r>
              <a:rPr lang="zh-CN" altLang="en-US" sz="1400" b="1" dirty="0" smtClean="0">
                <a:latin typeface="宋体" charset="-122"/>
                <a:ea typeface="宋体" charset="-122"/>
              </a:rPr>
              <a:t>（</a:t>
            </a:r>
            <a:r>
              <a:rPr lang="en-US" altLang="zh-CN" sz="1400" b="1" dirty="0">
                <a:latin typeface="宋体" charset="-122"/>
                <a:ea typeface="宋体" charset="-122"/>
              </a:rPr>
              <a:t>2</a:t>
            </a:r>
            <a:r>
              <a:rPr lang="zh-CN" altLang="en-US" sz="1400" b="1" dirty="0">
                <a:latin typeface="宋体" charset="-122"/>
                <a:ea typeface="宋体" charset="-122"/>
              </a:rPr>
              <a:t>）地位分类</a:t>
            </a:r>
          </a:p>
          <a:p>
            <a:pPr>
              <a:buFont typeface="Wingdings" pitchFamily="2" charset="2"/>
              <a:buNone/>
            </a:pPr>
            <a:r>
              <a:rPr lang="zh-CN" altLang="en-US" sz="1400" b="1" dirty="0">
                <a:latin typeface="宋体" charset="-122"/>
                <a:ea typeface="宋体" charset="-122"/>
              </a:rPr>
              <a:t>     </a:t>
            </a:r>
            <a:r>
              <a:rPr lang="zh-CN" altLang="en-US" sz="1400" b="1" dirty="0" smtClean="0">
                <a:latin typeface="宋体" charset="-122"/>
                <a:ea typeface="宋体" charset="-122"/>
              </a:rPr>
              <a:t>①</a:t>
            </a:r>
            <a:r>
              <a:rPr lang="zh-CN" altLang="en-US" sz="1400" b="1" dirty="0">
                <a:latin typeface="宋体" charset="-122"/>
                <a:ea typeface="宋体" charset="-122"/>
              </a:rPr>
              <a:t>正式地位 </a:t>
            </a:r>
          </a:p>
          <a:p>
            <a:pPr>
              <a:buFont typeface="Wingdings" pitchFamily="2" charset="2"/>
              <a:buNone/>
            </a:pPr>
            <a:r>
              <a:rPr lang="zh-CN" altLang="en-US" sz="1400" b="1" dirty="0">
                <a:latin typeface="宋体" charset="-122"/>
                <a:ea typeface="宋体" charset="-122"/>
              </a:rPr>
              <a:t>     </a:t>
            </a:r>
            <a:r>
              <a:rPr lang="zh-CN" altLang="en-US" sz="1400" b="1" dirty="0" smtClean="0">
                <a:latin typeface="宋体" charset="-122"/>
                <a:ea typeface="宋体" charset="-122"/>
              </a:rPr>
              <a:t>②</a:t>
            </a:r>
            <a:r>
              <a:rPr lang="zh-CN" altLang="en-US" sz="1400" b="1" dirty="0">
                <a:latin typeface="宋体" charset="-122"/>
                <a:ea typeface="宋体" charset="-122"/>
              </a:rPr>
              <a:t>非正式地位 </a:t>
            </a:r>
          </a:p>
        </p:txBody>
      </p:sp>
      <p:sp>
        <p:nvSpPr>
          <p:cNvPr id="96269" name="Text Box 13"/>
          <p:cNvSpPr txBox="1">
            <a:spLocks noChangeArrowheads="1"/>
          </p:cNvSpPr>
          <p:nvPr/>
        </p:nvSpPr>
        <p:spPr bwMode="gray">
          <a:xfrm>
            <a:off x="973138" y="2066925"/>
            <a:ext cx="1947862" cy="892873"/>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a:lnSpc>
                <a:spcPct val="130000"/>
              </a:lnSpc>
            </a:pPr>
            <a:r>
              <a:rPr lang="zh-CN" altLang="en-US" sz="1400" b="1" dirty="0">
                <a:latin typeface="宋体" charset="-122"/>
                <a:ea typeface="宋体" charset="-122"/>
              </a:rPr>
              <a:t>（</a:t>
            </a:r>
            <a:r>
              <a:rPr lang="en-US" altLang="zh-CN" sz="1400" b="1" dirty="0">
                <a:latin typeface="宋体" charset="-122"/>
                <a:ea typeface="宋体" charset="-122"/>
              </a:rPr>
              <a:t>1</a:t>
            </a:r>
            <a:r>
              <a:rPr lang="zh-CN" altLang="en-US" sz="1400" b="1" dirty="0">
                <a:latin typeface="宋体" charset="-122"/>
                <a:ea typeface="宋体" charset="-122"/>
              </a:rPr>
              <a:t>）自我中心角色</a:t>
            </a:r>
          </a:p>
          <a:p>
            <a:pPr>
              <a:lnSpc>
                <a:spcPct val="130000"/>
              </a:lnSpc>
            </a:pPr>
            <a:r>
              <a:rPr lang="zh-CN" altLang="en-US" sz="1400" b="1" dirty="0" smtClean="0">
                <a:latin typeface="宋体" charset="-122"/>
                <a:ea typeface="宋体" charset="-122"/>
              </a:rPr>
              <a:t>（</a:t>
            </a:r>
            <a:r>
              <a:rPr lang="en-US" altLang="zh-CN" sz="1400" b="1" dirty="0">
                <a:latin typeface="宋体" charset="-122"/>
                <a:ea typeface="宋体" charset="-122"/>
              </a:rPr>
              <a:t>2</a:t>
            </a:r>
            <a:r>
              <a:rPr lang="zh-CN" altLang="en-US" sz="1400" b="1" dirty="0">
                <a:latin typeface="宋体" charset="-122"/>
                <a:ea typeface="宋体" charset="-122"/>
              </a:rPr>
              <a:t>）任务角色</a:t>
            </a:r>
          </a:p>
          <a:p>
            <a:pPr>
              <a:lnSpc>
                <a:spcPct val="130000"/>
              </a:lnSpc>
            </a:pPr>
            <a:r>
              <a:rPr lang="zh-CN" altLang="en-US" sz="1400" b="1" dirty="0" smtClean="0">
                <a:latin typeface="宋体" charset="-122"/>
                <a:ea typeface="宋体" charset="-122"/>
              </a:rPr>
              <a:t>（</a:t>
            </a:r>
            <a:r>
              <a:rPr lang="en-US" altLang="zh-CN" sz="1400" b="1" dirty="0">
                <a:latin typeface="宋体" charset="-122"/>
                <a:ea typeface="宋体" charset="-122"/>
              </a:rPr>
              <a:t>3</a:t>
            </a:r>
            <a:r>
              <a:rPr lang="zh-CN" altLang="en-US" sz="1400" b="1" dirty="0">
                <a:latin typeface="宋体" charset="-122"/>
                <a:ea typeface="宋体" charset="-122"/>
              </a:rPr>
              <a:t>）维护角色</a:t>
            </a:r>
          </a:p>
        </p:txBody>
      </p:sp>
      <p:sp>
        <p:nvSpPr>
          <p:cNvPr id="96270" name="Text Box 14"/>
          <p:cNvSpPr txBox="1">
            <a:spLocks noChangeArrowheads="1"/>
          </p:cNvSpPr>
          <p:nvPr/>
        </p:nvSpPr>
        <p:spPr bwMode="gray">
          <a:xfrm>
            <a:off x="5826125" y="1905000"/>
            <a:ext cx="2259013"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buFont typeface="Wingdings" pitchFamily="2" charset="2"/>
              <a:buNone/>
            </a:pPr>
            <a:r>
              <a:rPr lang="zh-CN" altLang="en-US" sz="1400" b="1" dirty="0">
                <a:latin typeface="宋体" charset="-122"/>
                <a:ea typeface="宋体" charset="-122"/>
              </a:rPr>
              <a:t> </a:t>
            </a:r>
            <a:r>
              <a:rPr lang="zh-CN" altLang="en-US" sz="1400" b="1" dirty="0" smtClean="0">
                <a:latin typeface="宋体" charset="-122"/>
                <a:ea typeface="宋体" charset="-122"/>
              </a:rPr>
              <a:t>（</a:t>
            </a:r>
            <a:r>
              <a:rPr lang="en-US" altLang="zh-CN" sz="1400" b="1" dirty="0" smtClean="0">
                <a:latin typeface="宋体" charset="-122"/>
                <a:ea typeface="宋体" charset="-122"/>
              </a:rPr>
              <a:t>1</a:t>
            </a:r>
            <a:r>
              <a:rPr lang="zh-CN" altLang="en-US" sz="1400" b="1" dirty="0" smtClean="0">
                <a:latin typeface="宋体" charset="-122"/>
                <a:ea typeface="宋体" charset="-122"/>
              </a:rPr>
              <a:t>）群体</a:t>
            </a:r>
            <a:r>
              <a:rPr lang="zh-CN" altLang="en-US" sz="1400" b="1" dirty="0">
                <a:latin typeface="宋体" charset="-122"/>
                <a:ea typeface="宋体" charset="-122"/>
              </a:rPr>
              <a:t>绩效规范 </a:t>
            </a:r>
          </a:p>
          <a:p>
            <a:pPr>
              <a:buFont typeface="Wingdings" pitchFamily="2" charset="2"/>
              <a:buNone/>
            </a:pPr>
            <a:r>
              <a:rPr lang="zh-CN" altLang="en-US" sz="1400" b="1" dirty="0">
                <a:latin typeface="宋体" charset="-122"/>
                <a:ea typeface="宋体" charset="-122"/>
              </a:rPr>
              <a:t> </a:t>
            </a:r>
            <a:r>
              <a:rPr lang="zh-CN" altLang="en-US" sz="1400" b="1" dirty="0" smtClean="0">
                <a:latin typeface="宋体" charset="-122"/>
                <a:ea typeface="宋体" charset="-122"/>
              </a:rPr>
              <a:t>（</a:t>
            </a:r>
            <a:r>
              <a:rPr lang="en-US" altLang="zh-CN" sz="1400" b="1" dirty="0" smtClean="0">
                <a:latin typeface="宋体" charset="-122"/>
                <a:ea typeface="宋体" charset="-122"/>
              </a:rPr>
              <a:t>2</a:t>
            </a:r>
            <a:r>
              <a:rPr lang="zh-CN" altLang="en-US" sz="1400" b="1" dirty="0" smtClean="0">
                <a:latin typeface="宋体" charset="-122"/>
                <a:ea typeface="宋体" charset="-122"/>
              </a:rPr>
              <a:t>）成员</a:t>
            </a:r>
            <a:r>
              <a:rPr lang="zh-CN" altLang="en-US" sz="1400" b="1" dirty="0">
                <a:latin typeface="宋体" charset="-122"/>
                <a:ea typeface="宋体" charset="-122"/>
              </a:rPr>
              <a:t>的形象规范 </a:t>
            </a:r>
          </a:p>
          <a:p>
            <a:pPr>
              <a:buFont typeface="Wingdings" pitchFamily="2" charset="2"/>
              <a:buNone/>
            </a:pPr>
            <a:r>
              <a:rPr lang="zh-CN" altLang="en-US" sz="1400" b="1" dirty="0">
                <a:latin typeface="宋体" charset="-122"/>
                <a:ea typeface="宋体" charset="-122"/>
              </a:rPr>
              <a:t> </a:t>
            </a:r>
            <a:r>
              <a:rPr lang="zh-CN" altLang="en-US" sz="1400" b="1" dirty="0" smtClean="0">
                <a:latin typeface="宋体" charset="-122"/>
                <a:ea typeface="宋体" charset="-122"/>
              </a:rPr>
              <a:t>（</a:t>
            </a:r>
            <a:r>
              <a:rPr lang="en-US" altLang="zh-CN" sz="1400" b="1" dirty="0" smtClean="0">
                <a:latin typeface="宋体" charset="-122"/>
                <a:ea typeface="宋体" charset="-122"/>
              </a:rPr>
              <a:t>3</a:t>
            </a:r>
            <a:r>
              <a:rPr lang="zh-CN" altLang="en-US" sz="1400" b="1" dirty="0" smtClean="0">
                <a:latin typeface="宋体" charset="-122"/>
                <a:ea typeface="宋体" charset="-122"/>
              </a:rPr>
              <a:t>）非正式</a:t>
            </a:r>
            <a:r>
              <a:rPr lang="zh-CN" altLang="en-US" sz="1400" b="1" dirty="0">
                <a:latin typeface="宋体" charset="-122"/>
                <a:ea typeface="宋体" charset="-122"/>
              </a:rPr>
              <a:t>的社交约定 </a:t>
            </a:r>
          </a:p>
          <a:p>
            <a:pPr>
              <a:buFont typeface="Wingdings" pitchFamily="2" charset="2"/>
              <a:buNone/>
            </a:pPr>
            <a:r>
              <a:rPr lang="zh-CN" altLang="en-US" sz="1400" b="1" dirty="0">
                <a:latin typeface="宋体" charset="-122"/>
                <a:ea typeface="宋体" charset="-122"/>
              </a:rPr>
              <a:t> </a:t>
            </a:r>
            <a:r>
              <a:rPr lang="zh-CN" altLang="en-US" sz="1400" b="1" dirty="0" smtClean="0">
                <a:latin typeface="宋体" charset="-122"/>
                <a:ea typeface="宋体" charset="-122"/>
              </a:rPr>
              <a:t>（</a:t>
            </a:r>
            <a:r>
              <a:rPr lang="en-US" altLang="zh-CN" sz="1400" b="1" dirty="0" smtClean="0">
                <a:latin typeface="宋体" charset="-122"/>
                <a:ea typeface="宋体" charset="-122"/>
              </a:rPr>
              <a:t>4</a:t>
            </a:r>
            <a:r>
              <a:rPr lang="zh-CN" altLang="en-US" sz="1400" b="1" dirty="0" smtClean="0">
                <a:latin typeface="宋体" charset="-122"/>
                <a:ea typeface="宋体" charset="-122"/>
              </a:rPr>
              <a:t>）资源分配</a:t>
            </a:r>
            <a:r>
              <a:rPr lang="zh-CN" altLang="en-US" sz="1400" b="1" dirty="0">
                <a:latin typeface="宋体" charset="-122"/>
                <a:ea typeface="宋体" charset="-122"/>
              </a:rPr>
              <a:t>的规范 </a:t>
            </a:r>
            <a:endParaRPr lang="en-US" altLang="zh-CN" sz="1400" dirty="0">
              <a:solidFill>
                <a:srgbClr val="F8F8F8"/>
              </a:solidFill>
            </a:endParaRPr>
          </a:p>
        </p:txBody>
      </p:sp>
      <p:sp>
        <p:nvSpPr>
          <p:cNvPr id="96271" name="Text Box 15"/>
          <p:cNvSpPr txBox="1">
            <a:spLocks noChangeArrowheads="1"/>
          </p:cNvSpPr>
          <p:nvPr/>
        </p:nvSpPr>
        <p:spPr bwMode="gray">
          <a:xfrm>
            <a:off x="5908675" y="3201988"/>
            <a:ext cx="2020888" cy="901465"/>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a:spAutoFit/>
          </a:bodyPr>
          <a:lstStyle/>
          <a:p>
            <a:pPr eaLnBrk="0" hangingPunct="0">
              <a:lnSpc>
                <a:spcPct val="130000"/>
              </a:lnSpc>
            </a:pPr>
            <a:r>
              <a:rPr lang="zh-CN" altLang="en-US" sz="1400" b="1" dirty="0">
                <a:latin typeface="宋体" charset="-122"/>
                <a:ea typeface="宋体" charset="-122"/>
              </a:rPr>
              <a:t>表</a:t>
            </a:r>
            <a:r>
              <a:rPr lang="en-US" altLang="zh-CN" sz="1400" b="1" dirty="0">
                <a:latin typeface="宋体" charset="-122"/>
                <a:ea typeface="宋体" charset="-122"/>
              </a:rPr>
              <a:t>12-1</a:t>
            </a:r>
            <a:r>
              <a:rPr lang="zh-CN" altLang="en-US" sz="1400" b="1" dirty="0">
                <a:latin typeface="宋体" charset="-122"/>
                <a:ea typeface="宋体" charset="-122"/>
              </a:rPr>
              <a:t>描述了群体不同规模对群体行为的各种影响</a:t>
            </a:r>
            <a:endParaRPr lang="en-US" altLang="zh-CN" sz="1400" dirty="0">
              <a:solidFill>
                <a:srgbClr val="F8F8F8"/>
              </a:solidFill>
            </a:endParaRPr>
          </a:p>
        </p:txBody>
      </p:sp>
      <p:grpSp>
        <p:nvGrpSpPr>
          <p:cNvPr id="96272" name="Group 16"/>
          <p:cNvGrpSpPr>
            <a:grpSpLocks/>
          </p:cNvGrpSpPr>
          <p:nvPr/>
        </p:nvGrpSpPr>
        <p:grpSpPr bwMode="auto">
          <a:xfrm>
            <a:off x="4860925" y="3271838"/>
            <a:ext cx="742950" cy="539750"/>
            <a:chOff x="2430" y="1692"/>
            <a:chExt cx="339" cy="339"/>
          </a:xfrm>
        </p:grpSpPr>
        <p:sp>
          <p:nvSpPr>
            <p:cNvPr id="96273" name="Freeform 17"/>
            <p:cNvSpPr>
              <a:spLocks noEditPoints="1"/>
            </p:cNvSpPr>
            <p:nvPr/>
          </p:nvSpPr>
          <p:spPr bwMode="gray">
            <a:xfrm>
              <a:off x="2430" y="1692"/>
              <a:ext cx="339" cy="339"/>
            </a:xfrm>
            <a:custGeom>
              <a:avLst/>
              <a:gdLst>
                <a:gd name="T0" fmla="*/ 170 w 339"/>
                <a:gd name="T1" fmla="*/ 0 h 339"/>
                <a:gd name="T2" fmla="*/ 131 w 339"/>
                <a:gd name="T3" fmla="*/ 5 h 339"/>
                <a:gd name="T4" fmla="*/ 95 w 339"/>
                <a:gd name="T5" fmla="*/ 17 h 339"/>
                <a:gd name="T6" fmla="*/ 63 w 339"/>
                <a:gd name="T7" fmla="*/ 38 h 339"/>
                <a:gd name="T8" fmla="*/ 38 w 339"/>
                <a:gd name="T9" fmla="*/ 63 h 339"/>
                <a:gd name="T10" fmla="*/ 18 w 339"/>
                <a:gd name="T11" fmla="*/ 95 h 339"/>
                <a:gd name="T12" fmla="*/ 5 w 339"/>
                <a:gd name="T13" fmla="*/ 131 h 339"/>
                <a:gd name="T14" fmla="*/ 0 w 339"/>
                <a:gd name="T15" fmla="*/ 170 h 339"/>
                <a:gd name="T16" fmla="*/ 5 w 339"/>
                <a:gd name="T17" fmla="*/ 209 h 339"/>
                <a:gd name="T18" fmla="*/ 18 w 339"/>
                <a:gd name="T19" fmla="*/ 245 h 339"/>
                <a:gd name="T20" fmla="*/ 38 w 339"/>
                <a:gd name="T21" fmla="*/ 276 h 339"/>
                <a:gd name="T22" fmla="*/ 63 w 339"/>
                <a:gd name="T23" fmla="*/ 302 h 339"/>
                <a:gd name="T24" fmla="*/ 95 w 339"/>
                <a:gd name="T25" fmla="*/ 323 h 339"/>
                <a:gd name="T26" fmla="*/ 131 w 339"/>
                <a:gd name="T27" fmla="*/ 335 h 339"/>
                <a:gd name="T28" fmla="*/ 170 w 339"/>
                <a:gd name="T29" fmla="*/ 339 h 339"/>
                <a:gd name="T30" fmla="*/ 209 w 339"/>
                <a:gd name="T31" fmla="*/ 335 h 339"/>
                <a:gd name="T32" fmla="*/ 245 w 339"/>
                <a:gd name="T33" fmla="*/ 323 h 339"/>
                <a:gd name="T34" fmla="*/ 276 w 339"/>
                <a:gd name="T35" fmla="*/ 302 h 339"/>
                <a:gd name="T36" fmla="*/ 303 w 339"/>
                <a:gd name="T37" fmla="*/ 276 h 339"/>
                <a:gd name="T38" fmla="*/ 323 w 339"/>
                <a:gd name="T39" fmla="*/ 245 h 339"/>
                <a:gd name="T40" fmla="*/ 335 w 339"/>
                <a:gd name="T41" fmla="*/ 209 h 339"/>
                <a:gd name="T42" fmla="*/ 339 w 339"/>
                <a:gd name="T43" fmla="*/ 170 h 339"/>
                <a:gd name="T44" fmla="*/ 335 w 339"/>
                <a:gd name="T45" fmla="*/ 131 h 339"/>
                <a:gd name="T46" fmla="*/ 323 w 339"/>
                <a:gd name="T47" fmla="*/ 95 h 339"/>
                <a:gd name="T48" fmla="*/ 303 w 339"/>
                <a:gd name="T49" fmla="*/ 63 h 339"/>
                <a:gd name="T50" fmla="*/ 276 w 339"/>
                <a:gd name="T51" fmla="*/ 38 h 339"/>
                <a:gd name="T52" fmla="*/ 245 w 339"/>
                <a:gd name="T53" fmla="*/ 17 h 339"/>
                <a:gd name="T54" fmla="*/ 209 w 339"/>
                <a:gd name="T55" fmla="*/ 5 h 339"/>
                <a:gd name="T56" fmla="*/ 170 w 339"/>
                <a:gd name="T57" fmla="*/ 0 h 339"/>
                <a:gd name="T58" fmla="*/ 170 w 339"/>
                <a:gd name="T59" fmla="*/ 294 h 339"/>
                <a:gd name="T60" fmla="*/ 137 w 339"/>
                <a:gd name="T61" fmla="*/ 291 h 339"/>
                <a:gd name="T62" fmla="*/ 107 w 339"/>
                <a:gd name="T63" fmla="*/ 278 h 339"/>
                <a:gd name="T64" fmla="*/ 81 w 339"/>
                <a:gd name="T65" fmla="*/ 258 h 339"/>
                <a:gd name="T66" fmla="*/ 62 w 339"/>
                <a:gd name="T67" fmla="*/ 233 h 339"/>
                <a:gd name="T68" fmla="*/ 50 w 339"/>
                <a:gd name="T69" fmla="*/ 203 h 339"/>
                <a:gd name="T70" fmla="*/ 45 w 339"/>
                <a:gd name="T71" fmla="*/ 170 h 339"/>
                <a:gd name="T72" fmla="*/ 50 w 339"/>
                <a:gd name="T73" fmla="*/ 137 h 339"/>
                <a:gd name="T74" fmla="*/ 62 w 339"/>
                <a:gd name="T75" fmla="*/ 107 h 339"/>
                <a:gd name="T76" fmla="*/ 81 w 339"/>
                <a:gd name="T77" fmla="*/ 81 h 339"/>
                <a:gd name="T78" fmla="*/ 107 w 339"/>
                <a:gd name="T79" fmla="*/ 62 h 339"/>
                <a:gd name="T80" fmla="*/ 137 w 339"/>
                <a:gd name="T81" fmla="*/ 48 h 339"/>
                <a:gd name="T82" fmla="*/ 170 w 339"/>
                <a:gd name="T83" fmla="*/ 44 h 339"/>
                <a:gd name="T84" fmla="*/ 203 w 339"/>
                <a:gd name="T85" fmla="*/ 48 h 339"/>
                <a:gd name="T86" fmla="*/ 233 w 339"/>
                <a:gd name="T87" fmla="*/ 62 h 339"/>
                <a:gd name="T88" fmla="*/ 258 w 339"/>
                <a:gd name="T89" fmla="*/ 81 h 339"/>
                <a:gd name="T90" fmla="*/ 278 w 339"/>
                <a:gd name="T91" fmla="*/ 107 h 339"/>
                <a:gd name="T92" fmla="*/ 291 w 339"/>
                <a:gd name="T93" fmla="*/ 137 h 339"/>
                <a:gd name="T94" fmla="*/ 296 w 339"/>
                <a:gd name="T95" fmla="*/ 170 h 339"/>
                <a:gd name="T96" fmla="*/ 291 w 339"/>
                <a:gd name="T97" fmla="*/ 203 h 339"/>
                <a:gd name="T98" fmla="*/ 278 w 339"/>
                <a:gd name="T99" fmla="*/ 233 h 339"/>
                <a:gd name="T100" fmla="*/ 258 w 339"/>
                <a:gd name="T101" fmla="*/ 258 h 339"/>
                <a:gd name="T102" fmla="*/ 233 w 339"/>
                <a:gd name="T103" fmla="*/ 278 h 339"/>
                <a:gd name="T104" fmla="*/ 203 w 339"/>
                <a:gd name="T105" fmla="*/ 291 h 339"/>
                <a:gd name="T106" fmla="*/ 170 w 339"/>
                <a:gd name="T107" fmla="*/ 294 h 33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Lst>
              <a:rect l="0" t="0" r="r" b="b"/>
              <a:pathLst>
                <a:path w="339" h="339">
                  <a:moveTo>
                    <a:pt x="170" y="0"/>
                  </a:moveTo>
                  <a:lnTo>
                    <a:pt x="131" y="5"/>
                  </a:lnTo>
                  <a:lnTo>
                    <a:pt x="95" y="17"/>
                  </a:lnTo>
                  <a:lnTo>
                    <a:pt x="63" y="38"/>
                  </a:lnTo>
                  <a:lnTo>
                    <a:pt x="38" y="63"/>
                  </a:lnTo>
                  <a:lnTo>
                    <a:pt x="18" y="95"/>
                  </a:lnTo>
                  <a:lnTo>
                    <a:pt x="5" y="131"/>
                  </a:lnTo>
                  <a:lnTo>
                    <a:pt x="0" y="170"/>
                  </a:lnTo>
                  <a:lnTo>
                    <a:pt x="5" y="209"/>
                  </a:lnTo>
                  <a:lnTo>
                    <a:pt x="18" y="245"/>
                  </a:lnTo>
                  <a:lnTo>
                    <a:pt x="38" y="276"/>
                  </a:lnTo>
                  <a:lnTo>
                    <a:pt x="63" y="302"/>
                  </a:lnTo>
                  <a:lnTo>
                    <a:pt x="95" y="323"/>
                  </a:lnTo>
                  <a:lnTo>
                    <a:pt x="131" y="335"/>
                  </a:lnTo>
                  <a:lnTo>
                    <a:pt x="170" y="339"/>
                  </a:lnTo>
                  <a:lnTo>
                    <a:pt x="209" y="335"/>
                  </a:lnTo>
                  <a:lnTo>
                    <a:pt x="245" y="323"/>
                  </a:lnTo>
                  <a:lnTo>
                    <a:pt x="276" y="302"/>
                  </a:lnTo>
                  <a:lnTo>
                    <a:pt x="303" y="276"/>
                  </a:lnTo>
                  <a:lnTo>
                    <a:pt x="323" y="245"/>
                  </a:lnTo>
                  <a:lnTo>
                    <a:pt x="335" y="209"/>
                  </a:lnTo>
                  <a:lnTo>
                    <a:pt x="339" y="170"/>
                  </a:lnTo>
                  <a:lnTo>
                    <a:pt x="335" y="131"/>
                  </a:lnTo>
                  <a:lnTo>
                    <a:pt x="323" y="95"/>
                  </a:lnTo>
                  <a:lnTo>
                    <a:pt x="303" y="63"/>
                  </a:lnTo>
                  <a:lnTo>
                    <a:pt x="276" y="38"/>
                  </a:lnTo>
                  <a:lnTo>
                    <a:pt x="245" y="17"/>
                  </a:lnTo>
                  <a:lnTo>
                    <a:pt x="209" y="5"/>
                  </a:lnTo>
                  <a:lnTo>
                    <a:pt x="170" y="0"/>
                  </a:lnTo>
                  <a:close/>
                  <a:moveTo>
                    <a:pt x="170" y="294"/>
                  </a:moveTo>
                  <a:lnTo>
                    <a:pt x="137" y="291"/>
                  </a:lnTo>
                  <a:lnTo>
                    <a:pt x="107" y="278"/>
                  </a:lnTo>
                  <a:lnTo>
                    <a:pt x="81" y="258"/>
                  </a:lnTo>
                  <a:lnTo>
                    <a:pt x="62" y="233"/>
                  </a:lnTo>
                  <a:lnTo>
                    <a:pt x="50" y="203"/>
                  </a:lnTo>
                  <a:lnTo>
                    <a:pt x="45" y="170"/>
                  </a:lnTo>
                  <a:lnTo>
                    <a:pt x="50" y="137"/>
                  </a:lnTo>
                  <a:lnTo>
                    <a:pt x="62" y="107"/>
                  </a:lnTo>
                  <a:lnTo>
                    <a:pt x="81" y="81"/>
                  </a:lnTo>
                  <a:lnTo>
                    <a:pt x="107" y="62"/>
                  </a:lnTo>
                  <a:lnTo>
                    <a:pt x="137" y="48"/>
                  </a:lnTo>
                  <a:lnTo>
                    <a:pt x="170" y="44"/>
                  </a:lnTo>
                  <a:lnTo>
                    <a:pt x="203" y="48"/>
                  </a:lnTo>
                  <a:lnTo>
                    <a:pt x="233" y="62"/>
                  </a:lnTo>
                  <a:lnTo>
                    <a:pt x="258" y="81"/>
                  </a:lnTo>
                  <a:lnTo>
                    <a:pt x="278" y="107"/>
                  </a:lnTo>
                  <a:lnTo>
                    <a:pt x="291" y="137"/>
                  </a:lnTo>
                  <a:lnTo>
                    <a:pt x="296" y="170"/>
                  </a:lnTo>
                  <a:lnTo>
                    <a:pt x="291" y="203"/>
                  </a:lnTo>
                  <a:lnTo>
                    <a:pt x="278" y="233"/>
                  </a:lnTo>
                  <a:lnTo>
                    <a:pt x="258" y="258"/>
                  </a:lnTo>
                  <a:lnTo>
                    <a:pt x="233" y="278"/>
                  </a:lnTo>
                  <a:lnTo>
                    <a:pt x="203" y="291"/>
                  </a:lnTo>
                  <a:lnTo>
                    <a:pt x="170" y="294"/>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96274" name="Freeform 18"/>
            <p:cNvSpPr>
              <a:spLocks noEditPoints="1"/>
            </p:cNvSpPr>
            <p:nvPr/>
          </p:nvSpPr>
          <p:spPr bwMode="gray">
            <a:xfrm>
              <a:off x="2516" y="1799"/>
              <a:ext cx="168" cy="157"/>
            </a:xfrm>
            <a:custGeom>
              <a:avLst/>
              <a:gdLst>
                <a:gd name="T0" fmla="*/ 12 w 168"/>
                <a:gd name="T1" fmla="*/ 76 h 157"/>
                <a:gd name="T2" fmla="*/ 30 w 168"/>
                <a:gd name="T3" fmla="*/ 114 h 157"/>
                <a:gd name="T4" fmla="*/ 63 w 168"/>
                <a:gd name="T5" fmla="*/ 132 h 157"/>
                <a:gd name="T6" fmla="*/ 106 w 168"/>
                <a:gd name="T7" fmla="*/ 132 h 157"/>
                <a:gd name="T8" fmla="*/ 139 w 168"/>
                <a:gd name="T9" fmla="*/ 114 h 157"/>
                <a:gd name="T10" fmla="*/ 157 w 168"/>
                <a:gd name="T11" fmla="*/ 76 h 157"/>
                <a:gd name="T12" fmla="*/ 163 w 168"/>
                <a:gd name="T13" fmla="*/ 100 h 157"/>
                <a:gd name="T14" fmla="*/ 142 w 168"/>
                <a:gd name="T15" fmla="*/ 136 h 157"/>
                <a:gd name="T16" fmla="*/ 106 w 168"/>
                <a:gd name="T17" fmla="*/ 156 h 157"/>
                <a:gd name="T18" fmla="*/ 61 w 168"/>
                <a:gd name="T19" fmla="*/ 156 h 157"/>
                <a:gd name="T20" fmla="*/ 27 w 168"/>
                <a:gd name="T21" fmla="*/ 136 h 157"/>
                <a:gd name="T22" fmla="*/ 4 w 168"/>
                <a:gd name="T23" fmla="*/ 100 h 157"/>
                <a:gd name="T24" fmla="*/ 39 w 168"/>
                <a:gd name="T25" fmla="*/ 45 h 157"/>
                <a:gd name="T26" fmla="*/ 27 w 168"/>
                <a:gd name="T27" fmla="*/ 42 h 157"/>
                <a:gd name="T28" fmla="*/ 19 w 168"/>
                <a:gd name="T29" fmla="*/ 34 h 157"/>
                <a:gd name="T30" fmla="*/ 16 w 168"/>
                <a:gd name="T31" fmla="*/ 22 h 157"/>
                <a:gd name="T32" fmla="*/ 19 w 168"/>
                <a:gd name="T33" fmla="*/ 12 h 157"/>
                <a:gd name="T34" fmla="*/ 27 w 168"/>
                <a:gd name="T35" fmla="*/ 3 h 157"/>
                <a:gd name="T36" fmla="*/ 39 w 168"/>
                <a:gd name="T37" fmla="*/ 0 h 157"/>
                <a:gd name="T38" fmla="*/ 49 w 168"/>
                <a:gd name="T39" fmla="*/ 3 h 157"/>
                <a:gd name="T40" fmla="*/ 58 w 168"/>
                <a:gd name="T41" fmla="*/ 12 h 157"/>
                <a:gd name="T42" fmla="*/ 61 w 168"/>
                <a:gd name="T43" fmla="*/ 22 h 157"/>
                <a:gd name="T44" fmla="*/ 58 w 168"/>
                <a:gd name="T45" fmla="*/ 34 h 157"/>
                <a:gd name="T46" fmla="*/ 49 w 168"/>
                <a:gd name="T47" fmla="*/ 42 h 157"/>
                <a:gd name="T48" fmla="*/ 39 w 168"/>
                <a:gd name="T49" fmla="*/ 45 h 157"/>
                <a:gd name="T50" fmla="*/ 124 w 168"/>
                <a:gd name="T51" fmla="*/ 45 h 157"/>
                <a:gd name="T52" fmla="*/ 114 w 168"/>
                <a:gd name="T53" fmla="*/ 39 h 157"/>
                <a:gd name="T54" fmla="*/ 108 w 168"/>
                <a:gd name="T55" fmla="*/ 28 h 157"/>
                <a:gd name="T56" fmla="*/ 108 w 168"/>
                <a:gd name="T57" fmla="*/ 16 h 157"/>
                <a:gd name="T58" fmla="*/ 114 w 168"/>
                <a:gd name="T59" fmla="*/ 6 h 157"/>
                <a:gd name="T60" fmla="*/ 124 w 168"/>
                <a:gd name="T61" fmla="*/ 1 h 157"/>
                <a:gd name="T62" fmla="*/ 136 w 168"/>
                <a:gd name="T63" fmla="*/ 1 h 157"/>
                <a:gd name="T64" fmla="*/ 145 w 168"/>
                <a:gd name="T65" fmla="*/ 6 h 157"/>
                <a:gd name="T66" fmla="*/ 151 w 168"/>
                <a:gd name="T67" fmla="*/ 16 h 157"/>
                <a:gd name="T68" fmla="*/ 151 w 168"/>
                <a:gd name="T69" fmla="*/ 28 h 157"/>
                <a:gd name="T70" fmla="*/ 145 w 168"/>
                <a:gd name="T71" fmla="*/ 39 h 157"/>
                <a:gd name="T72" fmla="*/ 136 w 168"/>
                <a:gd name="T73" fmla="*/ 45 h 15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Lst>
              <a:rect l="0" t="0" r="r" b="b"/>
              <a:pathLst>
                <a:path w="168" h="157">
                  <a:moveTo>
                    <a:pt x="0" y="76"/>
                  </a:moveTo>
                  <a:lnTo>
                    <a:pt x="12" y="76"/>
                  </a:lnTo>
                  <a:lnTo>
                    <a:pt x="18" y="97"/>
                  </a:lnTo>
                  <a:lnTo>
                    <a:pt x="30" y="114"/>
                  </a:lnTo>
                  <a:lnTo>
                    <a:pt x="43" y="126"/>
                  </a:lnTo>
                  <a:lnTo>
                    <a:pt x="63" y="132"/>
                  </a:lnTo>
                  <a:lnTo>
                    <a:pt x="84" y="135"/>
                  </a:lnTo>
                  <a:lnTo>
                    <a:pt x="106" y="132"/>
                  </a:lnTo>
                  <a:lnTo>
                    <a:pt x="124" y="126"/>
                  </a:lnTo>
                  <a:lnTo>
                    <a:pt x="139" y="114"/>
                  </a:lnTo>
                  <a:lnTo>
                    <a:pt x="150" y="97"/>
                  </a:lnTo>
                  <a:lnTo>
                    <a:pt x="157" y="76"/>
                  </a:lnTo>
                  <a:lnTo>
                    <a:pt x="168" y="76"/>
                  </a:lnTo>
                  <a:lnTo>
                    <a:pt x="163" y="100"/>
                  </a:lnTo>
                  <a:lnTo>
                    <a:pt x="154" y="120"/>
                  </a:lnTo>
                  <a:lnTo>
                    <a:pt x="142" y="136"/>
                  </a:lnTo>
                  <a:lnTo>
                    <a:pt x="126" y="148"/>
                  </a:lnTo>
                  <a:lnTo>
                    <a:pt x="106" y="156"/>
                  </a:lnTo>
                  <a:lnTo>
                    <a:pt x="84" y="157"/>
                  </a:lnTo>
                  <a:lnTo>
                    <a:pt x="61" y="156"/>
                  </a:lnTo>
                  <a:lnTo>
                    <a:pt x="43" y="148"/>
                  </a:lnTo>
                  <a:lnTo>
                    <a:pt x="27" y="136"/>
                  </a:lnTo>
                  <a:lnTo>
                    <a:pt x="13" y="120"/>
                  </a:lnTo>
                  <a:lnTo>
                    <a:pt x="4" y="100"/>
                  </a:lnTo>
                  <a:lnTo>
                    <a:pt x="0" y="76"/>
                  </a:lnTo>
                  <a:close/>
                  <a:moveTo>
                    <a:pt x="39" y="45"/>
                  </a:moveTo>
                  <a:lnTo>
                    <a:pt x="33" y="45"/>
                  </a:lnTo>
                  <a:lnTo>
                    <a:pt x="27" y="42"/>
                  </a:lnTo>
                  <a:lnTo>
                    <a:pt x="22" y="39"/>
                  </a:lnTo>
                  <a:lnTo>
                    <a:pt x="19" y="34"/>
                  </a:lnTo>
                  <a:lnTo>
                    <a:pt x="16" y="28"/>
                  </a:lnTo>
                  <a:lnTo>
                    <a:pt x="16" y="22"/>
                  </a:lnTo>
                  <a:lnTo>
                    <a:pt x="16" y="16"/>
                  </a:lnTo>
                  <a:lnTo>
                    <a:pt x="19" y="12"/>
                  </a:lnTo>
                  <a:lnTo>
                    <a:pt x="22" y="6"/>
                  </a:lnTo>
                  <a:lnTo>
                    <a:pt x="27" y="3"/>
                  </a:lnTo>
                  <a:lnTo>
                    <a:pt x="33" y="1"/>
                  </a:lnTo>
                  <a:lnTo>
                    <a:pt x="39" y="0"/>
                  </a:lnTo>
                  <a:lnTo>
                    <a:pt x="45" y="1"/>
                  </a:lnTo>
                  <a:lnTo>
                    <a:pt x="49" y="3"/>
                  </a:lnTo>
                  <a:lnTo>
                    <a:pt x="55" y="6"/>
                  </a:lnTo>
                  <a:lnTo>
                    <a:pt x="58" y="12"/>
                  </a:lnTo>
                  <a:lnTo>
                    <a:pt x="61" y="16"/>
                  </a:lnTo>
                  <a:lnTo>
                    <a:pt x="61" y="22"/>
                  </a:lnTo>
                  <a:lnTo>
                    <a:pt x="61" y="28"/>
                  </a:lnTo>
                  <a:lnTo>
                    <a:pt x="58" y="34"/>
                  </a:lnTo>
                  <a:lnTo>
                    <a:pt x="55" y="39"/>
                  </a:lnTo>
                  <a:lnTo>
                    <a:pt x="49" y="42"/>
                  </a:lnTo>
                  <a:lnTo>
                    <a:pt x="45" y="45"/>
                  </a:lnTo>
                  <a:lnTo>
                    <a:pt x="39" y="45"/>
                  </a:lnTo>
                  <a:close/>
                  <a:moveTo>
                    <a:pt x="130" y="45"/>
                  </a:moveTo>
                  <a:lnTo>
                    <a:pt x="124" y="45"/>
                  </a:lnTo>
                  <a:lnTo>
                    <a:pt x="118" y="42"/>
                  </a:lnTo>
                  <a:lnTo>
                    <a:pt x="114" y="39"/>
                  </a:lnTo>
                  <a:lnTo>
                    <a:pt x="109" y="34"/>
                  </a:lnTo>
                  <a:lnTo>
                    <a:pt x="108" y="28"/>
                  </a:lnTo>
                  <a:lnTo>
                    <a:pt x="106" y="22"/>
                  </a:lnTo>
                  <a:lnTo>
                    <a:pt x="108" y="16"/>
                  </a:lnTo>
                  <a:lnTo>
                    <a:pt x="109" y="12"/>
                  </a:lnTo>
                  <a:lnTo>
                    <a:pt x="114" y="6"/>
                  </a:lnTo>
                  <a:lnTo>
                    <a:pt x="118" y="3"/>
                  </a:lnTo>
                  <a:lnTo>
                    <a:pt x="124" y="1"/>
                  </a:lnTo>
                  <a:lnTo>
                    <a:pt x="130" y="0"/>
                  </a:lnTo>
                  <a:lnTo>
                    <a:pt x="136" y="1"/>
                  </a:lnTo>
                  <a:lnTo>
                    <a:pt x="141" y="3"/>
                  </a:lnTo>
                  <a:lnTo>
                    <a:pt x="145" y="6"/>
                  </a:lnTo>
                  <a:lnTo>
                    <a:pt x="150" y="12"/>
                  </a:lnTo>
                  <a:lnTo>
                    <a:pt x="151" y="16"/>
                  </a:lnTo>
                  <a:lnTo>
                    <a:pt x="153" y="22"/>
                  </a:lnTo>
                  <a:lnTo>
                    <a:pt x="151" y="28"/>
                  </a:lnTo>
                  <a:lnTo>
                    <a:pt x="150" y="34"/>
                  </a:lnTo>
                  <a:lnTo>
                    <a:pt x="145" y="39"/>
                  </a:lnTo>
                  <a:lnTo>
                    <a:pt x="141" y="42"/>
                  </a:lnTo>
                  <a:lnTo>
                    <a:pt x="136" y="45"/>
                  </a:lnTo>
                  <a:lnTo>
                    <a:pt x="130" y="45"/>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grpSp>
      <p:grpSp>
        <p:nvGrpSpPr>
          <p:cNvPr id="96275" name="Group 19"/>
          <p:cNvGrpSpPr>
            <a:grpSpLocks/>
          </p:cNvGrpSpPr>
          <p:nvPr/>
        </p:nvGrpSpPr>
        <p:grpSpPr bwMode="auto">
          <a:xfrm>
            <a:off x="3222625" y="2460625"/>
            <a:ext cx="763588" cy="750887"/>
            <a:chOff x="866" y="2169"/>
            <a:chExt cx="406" cy="405"/>
          </a:xfrm>
        </p:grpSpPr>
        <p:sp>
          <p:nvSpPr>
            <p:cNvPr id="96276" name="Freeform 20"/>
            <p:cNvSpPr>
              <a:spLocks/>
            </p:cNvSpPr>
            <p:nvPr/>
          </p:nvSpPr>
          <p:spPr bwMode="gray">
            <a:xfrm>
              <a:off x="1073" y="2181"/>
              <a:ext cx="190" cy="152"/>
            </a:xfrm>
            <a:custGeom>
              <a:avLst/>
              <a:gdLst>
                <a:gd name="T0" fmla="*/ 34 w 190"/>
                <a:gd name="T1" fmla="*/ 15 h 152"/>
                <a:gd name="T2" fmla="*/ 40 w 190"/>
                <a:gd name="T3" fmla="*/ 17 h 152"/>
                <a:gd name="T4" fmla="*/ 46 w 190"/>
                <a:gd name="T5" fmla="*/ 18 h 152"/>
                <a:gd name="T6" fmla="*/ 51 w 190"/>
                <a:gd name="T7" fmla="*/ 23 h 152"/>
                <a:gd name="T8" fmla="*/ 55 w 190"/>
                <a:gd name="T9" fmla="*/ 27 h 152"/>
                <a:gd name="T10" fmla="*/ 57 w 190"/>
                <a:gd name="T11" fmla="*/ 33 h 152"/>
                <a:gd name="T12" fmla="*/ 58 w 190"/>
                <a:gd name="T13" fmla="*/ 39 h 152"/>
                <a:gd name="T14" fmla="*/ 58 w 190"/>
                <a:gd name="T15" fmla="*/ 51 h 152"/>
                <a:gd name="T16" fmla="*/ 58 w 190"/>
                <a:gd name="T17" fmla="*/ 57 h 152"/>
                <a:gd name="T18" fmla="*/ 55 w 190"/>
                <a:gd name="T19" fmla="*/ 62 h 152"/>
                <a:gd name="T20" fmla="*/ 54 w 190"/>
                <a:gd name="T21" fmla="*/ 66 h 152"/>
                <a:gd name="T22" fmla="*/ 60 w 190"/>
                <a:gd name="T23" fmla="*/ 69 h 152"/>
                <a:gd name="T24" fmla="*/ 66 w 190"/>
                <a:gd name="T25" fmla="*/ 72 h 152"/>
                <a:gd name="T26" fmla="*/ 70 w 190"/>
                <a:gd name="T27" fmla="*/ 72 h 152"/>
                <a:gd name="T28" fmla="*/ 73 w 190"/>
                <a:gd name="T29" fmla="*/ 72 h 152"/>
                <a:gd name="T30" fmla="*/ 75 w 190"/>
                <a:gd name="T31" fmla="*/ 72 h 152"/>
                <a:gd name="T32" fmla="*/ 82 w 190"/>
                <a:gd name="T33" fmla="*/ 72 h 152"/>
                <a:gd name="T34" fmla="*/ 87 w 190"/>
                <a:gd name="T35" fmla="*/ 75 h 152"/>
                <a:gd name="T36" fmla="*/ 93 w 190"/>
                <a:gd name="T37" fmla="*/ 78 h 152"/>
                <a:gd name="T38" fmla="*/ 96 w 190"/>
                <a:gd name="T39" fmla="*/ 83 h 152"/>
                <a:gd name="T40" fmla="*/ 99 w 190"/>
                <a:gd name="T41" fmla="*/ 89 h 152"/>
                <a:gd name="T42" fmla="*/ 99 w 190"/>
                <a:gd name="T43" fmla="*/ 95 h 152"/>
                <a:gd name="T44" fmla="*/ 99 w 190"/>
                <a:gd name="T45" fmla="*/ 96 h 152"/>
                <a:gd name="T46" fmla="*/ 118 w 190"/>
                <a:gd name="T47" fmla="*/ 119 h 152"/>
                <a:gd name="T48" fmla="*/ 132 w 190"/>
                <a:gd name="T49" fmla="*/ 146 h 152"/>
                <a:gd name="T50" fmla="*/ 145 w 190"/>
                <a:gd name="T51" fmla="*/ 146 h 152"/>
                <a:gd name="T52" fmla="*/ 156 w 190"/>
                <a:gd name="T53" fmla="*/ 146 h 152"/>
                <a:gd name="T54" fmla="*/ 160 w 190"/>
                <a:gd name="T55" fmla="*/ 146 h 152"/>
                <a:gd name="T56" fmla="*/ 160 w 190"/>
                <a:gd name="T57" fmla="*/ 146 h 152"/>
                <a:gd name="T58" fmla="*/ 160 w 190"/>
                <a:gd name="T59" fmla="*/ 146 h 152"/>
                <a:gd name="T60" fmla="*/ 175 w 190"/>
                <a:gd name="T61" fmla="*/ 147 h 152"/>
                <a:gd name="T62" fmla="*/ 190 w 190"/>
                <a:gd name="T63" fmla="*/ 152 h 152"/>
                <a:gd name="T64" fmla="*/ 180 w 190"/>
                <a:gd name="T65" fmla="*/ 116 h 152"/>
                <a:gd name="T66" fmla="*/ 162 w 190"/>
                <a:gd name="T67" fmla="*/ 84 h 152"/>
                <a:gd name="T68" fmla="*/ 139 w 190"/>
                <a:gd name="T69" fmla="*/ 56 h 152"/>
                <a:gd name="T70" fmla="*/ 111 w 190"/>
                <a:gd name="T71" fmla="*/ 33 h 152"/>
                <a:gd name="T72" fmla="*/ 79 w 190"/>
                <a:gd name="T73" fmla="*/ 15 h 152"/>
                <a:gd name="T74" fmla="*/ 43 w 190"/>
                <a:gd name="T75" fmla="*/ 5 h 152"/>
                <a:gd name="T76" fmla="*/ 6 w 190"/>
                <a:gd name="T77" fmla="*/ 0 h 152"/>
                <a:gd name="T78" fmla="*/ 3 w 190"/>
                <a:gd name="T79" fmla="*/ 0 h 152"/>
                <a:gd name="T80" fmla="*/ 0 w 190"/>
                <a:gd name="T81" fmla="*/ 2 h 152"/>
                <a:gd name="T82" fmla="*/ 4 w 190"/>
                <a:gd name="T83" fmla="*/ 8 h 152"/>
                <a:gd name="T84" fmla="*/ 9 w 190"/>
                <a:gd name="T85" fmla="*/ 15 h 152"/>
                <a:gd name="T86" fmla="*/ 19 w 190"/>
                <a:gd name="T87" fmla="*/ 15 h 152"/>
                <a:gd name="T88" fmla="*/ 30 w 190"/>
                <a:gd name="T89" fmla="*/ 15 h 152"/>
                <a:gd name="T90" fmla="*/ 34 w 190"/>
                <a:gd name="T91" fmla="*/ 15 h 152"/>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Lst>
              <a:rect l="0" t="0" r="r" b="b"/>
              <a:pathLst>
                <a:path w="190" h="152">
                  <a:moveTo>
                    <a:pt x="34" y="15"/>
                  </a:moveTo>
                  <a:lnTo>
                    <a:pt x="40" y="17"/>
                  </a:lnTo>
                  <a:lnTo>
                    <a:pt x="46" y="18"/>
                  </a:lnTo>
                  <a:lnTo>
                    <a:pt x="51" y="23"/>
                  </a:lnTo>
                  <a:lnTo>
                    <a:pt x="55" y="27"/>
                  </a:lnTo>
                  <a:lnTo>
                    <a:pt x="57" y="33"/>
                  </a:lnTo>
                  <a:lnTo>
                    <a:pt x="58" y="39"/>
                  </a:lnTo>
                  <a:lnTo>
                    <a:pt x="58" y="51"/>
                  </a:lnTo>
                  <a:lnTo>
                    <a:pt x="58" y="57"/>
                  </a:lnTo>
                  <a:lnTo>
                    <a:pt x="55" y="62"/>
                  </a:lnTo>
                  <a:lnTo>
                    <a:pt x="54" y="66"/>
                  </a:lnTo>
                  <a:lnTo>
                    <a:pt x="60" y="69"/>
                  </a:lnTo>
                  <a:lnTo>
                    <a:pt x="66" y="72"/>
                  </a:lnTo>
                  <a:lnTo>
                    <a:pt x="70" y="72"/>
                  </a:lnTo>
                  <a:lnTo>
                    <a:pt x="73" y="72"/>
                  </a:lnTo>
                  <a:lnTo>
                    <a:pt x="75" y="72"/>
                  </a:lnTo>
                  <a:lnTo>
                    <a:pt x="82" y="72"/>
                  </a:lnTo>
                  <a:lnTo>
                    <a:pt x="87" y="75"/>
                  </a:lnTo>
                  <a:lnTo>
                    <a:pt x="93" y="78"/>
                  </a:lnTo>
                  <a:lnTo>
                    <a:pt x="96" y="83"/>
                  </a:lnTo>
                  <a:lnTo>
                    <a:pt x="99" y="89"/>
                  </a:lnTo>
                  <a:lnTo>
                    <a:pt x="99" y="95"/>
                  </a:lnTo>
                  <a:lnTo>
                    <a:pt x="99" y="96"/>
                  </a:lnTo>
                  <a:lnTo>
                    <a:pt x="118" y="119"/>
                  </a:lnTo>
                  <a:lnTo>
                    <a:pt x="132" y="146"/>
                  </a:lnTo>
                  <a:lnTo>
                    <a:pt x="145" y="146"/>
                  </a:lnTo>
                  <a:lnTo>
                    <a:pt x="156" y="146"/>
                  </a:lnTo>
                  <a:lnTo>
                    <a:pt x="160" y="146"/>
                  </a:lnTo>
                  <a:lnTo>
                    <a:pt x="160" y="146"/>
                  </a:lnTo>
                  <a:lnTo>
                    <a:pt x="160" y="146"/>
                  </a:lnTo>
                  <a:lnTo>
                    <a:pt x="175" y="147"/>
                  </a:lnTo>
                  <a:lnTo>
                    <a:pt x="190" y="152"/>
                  </a:lnTo>
                  <a:lnTo>
                    <a:pt x="180" y="116"/>
                  </a:lnTo>
                  <a:lnTo>
                    <a:pt x="162" y="84"/>
                  </a:lnTo>
                  <a:lnTo>
                    <a:pt x="139" y="56"/>
                  </a:lnTo>
                  <a:lnTo>
                    <a:pt x="111" y="33"/>
                  </a:lnTo>
                  <a:lnTo>
                    <a:pt x="79" y="15"/>
                  </a:lnTo>
                  <a:lnTo>
                    <a:pt x="43" y="5"/>
                  </a:lnTo>
                  <a:lnTo>
                    <a:pt x="6" y="0"/>
                  </a:lnTo>
                  <a:lnTo>
                    <a:pt x="3" y="0"/>
                  </a:lnTo>
                  <a:lnTo>
                    <a:pt x="0" y="2"/>
                  </a:lnTo>
                  <a:lnTo>
                    <a:pt x="4" y="8"/>
                  </a:lnTo>
                  <a:lnTo>
                    <a:pt x="9" y="15"/>
                  </a:lnTo>
                  <a:lnTo>
                    <a:pt x="19" y="15"/>
                  </a:lnTo>
                  <a:lnTo>
                    <a:pt x="30" y="15"/>
                  </a:lnTo>
                  <a:lnTo>
                    <a:pt x="34" y="15"/>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96277" name="Freeform 21"/>
            <p:cNvSpPr>
              <a:spLocks/>
            </p:cNvSpPr>
            <p:nvPr/>
          </p:nvSpPr>
          <p:spPr bwMode="gray">
            <a:xfrm>
              <a:off x="911" y="2415"/>
              <a:ext cx="109" cy="131"/>
            </a:xfrm>
            <a:custGeom>
              <a:avLst/>
              <a:gdLst>
                <a:gd name="T0" fmla="*/ 40 w 109"/>
                <a:gd name="T1" fmla="*/ 0 h 131"/>
                <a:gd name="T2" fmla="*/ 33 w 109"/>
                <a:gd name="T3" fmla="*/ 11 h 131"/>
                <a:gd name="T4" fmla="*/ 25 w 109"/>
                <a:gd name="T5" fmla="*/ 21 h 131"/>
                <a:gd name="T6" fmla="*/ 16 w 109"/>
                <a:gd name="T7" fmla="*/ 32 h 131"/>
                <a:gd name="T8" fmla="*/ 12 w 109"/>
                <a:gd name="T9" fmla="*/ 39 h 131"/>
                <a:gd name="T10" fmla="*/ 9 w 109"/>
                <a:gd name="T11" fmla="*/ 41 h 131"/>
                <a:gd name="T12" fmla="*/ 7 w 109"/>
                <a:gd name="T13" fmla="*/ 44 h 131"/>
                <a:gd name="T14" fmla="*/ 3 w 109"/>
                <a:gd name="T15" fmla="*/ 45 h 131"/>
                <a:gd name="T16" fmla="*/ 0 w 109"/>
                <a:gd name="T17" fmla="*/ 47 h 131"/>
                <a:gd name="T18" fmla="*/ 18 w 109"/>
                <a:gd name="T19" fmla="*/ 74 h 131"/>
                <a:gd name="T20" fmla="*/ 39 w 109"/>
                <a:gd name="T21" fmla="*/ 96 h 131"/>
                <a:gd name="T22" fmla="*/ 63 w 109"/>
                <a:gd name="T23" fmla="*/ 116 h 131"/>
                <a:gd name="T24" fmla="*/ 90 w 109"/>
                <a:gd name="T25" fmla="*/ 131 h 131"/>
                <a:gd name="T26" fmla="*/ 100 w 109"/>
                <a:gd name="T27" fmla="*/ 104 h 131"/>
                <a:gd name="T28" fmla="*/ 109 w 109"/>
                <a:gd name="T29" fmla="*/ 77 h 131"/>
                <a:gd name="T30" fmla="*/ 87 w 109"/>
                <a:gd name="T31" fmla="*/ 63 h 131"/>
                <a:gd name="T32" fmla="*/ 67 w 109"/>
                <a:gd name="T33" fmla="*/ 45 h 131"/>
                <a:gd name="T34" fmla="*/ 52 w 109"/>
                <a:gd name="T35" fmla="*/ 24 h 131"/>
                <a:gd name="T36" fmla="*/ 40 w 109"/>
                <a:gd name="T37" fmla="*/ 0 h 13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Lst>
              <a:rect l="0" t="0" r="r" b="b"/>
              <a:pathLst>
                <a:path w="109" h="131">
                  <a:moveTo>
                    <a:pt x="40" y="0"/>
                  </a:moveTo>
                  <a:lnTo>
                    <a:pt x="33" y="11"/>
                  </a:lnTo>
                  <a:lnTo>
                    <a:pt x="25" y="21"/>
                  </a:lnTo>
                  <a:lnTo>
                    <a:pt x="16" y="32"/>
                  </a:lnTo>
                  <a:lnTo>
                    <a:pt x="12" y="39"/>
                  </a:lnTo>
                  <a:lnTo>
                    <a:pt x="9" y="41"/>
                  </a:lnTo>
                  <a:lnTo>
                    <a:pt x="7" y="44"/>
                  </a:lnTo>
                  <a:lnTo>
                    <a:pt x="3" y="45"/>
                  </a:lnTo>
                  <a:lnTo>
                    <a:pt x="0" y="47"/>
                  </a:lnTo>
                  <a:lnTo>
                    <a:pt x="18" y="74"/>
                  </a:lnTo>
                  <a:lnTo>
                    <a:pt x="39" y="96"/>
                  </a:lnTo>
                  <a:lnTo>
                    <a:pt x="63" y="116"/>
                  </a:lnTo>
                  <a:lnTo>
                    <a:pt x="90" y="131"/>
                  </a:lnTo>
                  <a:lnTo>
                    <a:pt x="100" y="104"/>
                  </a:lnTo>
                  <a:lnTo>
                    <a:pt x="109" y="77"/>
                  </a:lnTo>
                  <a:lnTo>
                    <a:pt x="87" y="63"/>
                  </a:lnTo>
                  <a:lnTo>
                    <a:pt x="67" y="45"/>
                  </a:lnTo>
                  <a:lnTo>
                    <a:pt x="52" y="24"/>
                  </a:lnTo>
                  <a:lnTo>
                    <a:pt x="40" y="0"/>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96278" name="Freeform 22"/>
            <p:cNvSpPr>
              <a:spLocks/>
            </p:cNvSpPr>
            <p:nvPr/>
          </p:nvSpPr>
          <p:spPr bwMode="gray">
            <a:xfrm>
              <a:off x="911" y="2198"/>
              <a:ext cx="109" cy="130"/>
            </a:xfrm>
            <a:custGeom>
              <a:avLst/>
              <a:gdLst>
                <a:gd name="T0" fmla="*/ 9 w 109"/>
                <a:gd name="T1" fmla="*/ 90 h 130"/>
                <a:gd name="T2" fmla="*/ 12 w 109"/>
                <a:gd name="T3" fmla="*/ 93 h 130"/>
                <a:gd name="T4" fmla="*/ 16 w 109"/>
                <a:gd name="T5" fmla="*/ 99 h 130"/>
                <a:gd name="T6" fmla="*/ 25 w 109"/>
                <a:gd name="T7" fmla="*/ 109 h 130"/>
                <a:gd name="T8" fmla="*/ 33 w 109"/>
                <a:gd name="T9" fmla="*/ 120 h 130"/>
                <a:gd name="T10" fmla="*/ 40 w 109"/>
                <a:gd name="T11" fmla="*/ 130 h 130"/>
                <a:gd name="T12" fmla="*/ 52 w 109"/>
                <a:gd name="T13" fmla="*/ 106 h 130"/>
                <a:gd name="T14" fmla="*/ 67 w 109"/>
                <a:gd name="T15" fmla="*/ 85 h 130"/>
                <a:gd name="T16" fmla="*/ 87 w 109"/>
                <a:gd name="T17" fmla="*/ 67 h 130"/>
                <a:gd name="T18" fmla="*/ 109 w 109"/>
                <a:gd name="T19" fmla="*/ 54 h 130"/>
                <a:gd name="T20" fmla="*/ 100 w 109"/>
                <a:gd name="T21" fmla="*/ 27 h 130"/>
                <a:gd name="T22" fmla="*/ 90 w 109"/>
                <a:gd name="T23" fmla="*/ 0 h 130"/>
                <a:gd name="T24" fmla="*/ 63 w 109"/>
                <a:gd name="T25" fmla="*/ 15 h 130"/>
                <a:gd name="T26" fmla="*/ 39 w 109"/>
                <a:gd name="T27" fmla="*/ 34 h 130"/>
                <a:gd name="T28" fmla="*/ 18 w 109"/>
                <a:gd name="T29" fmla="*/ 57 h 130"/>
                <a:gd name="T30" fmla="*/ 0 w 109"/>
                <a:gd name="T31" fmla="*/ 84 h 130"/>
                <a:gd name="T32" fmla="*/ 6 w 109"/>
                <a:gd name="T33" fmla="*/ 85 h 130"/>
                <a:gd name="T34" fmla="*/ 9 w 109"/>
                <a:gd name="T35" fmla="*/ 90 h 130"/>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Lst>
              <a:rect l="0" t="0" r="r" b="b"/>
              <a:pathLst>
                <a:path w="109" h="130">
                  <a:moveTo>
                    <a:pt x="9" y="90"/>
                  </a:moveTo>
                  <a:lnTo>
                    <a:pt x="12" y="93"/>
                  </a:lnTo>
                  <a:lnTo>
                    <a:pt x="16" y="99"/>
                  </a:lnTo>
                  <a:lnTo>
                    <a:pt x="25" y="109"/>
                  </a:lnTo>
                  <a:lnTo>
                    <a:pt x="33" y="120"/>
                  </a:lnTo>
                  <a:lnTo>
                    <a:pt x="40" y="130"/>
                  </a:lnTo>
                  <a:lnTo>
                    <a:pt x="52" y="106"/>
                  </a:lnTo>
                  <a:lnTo>
                    <a:pt x="67" y="85"/>
                  </a:lnTo>
                  <a:lnTo>
                    <a:pt x="87" y="67"/>
                  </a:lnTo>
                  <a:lnTo>
                    <a:pt x="109" y="54"/>
                  </a:lnTo>
                  <a:lnTo>
                    <a:pt x="100" y="27"/>
                  </a:lnTo>
                  <a:lnTo>
                    <a:pt x="90" y="0"/>
                  </a:lnTo>
                  <a:lnTo>
                    <a:pt x="63" y="15"/>
                  </a:lnTo>
                  <a:lnTo>
                    <a:pt x="39" y="34"/>
                  </a:lnTo>
                  <a:lnTo>
                    <a:pt x="18" y="57"/>
                  </a:lnTo>
                  <a:lnTo>
                    <a:pt x="0" y="84"/>
                  </a:lnTo>
                  <a:lnTo>
                    <a:pt x="6" y="85"/>
                  </a:lnTo>
                  <a:lnTo>
                    <a:pt x="9" y="90"/>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96279" name="Freeform 23"/>
            <p:cNvSpPr>
              <a:spLocks/>
            </p:cNvSpPr>
            <p:nvPr/>
          </p:nvSpPr>
          <p:spPr bwMode="gray">
            <a:xfrm>
              <a:off x="1073" y="2411"/>
              <a:ext cx="190" cy="151"/>
            </a:xfrm>
            <a:custGeom>
              <a:avLst/>
              <a:gdLst>
                <a:gd name="T0" fmla="*/ 132 w 190"/>
                <a:gd name="T1" fmla="*/ 6 h 151"/>
                <a:gd name="T2" fmla="*/ 118 w 190"/>
                <a:gd name="T3" fmla="*/ 33 h 151"/>
                <a:gd name="T4" fmla="*/ 99 w 190"/>
                <a:gd name="T5" fmla="*/ 55 h 151"/>
                <a:gd name="T6" fmla="*/ 99 w 190"/>
                <a:gd name="T7" fmla="*/ 57 h 151"/>
                <a:gd name="T8" fmla="*/ 99 w 190"/>
                <a:gd name="T9" fmla="*/ 63 h 151"/>
                <a:gd name="T10" fmla="*/ 96 w 190"/>
                <a:gd name="T11" fmla="*/ 69 h 151"/>
                <a:gd name="T12" fmla="*/ 93 w 190"/>
                <a:gd name="T13" fmla="*/ 73 h 151"/>
                <a:gd name="T14" fmla="*/ 87 w 190"/>
                <a:gd name="T15" fmla="*/ 76 h 151"/>
                <a:gd name="T16" fmla="*/ 82 w 190"/>
                <a:gd name="T17" fmla="*/ 79 h 151"/>
                <a:gd name="T18" fmla="*/ 75 w 190"/>
                <a:gd name="T19" fmla="*/ 81 h 151"/>
                <a:gd name="T20" fmla="*/ 73 w 190"/>
                <a:gd name="T21" fmla="*/ 81 h 151"/>
                <a:gd name="T22" fmla="*/ 70 w 190"/>
                <a:gd name="T23" fmla="*/ 81 h 151"/>
                <a:gd name="T24" fmla="*/ 66 w 190"/>
                <a:gd name="T25" fmla="*/ 81 h 151"/>
                <a:gd name="T26" fmla="*/ 60 w 190"/>
                <a:gd name="T27" fmla="*/ 82 h 151"/>
                <a:gd name="T28" fmla="*/ 54 w 190"/>
                <a:gd name="T29" fmla="*/ 85 h 151"/>
                <a:gd name="T30" fmla="*/ 55 w 190"/>
                <a:gd name="T31" fmla="*/ 90 h 151"/>
                <a:gd name="T32" fmla="*/ 58 w 190"/>
                <a:gd name="T33" fmla="*/ 94 h 151"/>
                <a:gd name="T34" fmla="*/ 58 w 190"/>
                <a:gd name="T35" fmla="*/ 100 h 151"/>
                <a:gd name="T36" fmla="*/ 58 w 190"/>
                <a:gd name="T37" fmla="*/ 112 h 151"/>
                <a:gd name="T38" fmla="*/ 57 w 190"/>
                <a:gd name="T39" fmla="*/ 118 h 151"/>
                <a:gd name="T40" fmla="*/ 55 w 190"/>
                <a:gd name="T41" fmla="*/ 124 h 151"/>
                <a:gd name="T42" fmla="*/ 51 w 190"/>
                <a:gd name="T43" fmla="*/ 129 h 151"/>
                <a:gd name="T44" fmla="*/ 46 w 190"/>
                <a:gd name="T45" fmla="*/ 133 h 151"/>
                <a:gd name="T46" fmla="*/ 40 w 190"/>
                <a:gd name="T47" fmla="*/ 135 h 151"/>
                <a:gd name="T48" fmla="*/ 34 w 190"/>
                <a:gd name="T49" fmla="*/ 136 h 151"/>
                <a:gd name="T50" fmla="*/ 30 w 190"/>
                <a:gd name="T51" fmla="*/ 136 h 151"/>
                <a:gd name="T52" fmla="*/ 19 w 190"/>
                <a:gd name="T53" fmla="*/ 136 h 151"/>
                <a:gd name="T54" fmla="*/ 9 w 190"/>
                <a:gd name="T55" fmla="*/ 136 h 151"/>
                <a:gd name="T56" fmla="*/ 4 w 190"/>
                <a:gd name="T57" fmla="*/ 144 h 151"/>
                <a:gd name="T58" fmla="*/ 0 w 190"/>
                <a:gd name="T59" fmla="*/ 150 h 151"/>
                <a:gd name="T60" fmla="*/ 3 w 190"/>
                <a:gd name="T61" fmla="*/ 151 h 151"/>
                <a:gd name="T62" fmla="*/ 6 w 190"/>
                <a:gd name="T63" fmla="*/ 151 h 151"/>
                <a:gd name="T64" fmla="*/ 43 w 190"/>
                <a:gd name="T65" fmla="*/ 147 h 151"/>
                <a:gd name="T66" fmla="*/ 79 w 190"/>
                <a:gd name="T67" fmla="*/ 136 h 151"/>
                <a:gd name="T68" fmla="*/ 111 w 190"/>
                <a:gd name="T69" fmla="*/ 118 h 151"/>
                <a:gd name="T70" fmla="*/ 139 w 190"/>
                <a:gd name="T71" fmla="*/ 96 h 151"/>
                <a:gd name="T72" fmla="*/ 162 w 190"/>
                <a:gd name="T73" fmla="*/ 67 h 151"/>
                <a:gd name="T74" fmla="*/ 180 w 190"/>
                <a:gd name="T75" fmla="*/ 36 h 151"/>
                <a:gd name="T76" fmla="*/ 190 w 190"/>
                <a:gd name="T77" fmla="*/ 0 h 151"/>
                <a:gd name="T78" fmla="*/ 175 w 190"/>
                <a:gd name="T79" fmla="*/ 4 h 151"/>
                <a:gd name="T80" fmla="*/ 160 w 190"/>
                <a:gd name="T81" fmla="*/ 6 h 151"/>
                <a:gd name="T82" fmla="*/ 156 w 190"/>
                <a:gd name="T83" fmla="*/ 6 h 151"/>
                <a:gd name="T84" fmla="*/ 145 w 190"/>
                <a:gd name="T85" fmla="*/ 6 h 151"/>
                <a:gd name="T86" fmla="*/ 132 w 190"/>
                <a:gd name="T87" fmla="*/ 6 h 151"/>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190" h="151">
                  <a:moveTo>
                    <a:pt x="132" y="6"/>
                  </a:moveTo>
                  <a:lnTo>
                    <a:pt x="118" y="33"/>
                  </a:lnTo>
                  <a:lnTo>
                    <a:pt x="99" y="55"/>
                  </a:lnTo>
                  <a:lnTo>
                    <a:pt x="99" y="57"/>
                  </a:lnTo>
                  <a:lnTo>
                    <a:pt x="99" y="63"/>
                  </a:lnTo>
                  <a:lnTo>
                    <a:pt x="96" y="69"/>
                  </a:lnTo>
                  <a:lnTo>
                    <a:pt x="93" y="73"/>
                  </a:lnTo>
                  <a:lnTo>
                    <a:pt x="87" y="76"/>
                  </a:lnTo>
                  <a:lnTo>
                    <a:pt x="82" y="79"/>
                  </a:lnTo>
                  <a:lnTo>
                    <a:pt x="75" y="81"/>
                  </a:lnTo>
                  <a:lnTo>
                    <a:pt x="73" y="81"/>
                  </a:lnTo>
                  <a:lnTo>
                    <a:pt x="70" y="81"/>
                  </a:lnTo>
                  <a:lnTo>
                    <a:pt x="66" y="81"/>
                  </a:lnTo>
                  <a:lnTo>
                    <a:pt x="60" y="82"/>
                  </a:lnTo>
                  <a:lnTo>
                    <a:pt x="54" y="85"/>
                  </a:lnTo>
                  <a:lnTo>
                    <a:pt x="55" y="90"/>
                  </a:lnTo>
                  <a:lnTo>
                    <a:pt x="58" y="94"/>
                  </a:lnTo>
                  <a:lnTo>
                    <a:pt x="58" y="100"/>
                  </a:lnTo>
                  <a:lnTo>
                    <a:pt x="58" y="112"/>
                  </a:lnTo>
                  <a:lnTo>
                    <a:pt x="57" y="118"/>
                  </a:lnTo>
                  <a:lnTo>
                    <a:pt x="55" y="124"/>
                  </a:lnTo>
                  <a:lnTo>
                    <a:pt x="51" y="129"/>
                  </a:lnTo>
                  <a:lnTo>
                    <a:pt x="46" y="133"/>
                  </a:lnTo>
                  <a:lnTo>
                    <a:pt x="40" y="135"/>
                  </a:lnTo>
                  <a:lnTo>
                    <a:pt x="34" y="136"/>
                  </a:lnTo>
                  <a:lnTo>
                    <a:pt x="30" y="136"/>
                  </a:lnTo>
                  <a:lnTo>
                    <a:pt x="19" y="136"/>
                  </a:lnTo>
                  <a:lnTo>
                    <a:pt x="9" y="136"/>
                  </a:lnTo>
                  <a:lnTo>
                    <a:pt x="4" y="144"/>
                  </a:lnTo>
                  <a:lnTo>
                    <a:pt x="0" y="150"/>
                  </a:lnTo>
                  <a:lnTo>
                    <a:pt x="3" y="151"/>
                  </a:lnTo>
                  <a:lnTo>
                    <a:pt x="6" y="151"/>
                  </a:lnTo>
                  <a:lnTo>
                    <a:pt x="43" y="147"/>
                  </a:lnTo>
                  <a:lnTo>
                    <a:pt x="79" y="136"/>
                  </a:lnTo>
                  <a:lnTo>
                    <a:pt x="111" y="118"/>
                  </a:lnTo>
                  <a:lnTo>
                    <a:pt x="139" y="96"/>
                  </a:lnTo>
                  <a:lnTo>
                    <a:pt x="162" y="67"/>
                  </a:lnTo>
                  <a:lnTo>
                    <a:pt x="180" y="36"/>
                  </a:lnTo>
                  <a:lnTo>
                    <a:pt x="190" y="0"/>
                  </a:lnTo>
                  <a:lnTo>
                    <a:pt x="175" y="4"/>
                  </a:lnTo>
                  <a:lnTo>
                    <a:pt x="160" y="6"/>
                  </a:lnTo>
                  <a:lnTo>
                    <a:pt x="156" y="6"/>
                  </a:lnTo>
                  <a:lnTo>
                    <a:pt x="145" y="6"/>
                  </a:lnTo>
                  <a:lnTo>
                    <a:pt x="132" y="6"/>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96280" name="Freeform 24"/>
            <p:cNvSpPr>
              <a:spLocks/>
            </p:cNvSpPr>
            <p:nvPr/>
          </p:nvSpPr>
          <p:spPr bwMode="gray">
            <a:xfrm>
              <a:off x="866" y="2169"/>
              <a:ext cx="406" cy="405"/>
            </a:xfrm>
            <a:custGeom>
              <a:avLst/>
              <a:gdLst>
                <a:gd name="T0" fmla="*/ 259 w 406"/>
                <a:gd name="T1" fmla="*/ 129 h 405"/>
                <a:gd name="T2" fmla="*/ 280 w 406"/>
                <a:gd name="T3" fmla="*/ 126 h 405"/>
                <a:gd name="T4" fmla="*/ 282 w 406"/>
                <a:gd name="T5" fmla="*/ 107 h 405"/>
                <a:gd name="T6" fmla="*/ 277 w 406"/>
                <a:gd name="T7" fmla="*/ 99 h 405"/>
                <a:gd name="T8" fmla="*/ 220 w 406"/>
                <a:gd name="T9" fmla="*/ 72 h 405"/>
                <a:gd name="T10" fmla="*/ 238 w 406"/>
                <a:gd name="T11" fmla="*/ 69 h 405"/>
                <a:gd name="T12" fmla="*/ 241 w 406"/>
                <a:gd name="T13" fmla="*/ 51 h 405"/>
                <a:gd name="T14" fmla="*/ 235 w 406"/>
                <a:gd name="T15" fmla="*/ 44 h 405"/>
                <a:gd name="T16" fmla="*/ 195 w 406"/>
                <a:gd name="T17" fmla="*/ 35 h 405"/>
                <a:gd name="T18" fmla="*/ 175 w 406"/>
                <a:gd name="T19" fmla="*/ 9 h 405"/>
                <a:gd name="T20" fmla="*/ 165 w 406"/>
                <a:gd name="T21" fmla="*/ 2 h 405"/>
                <a:gd name="T22" fmla="*/ 151 w 406"/>
                <a:gd name="T23" fmla="*/ 0 h 405"/>
                <a:gd name="T24" fmla="*/ 138 w 406"/>
                <a:gd name="T25" fmla="*/ 15 h 405"/>
                <a:gd name="T26" fmla="*/ 157 w 406"/>
                <a:gd name="T27" fmla="*/ 69 h 405"/>
                <a:gd name="T28" fmla="*/ 180 w 406"/>
                <a:gd name="T29" fmla="*/ 132 h 405"/>
                <a:gd name="T30" fmla="*/ 190 w 406"/>
                <a:gd name="T31" fmla="*/ 165 h 405"/>
                <a:gd name="T32" fmla="*/ 160 w 406"/>
                <a:gd name="T33" fmla="*/ 177 h 405"/>
                <a:gd name="T34" fmla="*/ 106 w 406"/>
                <a:gd name="T35" fmla="*/ 182 h 405"/>
                <a:gd name="T36" fmla="*/ 76 w 406"/>
                <a:gd name="T37" fmla="*/ 183 h 405"/>
                <a:gd name="T38" fmla="*/ 21 w 406"/>
                <a:gd name="T39" fmla="*/ 192 h 405"/>
                <a:gd name="T40" fmla="*/ 4 w 406"/>
                <a:gd name="T41" fmla="*/ 278 h 405"/>
                <a:gd name="T42" fmla="*/ 81 w 406"/>
                <a:gd name="T43" fmla="*/ 222 h 405"/>
                <a:gd name="T44" fmla="*/ 124 w 406"/>
                <a:gd name="T45" fmla="*/ 224 h 405"/>
                <a:gd name="T46" fmla="*/ 175 w 406"/>
                <a:gd name="T47" fmla="*/ 231 h 405"/>
                <a:gd name="T48" fmla="*/ 189 w 406"/>
                <a:gd name="T49" fmla="*/ 246 h 405"/>
                <a:gd name="T50" fmla="*/ 172 w 406"/>
                <a:gd name="T51" fmla="*/ 293 h 405"/>
                <a:gd name="T52" fmla="*/ 150 w 406"/>
                <a:gd name="T53" fmla="*/ 357 h 405"/>
                <a:gd name="T54" fmla="*/ 135 w 406"/>
                <a:gd name="T55" fmla="*/ 401 h 405"/>
                <a:gd name="T56" fmla="*/ 156 w 406"/>
                <a:gd name="T57" fmla="*/ 405 h 405"/>
                <a:gd name="T58" fmla="*/ 169 w 406"/>
                <a:gd name="T59" fmla="*/ 404 h 405"/>
                <a:gd name="T60" fmla="*/ 181 w 406"/>
                <a:gd name="T61" fmla="*/ 389 h 405"/>
                <a:gd name="T62" fmla="*/ 199 w 406"/>
                <a:gd name="T63" fmla="*/ 363 h 405"/>
                <a:gd name="T64" fmla="*/ 238 w 406"/>
                <a:gd name="T65" fmla="*/ 360 h 405"/>
                <a:gd name="T66" fmla="*/ 241 w 406"/>
                <a:gd name="T67" fmla="*/ 342 h 405"/>
                <a:gd name="T68" fmla="*/ 235 w 406"/>
                <a:gd name="T69" fmla="*/ 333 h 405"/>
                <a:gd name="T70" fmla="*/ 238 w 406"/>
                <a:gd name="T71" fmla="*/ 306 h 405"/>
                <a:gd name="T72" fmla="*/ 280 w 406"/>
                <a:gd name="T73" fmla="*/ 305 h 405"/>
                <a:gd name="T74" fmla="*/ 282 w 406"/>
                <a:gd name="T75" fmla="*/ 285 h 405"/>
                <a:gd name="T76" fmla="*/ 277 w 406"/>
                <a:gd name="T77" fmla="*/ 278 h 405"/>
                <a:gd name="T78" fmla="*/ 294 w 406"/>
                <a:gd name="T79" fmla="*/ 233 h 405"/>
                <a:gd name="T80" fmla="*/ 376 w 406"/>
                <a:gd name="T81" fmla="*/ 230 h 405"/>
                <a:gd name="T82" fmla="*/ 403 w 406"/>
                <a:gd name="T83" fmla="*/ 213 h 405"/>
                <a:gd name="T84" fmla="*/ 397 w 406"/>
                <a:gd name="T85" fmla="*/ 185 h 405"/>
                <a:gd name="T86" fmla="*/ 367 w 406"/>
                <a:gd name="T87" fmla="*/ 174 h 405"/>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Lst>
              <a:rect l="0" t="0" r="r" b="b"/>
              <a:pathLst>
                <a:path w="406" h="405">
                  <a:moveTo>
                    <a:pt x="360" y="174"/>
                  </a:moveTo>
                  <a:lnTo>
                    <a:pt x="294" y="173"/>
                  </a:lnTo>
                  <a:lnTo>
                    <a:pt x="259" y="129"/>
                  </a:lnTo>
                  <a:lnTo>
                    <a:pt x="274" y="129"/>
                  </a:lnTo>
                  <a:lnTo>
                    <a:pt x="277" y="128"/>
                  </a:lnTo>
                  <a:lnTo>
                    <a:pt x="280" y="126"/>
                  </a:lnTo>
                  <a:lnTo>
                    <a:pt x="282" y="123"/>
                  </a:lnTo>
                  <a:lnTo>
                    <a:pt x="282" y="120"/>
                  </a:lnTo>
                  <a:lnTo>
                    <a:pt x="282" y="107"/>
                  </a:lnTo>
                  <a:lnTo>
                    <a:pt x="282" y="104"/>
                  </a:lnTo>
                  <a:lnTo>
                    <a:pt x="280" y="101"/>
                  </a:lnTo>
                  <a:lnTo>
                    <a:pt x="277" y="99"/>
                  </a:lnTo>
                  <a:lnTo>
                    <a:pt x="274" y="99"/>
                  </a:lnTo>
                  <a:lnTo>
                    <a:pt x="238" y="99"/>
                  </a:lnTo>
                  <a:lnTo>
                    <a:pt x="220" y="72"/>
                  </a:lnTo>
                  <a:lnTo>
                    <a:pt x="232" y="72"/>
                  </a:lnTo>
                  <a:lnTo>
                    <a:pt x="235" y="72"/>
                  </a:lnTo>
                  <a:lnTo>
                    <a:pt x="238" y="69"/>
                  </a:lnTo>
                  <a:lnTo>
                    <a:pt x="241" y="68"/>
                  </a:lnTo>
                  <a:lnTo>
                    <a:pt x="241" y="63"/>
                  </a:lnTo>
                  <a:lnTo>
                    <a:pt x="241" y="51"/>
                  </a:lnTo>
                  <a:lnTo>
                    <a:pt x="241" y="48"/>
                  </a:lnTo>
                  <a:lnTo>
                    <a:pt x="238" y="45"/>
                  </a:lnTo>
                  <a:lnTo>
                    <a:pt x="235" y="44"/>
                  </a:lnTo>
                  <a:lnTo>
                    <a:pt x="232" y="42"/>
                  </a:lnTo>
                  <a:lnTo>
                    <a:pt x="199" y="42"/>
                  </a:lnTo>
                  <a:lnTo>
                    <a:pt x="195" y="35"/>
                  </a:lnTo>
                  <a:lnTo>
                    <a:pt x="189" y="26"/>
                  </a:lnTo>
                  <a:lnTo>
                    <a:pt x="181" y="17"/>
                  </a:lnTo>
                  <a:lnTo>
                    <a:pt x="175" y="9"/>
                  </a:lnTo>
                  <a:lnTo>
                    <a:pt x="172" y="5"/>
                  </a:lnTo>
                  <a:lnTo>
                    <a:pt x="169" y="3"/>
                  </a:lnTo>
                  <a:lnTo>
                    <a:pt x="165" y="2"/>
                  </a:lnTo>
                  <a:lnTo>
                    <a:pt x="160" y="0"/>
                  </a:lnTo>
                  <a:lnTo>
                    <a:pt x="156" y="0"/>
                  </a:lnTo>
                  <a:lnTo>
                    <a:pt x="151" y="0"/>
                  </a:lnTo>
                  <a:lnTo>
                    <a:pt x="133" y="0"/>
                  </a:lnTo>
                  <a:lnTo>
                    <a:pt x="135" y="5"/>
                  </a:lnTo>
                  <a:lnTo>
                    <a:pt x="138" y="15"/>
                  </a:lnTo>
                  <a:lnTo>
                    <a:pt x="144" y="30"/>
                  </a:lnTo>
                  <a:lnTo>
                    <a:pt x="150" y="48"/>
                  </a:lnTo>
                  <a:lnTo>
                    <a:pt x="157" y="69"/>
                  </a:lnTo>
                  <a:lnTo>
                    <a:pt x="165" y="92"/>
                  </a:lnTo>
                  <a:lnTo>
                    <a:pt x="172" y="113"/>
                  </a:lnTo>
                  <a:lnTo>
                    <a:pt x="180" y="132"/>
                  </a:lnTo>
                  <a:lnTo>
                    <a:pt x="184" y="149"/>
                  </a:lnTo>
                  <a:lnTo>
                    <a:pt x="189" y="159"/>
                  </a:lnTo>
                  <a:lnTo>
                    <a:pt x="190" y="165"/>
                  </a:lnTo>
                  <a:lnTo>
                    <a:pt x="186" y="170"/>
                  </a:lnTo>
                  <a:lnTo>
                    <a:pt x="175" y="174"/>
                  </a:lnTo>
                  <a:lnTo>
                    <a:pt x="160" y="177"/>
                  </a:lnTo>
                  <a:lnTo>
                    <a:pt x="142" y="180"/>
                  </a:lnTo>
                  <a:lnTo>
                    <a:pt x="124" y="182"/>
                  </a:lnTo>
                  <a:lnTo>
                    <a:pt x="106" y="182"/>
                  </a:lnTo>
                  <a:lnTo>
                    <a:pt x="91" y="183"/>
                  </a:lnTo>
                  <a:lnTo>
                    <a:pt x="81" y="183"/>
                  </a:lnTo>
                  <a:lnTo>
                    <a:pt x="76" y="183"/>
                  </a:lnTo>
                  <a:lnTo>
                    <a:pt x="33" y="128"/>
                  </a:lnTo>
                  <a:lnTo>
                    <a:pt x="4" y="128"/>
                  </a:lnTo>
                  <a:lnTo>
                    <a:pt x="21" y="192"/>
                  </a:lnTo>
                  <a:lnTo>
                    <a:pt x="0" y="203"/>
                  </a:lnTo>
                  <a:lnTo>
                    <a:pt x="21" y="213"/>
                  </a:lnTo>
                  <a:lnTo>
                    <a:pt x="4" y="278"/>
                  </a:lnTo>
                  <a:lnTo>
                    <a:pt x="33" y="278"/>
                  </a:lnTo>
                  <a:lnTo>
                    <a:pt x="76" y="222"/>
                  </a:lnTo>
                  <a:lnTo>
                    <a:pt x="81" y="222"/>
                  </a:lnTo>
                  <a:lnTo>
                    <a:pt x="91" y="222"/>
                  </a:lnTo>
                  <a:lnTo>
                    <a:pt x="106" y="224"/>
                  </a:lnTo>
                  <a:lnTo>
                    <a:pt x="124" y="224"/>
                  </a:lnTo>
                  <a:lnTo>
                    <a:pt x="142" y="225"/>
                  </a:lnTo>
                  <a:lnTo>
                    <a:pt x="160" y="228"/>
                  </a:lnTo>
                  <a:lnTo>
                    <a:pt x="175" y="231"/>
                  </a:lnTo>
                  <a:lnTo>
                    <a:pt x="186" y="236"/>
                  </a:lnTo>
                  <a:lnTo>
                    <a:pt x="190" y="240"/>
                  </a:lnTo>
                  <a:lnTo>
                    <a:pt x="189" y="246"/>
                  </a:lnTo>
                  <a:lnTo>
                    <a:pt x="184" y="257"/>
                  </a:lnTo>
                  <a:lnTo>
                    <a:pt x="180" y="273"/>
                  </a:lnTo>
                  <a:lnTo>
                    <a:pt x="172" y="293"/>
                  </a:lnTo>
                  <a:lnTo>
                    <a:pt x="165" y="314"/>
                  </a:lnTo>
                  <a:lnTo>
                    <a:pt x="157" y="336"/>
                  </a:lnTo>
                  <a:lnTo>
                    <a:pt x="150" y="357"/>
                  </a:lnTo>
                  <a:lnTo>
                    <a:pt x="144" y="375"/>
                  </a:lnTo>
                  <a:lnTo>
                    <a:pt x="138" y="390"/>
                  </a:lnTo>
                  <a:lnTo>
                    <a:pt x="135" y="401"/>
                  </a:lnTo>
                  <a:lnTo>
                    <a:pt x="133" y="405"/>
                  </a:lnTo>
                  <a:lnTo>
                    <a:pt x="151" y="405"/>
                  </a:lnTo>
                  <a:lnTo>
                    <a:pt x="156" y="405"/>
                  </a:lnTo>
                  <a:lnTo>
                    <a:pt x="160" y="405"/>
                  </a:lnTo>
                  <a:lnTo>
                    <a:pt x="165" y="404"/>
                  </a:lnTo>
                  <a:lnTo>
                    <a:pt x="169" y="404"/>
                  </a:lnTo>
                  <a:lnTo>
                    <a:pt x="172" y="401"/>
                  </a:lnTo>
                  <a:lnTo>
                    <a:pt x="175" y="396"/>
                  </a:lnTo>
                  <a:lnTo>
                    <a:pt x="181" y="389"/>
                  </a:lnTo>
                  <a:lnTo>
                    <a:pt x="189" y="380"/>
                  </a:lnTo>
                  <a:lnTo>
                    <a:pt x="195" y="371"/>
                  </a:lnTo>
                  <a:lnTo>
                    <a:pt x="199" y="363"/>
                  </a:lnTo>
                  <a:lnTo>
                    <a:pt x="232" y="363"/>
                  </a:lnTo>
                  <a:lnTo>
                    <a:pt x="235" y="362"/>
                  </a:lnTo>
                  <a:lnTo>
                    <a:pt x="238" y="360"/>
                  </a:lnTo>
                  <a:lnTo>
                    <a:pt x="241" y="357"/>
                  </a:lnTo>
                  <a:lnTo>
                    <a:pt x="241" y="354"/>
                  </a:lnTo>
                  <a:lnTo>
                    <a:pt x="241" y="342"/>
                  </a:lnTo>
                  <a:lnTo>
                    <a:pt x="241" y="338"/>
                  </a:lnTo>
                  <a:lnTo>
                    <a:pt x="238" y="336"/>
                  </a:lnTo>
                  <a:lnTo>
                    <a:pt x="235" y="333"/>
                  </a:lnTo>
                  <a:lnTo>
                    <a:pt x="232" y="333"/>
                  </a:lnTo>
                  <a:lnTo>
                    <a:pt x="220" y="333"/>
                  </a:lnTo>
                  <a:lnTo>
                    <a:pt x="238" y="306"/>
                  </a:lnTo>
                  <a:lnTo>
                    <a:pt x="274" y="306"/>
                  </a:lnTo>
                  <a:lnTo>
                    <a:pt x="277" y="306"/>
                  </a:lnTo>
                  <a:lnTo>
                    <a:pt x="280" y="305"/>
                  </a:lnTo>
                  <a:lnTo>
                    <a:pt x="282" y="302"/>
                  </a:lnTo>
                  <a:lnTo>
                    <a:pt x="282" y="299"/>
                  </a:lnTo>
                  <a:lnTo>
                    <a:pt x="282" y="285"/>
                  </a:lnTo>
                  <a:lnTo>
                    <a:pt x="282" y="282"/>
                  </a:lnTo>
                  <a:lnTo>
                    <a:pt x="280" y="279"/>
                  </a:lnTo>
                  <a:lnTo>
                    <a:pt x="277" y="278"/>
                  </a:lnTo>
                  <a:lnTo>
                    <a:pt x="274" y="276"/>
                  </a:lnTo>
                  <a:lnTo>
                    <a:pt x="259" y="276"/>
                  </a:lnTo>
                  <a:lnTo>
                    <a:pt x="294" y="233"/>
                  </a:lnTo>
                  <a:lnTo>
                    <a:pt x="360" y="233"/>
                  </a:lnTo>
                  <a:lnTo>
                    <a:pt x="367" y="231"/>
                  </a:lnTo>
                  <a:lnTo>
                    <a:pt x="376" y="230"/>
                  </a:lnTo>
                  <a:lnTo>
                    <a:pt x="387" y="227"/>
                  </a:lnTo>
                  <a:lnTo>
                    <a:pt x="397" y="221"/>
                  </a:lnTo>
                  <a:lnTo>
                    <a:pt x="403" y="213"/>
                  </a:lnTo>
                  <a:lnTo>
                    <a:pt x="406" y="203"/>
                  </a:lnTo>
                  <a:lnTo>
                    <a:pt x="403" y="192"/>
                  </a:lnTo>
                  <a:lnTo>
                    <a:pt x="397" y="185"/>
                  </a:lnTo>
                  <a:lnTo>
                    <a:pt x="387" y="179"/>
                  </a:lnTo>
                  <a:lnTo>
                    <a:pt x="376" y="176"/>
                  </a:lnTo>
                  <a:lnTo>
                    <a:pt x="367" y="174"/>
                  </a:lnTo>
                  <a:lnTo>
                    <a:pt x="360" y="174"/>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grpSp>
      <p:grpSp>
        <p:nvGrpSpPr>
          <p:cNvPr id="96281" name="Group 25"/>
          <p:cNvGrpSpPr>
            <a:grpSpLocks/>
          </p:cNvGrpSpPr>
          <p:nvPr/>
        </p:nvGrpSpPr>
        <p:grpSpPr bwMode="auto">
          <a:xfrm>
            <a:off x="3209925" y="3867150"/>
            <a:ext cx="744538" cy="741362"/>
            <a:chOff x="1884" y="3188"/>
            <a:chExt cx="411" cy="409"/>
          </a:xfrm>
        </p:grpSpPr>
        <p:sp>
          <p:nvSpPr>
            <p:cNvPr id="96282" name="Freeform 26"/>
            <p:cNvSpPr>
              <a:spLocks noEditPoints="1"/>
            </p:cNvSpPr>
            <p:nvPr/>
          </p:nvSpPr>
          <p:spPr bwMode="gray">
            <a:xfrm>
              <a:off x="1884" y="3188"/>
              <a:ext cx="411" cy="409"/>
            </a:xfrm>
            <a:custGeom>
              <a:avLst/>
              <a:gdLst>
                <a:gd name="T0" fmla="*/ 0 w 411"/>
                <a:gd name="T1" fmla="*/ 204 h 409"/>
                <a:gd name="T2" fmla="*/ 5 w 411"/>
                <a:gd name="T3" fmla="*/ 246 h 409"/>
                <a:gd name="T4" fmla="*/ 17 w 411"/>
                <a:gd name="T5" fmla="*/ 285 h 409"/>
                <a:gd name="T6" fmla="*/ 36 w 411"/>
                <a:gd name="T7" fmla="*/ 319 h 409"/>
                <a:gd name="T8" fmla="*/ 60 w 411"/>
                <a:gd name="T9" fmla="*/ 349 h 409"/>
                <a:gd name="T10" fmla="*/ 92 w 411"/>
                <a:gd name="T11" fmla="*/ 375 h 409"/>
                <a:gd name="T12" fmla="*/ 126 w 411"/>
                <a:gd name="T13" fmla="*/ 393 h 409"/>
                <a:gd name="T14" fmla="*/ 165 w 411"/>
                <a:gd name="T15" fmla="*/ 405 h 409"/>
                <a:gd name="T16" fmla="*/ 206 w 411"/>
                <a:gd name="T17" fmla="*/ 409 h 409"/>
                <a:gd name="T18" fmla="*/ 248 w 411"/>
                <a:gd name="T19" fmla="*/ 405 h 409"/>
                <a:gd name="T20" fmla="*/ 285 w 411"/>
                <a:gd name="T21" fmla="*/ 393 h 409"/>
                <a:gd name="T22" fmla="*/ 321 w 411"/>
                <a:gd name="T23" fmla="*/ 375 h 409"/>
                <a:gd name="T24" fmla="*/ 351 w 411"/>
                <a:gd name="T25" fmla="*/ 349 h 409"/>
                <a:gd name="T26" fmla="*/ 375 w 411"/>
                <a:gd name="T27" fmla="*/ 319 h 409"/>
                <a:gd name="T28" fmla="*/ 395 w 411"/>
                <a:gd name="T29" fmla="*/ 285 h 409"/>
                <a:gd name="T30" fmla="*/ 407 w 411"/>
                <a:gd name="T31" fmla="*/ 246 h 409"/>
                <a:gd name="T32" fmla="*/ 411 w 411"/>
                <a:gd name="T33" fmla="*/ 204 h 409"/>
                <a:gd name="T34" fmla="*/ 407 w 411"/>
                <a:gd name="T35" fmla="*/ 163 h 409"/>
                <a:gd name="T36" fmla="*/ 395 w 411"/>
                <a:gd name="T37" fmla="*/ 124 h 409"/>
                <a:gd name="T38" fmla="*/ 375 w 411"/>
                <a:gd name="T39" fmla="*/ 90 h 409"/>
                <a:gd name="T40" fmla="*/ 351 w 411"/>
                <a:gd name="T41" fmla="*/ 60 h 409"/>
                <a:gd name="T42" fmla="*/ 321 w 411"/>
                <a:gd name="T43" fmla="*/ 34 h 409"/>
                <a:gd name="T44" fmla="*/ 285 w 411"/>
                <a:gd name="T45" fmla="*/ 15 h 409"/>
                <a:gd name="T46" fmla="*/ 248 w 411"/>
                <a:gd name="T47" fmla="*/ 3 h 409"/>
                <a:gd name="T48" fmla="*/ 206 w 411"/>
                <a:gd name="T49" fmla="*/ 0 h 409"/>
                <a:gd name="T50" fmla="*/ 165 w 411"/>
                <a:gd name="T51" fmla="*/ 3 h 409"/>
                <a:gd name="T52" fmla="*/ 126 w 411"/>
                <a:gd name="T53" fmla="*/ 15 h 409"/>
                <a:gd name="T54" fmla="*/ 92 w 411"/>
                <a:gd name="T55" fmla="*/ 34 h 409"/>
                <a:gd name="T56" fmla="*/ 60 w 411"/>
                <a:gd name="T57" fmla="*/ 60 h 409"/>
                <a:gd name="T58" fmla="*/ 36 w 411"/>
                <a:gd name="T59" fmla="*/ 90 h 409"/>
                <a:gd name="T60" fmla="*/ 17 w 411"/>
                <a:gd name="T61" fmla="*/ 124 h 409"/>
                <a:gd name="T62" fmla="*/ 5 w 411"/>
                <a:gd name="T63" fmla="*/ 163 h 409"/>
                <a:gd name="T64" fmla="*/ 0 w 411"/>
                <a:gd name="T65" fmla="*/ 204 h 409"/>
                <a:gd name="T66" fmla="*/ 42 w 411"/>
                <a:gd name="T67" fmla="*/ 204 h 409"/>
                <a:gd name="T68" fmla="*/ 47 w 411"/>
                <a:gd name="T69" fmla="*/ 166 h 409"/>
                <a:gd name="T70" fmla="*/ 59 w 411"/>
                <a:gd name="T71" fmla="*/ 133 h 409"/>
                <a:gd name="T72" fmla="*/ 78 w 411"/>
                <a:gd name="T73" fmla="*/ 102 h 409"/>
                <a:gd name="T74" fmla="*/ 104 w 411"/>
                <a:gd name="T75" fmla="*/ 76 h 409"/>
                <a:gd name="T76" fmla="*/ 134 w 411"/>
                <a:gd name="T77" fmla="*/ 58 h 409"/>
                <a:gd name="T78" fmla="*/ 168 w 411"/>
                <a:gd name="T79" fmla="*/ 45 h 409"/>
                <a:gd name="T80" fmla="*/ 206 w 411"/>
                <a:gd name="T81" fmla="*/ 42 h 409"/>
                <a:gd name="T82" fmla="*/ 243 w 411"/>
                <a:gd name="T83" fmla="*/ 45 h 409"/>
                <a:gd name="T84" fmla="*/ 278 w 411"/>
                <a:gd name="T85" fmla="*/ 58 h 409"/>
                <a:gd name="T86" fmla="*/ 308 w 411"/>
                <a:gd name="T87" fmla="*/ 76 h 409"/>
                <a:gd name="T88" fmla="*/ 333 w 411"/>
                <a:gd name="T89" fmla="*/ 102 h 409"/>
                <a:gd name="T90" fmla="*/ 353 w 411"/>
                <a:gd name="T91" fmla="*/ 133 h 409"/>
                <a:gd name="T92" fmla="*/ 365 w 411"/>
                <a:gd name="T93" fmla="*/ 166 h 409"/>
                <a:gd name="T94" fmla="*/ 369 w 411"/>
                <a:gd name="T95" fmla="*/ 204 h 409"/>
                <a:gd name="T96" fmla="*/ 365 w 411"/>
                <a:gd name="T97" fmla="*/ 241 h 409"/>
                <a:gd name="T98" fmla="*/ 353 w 411"/>
                <a:gd name="T99" fmla="*/ 276 h 409"/>
                <a:gd name="T100" fmla="*/ 333 w 411"/>
                <a:gd name="T101" fmla="*/ 306 h 409"/>
                <a:gd name="T102" fmla="*/ 308 w 411"/>
                <a:gd name="T103" fmla="*/ 331 h 409"/>
                <a:gd name="T104" fmla="*/ 278 w 411"/>
                <a:gd name="T105" fmla="*/ 351 h 409"/>
                <a:gd name="T106" fmla="*/ 243 w 411"/>
                <a:gd name="T107" fmla="*/ 363 h 409"/>
                <a:gd name="T108" fmla="*/ 206 w 411"/>
                <a:gd name="T109" fmla="*/ 367 h 409"/>
                <a:gd name="T110" fmla="*/ 168 w 411"/>
                <a:gd name="T111" fmla="*/ 363 h 409"/>
                <a:gd name="T112" fmla="*/ 134 w 411"/>
                <a:gd name="T113" fmla="*/ 351 h 409"/>
                <a:gd name="T114" fmla="*/ 104 w 411"/>
                <a:gd name="T115" fmla="*/ 331 h 409"/>
                <a:gd name="T116" fmla="*/ 78 w 411"/>
                <a:gd name="T117" fmla="*/ 306 h 409"/>
                <a:gd name="T118" fmla="*/ 59 w 411"/>
                <a:gd name="T119" fmla="*/ 276 h 409"/>
                <a:gd name="T120" fmla="*/ 47 w 411"/>
                <a:gd name="T121" fmla="*/ 241 h 409"/>
                <a:gd name="T122" fmla="*/ 42 w 411"/>
                <a:gd name="T123" fmla="*/ 204 h 40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 ang="0">
                  <a:pos x="T118" y="T119"/>
                </a:cxn>
                <a:cxn ang="0">
                  <a:pos x="T120" y="T121"/>
                </a:cxn>
                <a:cxn ang="0">
                  <a:pos x="T122" y="T123"/>
                </a:cxn>
              </a:cxnLst>
              <a:rect l="0" t="0" r="r" b="b"/>
              <a:pathLst>
                <a:path w="411" h="409">
                  <a:moveTo>
                    <a:pt x="0" y="204"/>
                  </a:moveTo>
                  <a:lnTo>
                    <a:pt x="5" y="246"/>
                  </a:lnTo>
                  <a:lnTo>
                    <a:pt x="17" y="285"/>
                  </a:lnTo>
                  <a:lnTo>
                    <a:pt x="36" y="319"/>
                  </a:lnTo>
                  <a:lnTo>
                    <a:pt x="60" y="349"/>
                  </a:lnTo>
                  <a:lnTo>
                    <a:pt x="92" y="375"/>
                  </a:lnTo>
                  <a:lnTo>
                    <a:pt x="126" y="393"/>
                  </a:lnTo>
                  <a:lnTo>
                    <a:pt x="165" y="405"/>
                  </a:lnTo>
                  <a:lnTo>
                    <a:pt x="206" y="409"/>
                  </a:lnTo>
                  <a:lnTo>
                    <a:pt x="248" y="405"/>
                  </a:lnTo>
                  <a:lnTo>
                    <a:pt x="285" y="393"/>
                  </a:lnTo>
                  <a:lnTo>
                    <a:pt x="321" y="375"/>
                  </a:lnTo>
                  <a:lnTo>
                    <a:pt x="351" y="349"/>
                  </a:lnTo>
                  <a:lnTo>
                    <a:pt x="375" y="319"/>
                  </a:lnTo>
                  <a:lnTo>
                    <a:pt x="395" y="285"/>
                  </a:lnTo>
                  <a:lnTo>
                    <a:pt x="407" y="246"/>
                  </a:lnTo>
                  <a:lnTo>
                    <a:pt x="411" y="204"/>
                  </a:lnTo>
                  <a:lnTo>
                    <a:pt x="407" y="163"/>
                  </a:lnTo>
                  <a:lnTo>
                    <a:pt x="395" y="124"/>
                  </a:lnTo>
                  <a:lnTo>
                    <a:pt x="375" y="90"/>
                  </a:lnTo>
                  <a:lnTo>
                    <a:pt x="351" y="60"/>
                  </a:lnTo>
                  <a:lnTo>
                    <a:pt x="321" y="34"/>
                  </a:lnTo>
                  <a:lnTo>
                    <a:pt x="285" y="15"/>
                  </a:lnTo>
                  <a:lnTo>
                    <a:pt x="248" y="3"/>
                  </a:lnTo>
                  <a:lnTo>
                    <a:pt x="206" y="0"/>
                  </a:lnTo>
                  <a:lnTo>
                    <a:pt x="165" y="3"/>
                  </a:lnTo>
                  <a:lnTo>
                    <a:pt x="126" y="15"/>
                  </a:lnTo>
                  <a:lnTo>
                    <a:pt x="92" y="34"/>
                  </a:lnTo>
                  <a:lnTo>
                    <a:pt x="60" y="60"/>
                  </a:lnTo>
                  <a:lnTo>
                    <a:pt x="36" y="90"/>
                  </a:lnTo>
                  <a:lnTo>
                    <a:pt x="17" y="124"/>
                  </a:lnTo>
                  <a:lnTo>
                    <a:pt x="5" y="163"/>
                  </a:lnTo>
                  <a:lnTo>
                    <a:pt x="0" y="204"/>
                  </a:lnTo>
                  <a:close/>
                  <a:moveTo>
                    <a:pt x="42" y="204"/>
                  </a:moveTo>
                  <a:lnTo>
                    <a:pt x="47" y="166"/>
                  </a:lnTo>
                  <a:lnTo>
                    <a:pt x="59" y="133"/>
                  </a:lnTo>
                  <a:lnTo>
                    <a:pt x="78" y="102"/>
                  </a:lnTo>
                  <a:lnTo>
                    <a:pt x="104" y="76"/>
                  </a:lnTo>
                  <a:lnTo>
                    <a:pt x="134" y="58"/>
                  </a:lnTo>
                  <a:lnTo>
                    <a:pt x="168" y="45"/>
                  </a:lnTo>
                  <a:lnTo>
                    <a:pt x="206" y="42"/>
                  </a:lnTo>
                  <a:lnTo>
                    <a:pt x="243" y="45"/>
                  </a:lnTo>
                  <a:lnTo>
                    <a:pt x="278" y="58"/>
                  </a:lnTo>
                  <a:lnTo>
                    <a:pt x="308" y="76"/>
                  </a:lnTo>
                  <a:lnTo>
                    <a:pt x="333" y="102"/>
                  </a:lnTo>
                  <a:lnTo>
                    <a:pt x="353" y="133"/>
                  </a:lnTo>
                  <a:lnTo>
                    <a:pt x="365" y="166"/>
                  </a:lnTo>
                  <a:lnTo>
                    <a:pt x="369" y="204"/>
                  </a:lnTo>
                  <a:lnTo>
                    <a:pt x="365" y="241"/>
                  </a:lnTo>
                  <a:lnTo>
                    <a:pt x="353" y="276"/>
                  </a:lnTo>
                  <a:lnTo>
                    <a:pt x="333" y="306"/>
                  </a:lnTo>
                  <a:lnTo>
                    <a:pt x="308" y="331"/>
                  </a:lnTo>
                  <a:lnTo>
                    <a:pt x="278" y="351"/>
                  </a:lnTo>
                  <a:lnTo>
                    <a:pt x="243" y="363"/>
                  </a:lnTo>
                  <a:lnTo>
                    <a:pt x="206" y="367"/>
                  </a:lnTo>
                  <a:lnTo>
                    <a:pt x="168" y="363"/>
                  </a:lnTo>
                  <a:lnTo>
                    <a:pt x="134" y="351"/>
                  </a:lnTo>
                  <a:lnTo>
                    <a:pt x="104" y="331"/>
                  </a:lnTo>
                  <a:lnTo>
                    <a:pt x="78" y="306"/>
                  </a:lnTo>
                  <a:lnTo>
                    <a:pt x="59" y="276"/>
                  </a:lnTo>
                  <a:lnTo>
                    <a:pt x="47" y="241"/>
                  </a:lnTo>
                  <a:lnTo>
                    <a:pt x="42" y="204"/>
                  </a:lnTo>
                  <a:close/>
                </a:path>
              </a:pathLst>
            </a:custGeom>
            <a:solidFill>
              <a:srgbClr val="F8F8F8"/>
            </a:solidFill>
            <a:ln w="19050" cmpd="sng">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96283" name="Freeform 27"/>
            <p:cNvSpPr>
              <a:spLocks/>
            </p:cNvSpPr>
            <p:nvPr/>
          </p:nvSpPr>
          <p:spPr bwMode="gray">
            <a:xfrm>
              <a:off x="2064" y="3269"/>
              <a:ext cx="141" cy="229"/>
            </a:xfrm>
            <a:custGeom>
              <a:avLst/>
              <a:gdLst>
                <a:gd name="T0" fmla="*/ 32 w 141"/>
                <a:gd name="T1" fmla="*/ 229 h 229"/>
                <a:gd name="T2" fmla="*/ 24 w 141"/>
                <a:gd name="T3" fmla="*/ 229 h 229"/>
                <a:gd name="T4" fmla="*/ 18 w 141"/>
                <a:gd name="T5" fmla="*/ 228 h 229"/>
                <a:gd name="T6" fmla="*/ 12 w 141"/>
                <a:gd name="T7" fmla="*/ 225 h 229"/>
                <a:gd name="T8" fmla="*/ 8 w 141"/>
                <a:gd name="T9" fmla="*/ 222 h 229"/>
                <a:gd name="T10" fmla="*/ 5 w 141"/>
                <a:gd name="T11" fmla="*/ 217 h 229"/>
                <a:gd name="T12" fmla="*/ 3 w 141"/>
                <a:gd name="T13" fmla="*/ 213 h 229"/>
                <a:gd name="T14" fmla="*/ 2 w 141"/>
                <a:gd name="T15" fmla="*/ 207 h 229"/>
                <a:gd name="T16" fmla="*/ 0 w 141"/>
                <a:gd name="T17" fmla="*/ 199 h 229"/>
                <a:gd name="T18" fmla="*/ 2 w 141"/>
                <a:gd name="T19" fmla="*/ 190 h 229"/>
                <a:gd name="T20" fmla="*/ 5 w 141"/>
                <a:gd name="T21" fmla="*/ 181 h 229"/>
                <a:gd name="T22" fmla="*/ 11 w 141"/>
                <a:gd name="T23" fmla="*/ 172 h 229"/>
                <a:gd name="T24" fmla="*/ 18 w 141"/>
                <a:gd name="T25" fmla="*/ 162 h 229"/>
                <a:gd name="T26" fmla="*/ 80 w 141"/>
                <a:gd name="T27" fmla="*/ 88 h 229"/>
                <a:gd name="T28" fmla="*/ 83 w 141"/>
                <a:gd name="T29" fmla="*/ 84 h 229"/>
                <a:gd name="T30" fmla="*/ 86 w 141"/>
                <a:gd name="T31" fmla="*/ 79 h 229"/>
                <a:gd name="T32" fmla="*/ 87 w 141"/>
                <a:gd name="T33" fmla="*/ 73 h 229"/>
                <a:gd name="T34" fmla="*/ 89 w 141"/>
                <a:gd name="T35" fmla="*/ 69 h 229"/>
                <a:gd name="T36" fmla="*/ 87 w 141"/>
                <a:gd name="T37" fmla="*/ 63 h 229"/>
                <a:gd name="T38" fmla="*/ 86 w 141"/>
                <a:gd name="T39" fmla="*/ 58 h 229"/>
                <a:gd name="T40" fmla="*/ 83 w 141"/>
                <a:gd name="T41" fmla="*/ 55 h 229"/>
                <a:gd name="T42" fmla="*/ 78 w 141"/>
                <a:gd name="T43" fmla="*/ 51 h 229"/>
                <a:gd name="T44" fmla="*/ 74 w 141"/>
                <a:gd name="T45" fmla="*/ 49 h 229"/>
                <a:gd name="T46" fmla="*/ 68 w 141"/>
                <a:gd name="T47" fmla="*/ 49 h 229"/>
                <a:gd name="T48" fmla="*/ 63 w 141"/>
                <a:gd name="T49" fmla="*/ 49 h 229"/>
                <a:gd name="T50" fmla="*/ 59 w 141"/>
                <a:gd name="T51" fmla="*/ 51 h 229"/>
                <a:gd name="T52" fmla="*/ 56 w 141"/>
                <a:gd name="T53" fmla="*/ 55 h 229"/>
                <a:gd name="T54" fmla="*/ 53 w 141"/>
                <a:gd name="T55" fmla="*/ 58 h 229"/>
                <a:gd name="T56" fmla="*/ 51 w 141"/>
                <a:gd name="T57" fmla="*/ 64 h 229"/>
                <a:gd name="T58" fmla="*/ 50 w 141"/>
                <a:gd name="T59" fmla="*/ 69 h 229"/>
                <a:gd name="T60" fmla="*/ 51 w 141"/>
                <a:gd name="T61" fmla="*/ 75 h 229"/>
                <a:gd name="T62" fmla="*/ 53 w 141"/>
                <a:gd name="T63" fmla="*/ 81 h 229"/>
                <a:gd name="T64" fmla="*/ 56 w 141"/>
                <a:gd name="T65" fmla="*/ 85 h 229"/>
                <a:gd name="T66" fmla="*/ 62 w 141"/>
                <a:gd name="T67" fmla="*/ 91 h 229"/>
                <a:gd name="T68" fmla="*/ 30 w 141"/>
                <a:gd name="T69" fmla="*/ 129 h 229"/>
                <a:gd name="T70" fmla="*/ 17 w 141"/>
                <a:gd name="T71" fmla="*/ 115 h 229"/>
                <a:gd name="T72" fmla="*/ 9 w 141"/>
                <a:gd name="T73" fmla="*/ 102 h 229"/>
                <a:gd name="T74" fmla="*/ 3 w 141"/>
                <a:gd name="T75" fmla="*/ 87 h 229"/>
                <a:gd name="T76" fmla="*/ 2 w 141"/>
                <a:gd name="T77" fmla="*/ 70 h 229"/>
                <a:gd name="T78" fmla="*/ 5 w 141"/>
                <a:gd name="T79" fmla="*/ 51 h 229"/>
                <a:gd name="T80" fmla="*/ 11 w 141"/>
                <a:gd name="T81" fmla="*/ 34 h 229"/>
                <a:gd name="T82" fmla="*/ 21 w 141"/>
                <a:gd name="T83" fmla="*/ 19 h 229"/>
                <a:gd name="T84" fmla="*/ 35 w 141"/>
                <a:gd name="T85" fmla="*/ 9 h 229"/>
                <a:gd name="T86" fmla="*/ 51 w 141"/>
                <a:gd name="T87" fmla="*/ 1 h 229"/>
                <a:gd name="T88" fmla="*/ 71 w 141"/>
                <a:gd name="T89" fmla="*/ 0 h 229"/>
                <a:gd name="T90" fmla="*/ 89 w 141"/>
                <a:gd name="T91" fmla="*/ 1 h 229"/>
                <a:gd name="T92" fmla="*/ 105 w 141"/>
                <a:gd name="T93" fmla="*/ 7 h 229"/>
                <a:gd name="T94" fmla="*/ 119 w 141"/>
                <a:gd name="T95" fmla="*/ 19 h 229"/>
                <a:gd name="T96" fmla="*/ 129 w 141"/>
                <a:gd name="T97" fmla="*/ 33 h 229"/>
                <a:gd name="T98" fmla="*/ 135 w 141"/>
                <a:gd name="T99" fmla="*/ 49 h 229"/>
                <a:gd name="T100" fmla="*/ 137 w 141"/>
                <a:gd name="T101" fmla="*/ 69 h 229"/>
                <a:gd name="T102" fmla="*/ 134 w 141"/>
                <a:gd name="T103" fmla="*/ 91 h 229"/>
                <a:gd name="T104" fmla="*/ 122 w 141"/>
                <a:gd name="T105" fmla="*/ 115 h 229"/>
                <a:gd name="T106" fmla="*/ 101 w 141"/>
                <a:gd name="T107" fmla="*/ 139 h 229"/>
                <a:gd name="T108" fmla="*/ 99 w 141"/>
                <a:gd name="T109" fmla="*/ 142 h 229"/>
                <a:gd name="T110" fmla="*/ 66 w 141"/>
                <a:gd name="T111" fmla="*/ 177 h 229"/>
                <a:gd name="T112" fmla="*/ 141 w 141"/>
                <a:gd name="T113" fmla="*/ 177 h 229"/>
                <a:gd name="T114" fmla="*/ 141 w 141"/>
                <a:gd name="T115" fmla="*/ 229 h 229"/>
                <a:gd name="T116" fmla="*/ 32 w 141"/>
                <a:gd name="T117" fmla="*/ 229 h 229"/>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 ang="0">
                  <a:pos x="T72" y="T73"/>
                </a:cxn>
                <a:cxn ang="0">
                  <a:pos x="T74" y="T75"/>
                </a:cxn>
                <a:cxn ang="0">
                  <a:pos x="T76" y="T77"/>
                </a:cxn>
                <a:cxn ang="0">
                  <a:pos x="T78" y="T79"/>
                </a:cxn>
                <a:cxn ang="0">
                  <a:pos x="T80" y="T81"/>
                </a:cxn>
                <a:cxn ang="0">
                  <a:pos x="T82" y="T83"/>
                </a:cxn>
                <a:cxn ang="0">
                  <a:pos x="T84" y="T85"/>
                </a:cxn>
                <a:cxn ang="0">
                  <a:pos x="T86" y="T87"/>
                </a:cxn>
                <a:cxn ang="0">
                  <a:pos x="T88" y="T89"/>
                </a:cxn>
                <a:cxn ang="0">
                  <a:pos x="T90" y="T91"/>
                </a:cxn>
                <a:cxn ang="0">
                  <a:pos x="T92" y="T93"/>
                </a:cxn>
                <a:cxn ang="0">
                  <a:pos x="T94" y="T95"/>
                </a:cxn>
                <a:cxn ang="0">
                  <a:pos x="T96" y="T97"/>
                </a:cxn>
                <a:cxn ang="0">
                  <a:pos x="T98" y="T99"/>
                </a:cxn>
                <a:cxn ang="0">
                  <a:pos x="T100" y="T101"/>
                </a:cxn>
                <a:cxn ang="0">
                  <a:pos x="T102" y="T103"/>
                </a:cxn>
                <a:cxn ang="0">
                  <a:pos x="T104" y="T105"/>
                </a:cxn>
                <a:cxn ang="0">
                  <a:pos x="T106" y="T107"/>
                </a:cxn>
                <a:cxn ang="0">
                  <a:pos x="T108" y="T109"/>
                </a:cxn>
                <a:cxn ang="0">
                  <a:pos x="T110" y="T111"/>
                </a:cxn>
                <a:cxn ang="0">
                  <a:pos x="T112" y="T113"/>
                </a:cxn>
                <a:cxn ang="0">
                  <a:pos x="T114" y="T115"/>
                </a:cxn>
                <a:cxn ang="0">
                  <a:pos x="T116" y="T117"/>
                </a:cxn>
              </a:cxnLst>
              <a:rect l="0" t="0" r="r" b="b"/>
              <a:pathLst>
                <a:path w="141" h="229">
                  <a:moveTo>
                    <a:pt x="32" y="229"/>
                  </a:moveTo>
                  <a:lnTo>
                    <a:pt x="24" y="229"/>
                  </a:lnTo>
                  <a:lnTo>
                    <a:pt x="18" y="228"/>
                  </a:lnTo>
                  <a:lnTo>
                    <a:pt x="12" y="225"/>
                  </a:lnTo>
                  <a:lnTo>
                    <a:pt x="8" y="222"/>
                  </a:lnTo>
                  <a:lnTo>
                    <a:pt x="5" y="217"/>
                  </a:lnTo>
                  <a:lnTo>
                    <a:pt x="3" y="213"/>
                  </a:lnTo>
                  <a:lnTo>
                    <a:pt x="2" y="207"/>
                  </a:lnTo>
                  <a:lnTo>
                    <a:pt x="0" y="199"/>
                  </a:lnTo>
                  <a:lnTo>
                    <a:pt x="2" y="190"/>
                  </a:lnTo>
                  <a:lnTo>
                    <a:pt x="5" y="181"/>
                  </a:lnTo>
                  <a:lnTo>
                    <a:pt x="11" y="172"/>
                  </a:lnTo>
                  <a:lnTo>
                    <a:pt x="18" y="162"/>
                  </a:lnTo>
                  <a:lnTo>
                    <a:pt x="80" y="88"/>
                  </a:lnTo>
                  <a:lnTo>
                    <a:pt x="83" y="84"/>
                  </a:lnTo>
                  <a:lnTo>
                    <a:pt x="86" y="79"/>
                  </a:lnTo>
                  <a:lnTo>
                    <a:pt x="87" y="73"/>
                  </a:lnTo>
                  <a:lnTo>
                    <a:pt x="89" y="69"/>
                  </a:lnTo>
                  <a:lnTo>
                    <a:pt x="87" y="63"/>
                  </a:lnTo>
                  <a:lnTo>
                    <a:pt x="86" y="58"/>
                  </a:lnTo>
                  <a:lnTo>
                    <a:pt x="83" y="55"/>
                  </a:lnTo>
                  <a:lnTo>
                    <a:pt x="78" y="51"/>
                  </a:lnTo>
                  <a:lnTo>
                    <a:pt x="74" y="49"/>
                  </a:lnTo>
                  <a:lnTo>
                    <a:pt x="68" y="49"/>
                  </a:lnTo>
                  <a:lnTo>
                    <a:pt x="63" y="49"/>
                  </a:lnTo>
                  <a:lnTo>
                    <a:pt x="59" y="51"/>
                  </a:lnTo>
                  <a:lnTo>
                    <a:pt x="56" y="55"/>
                  </a:lnTo>
                  <a:lnTo>
                    <a:pt x="53" y="58"/>
                  </a:lnTo>
                  <a:lnTo>
                    <a:pt x="51" y="64"/>
                  </a:lnTo>
                  <a:lnTo>
                    <a:pt x="50" y="69"/>
                  </a:lnTo>
                  <a:lnTo>
                    <a:pt x="51" y="75"/>
                  </a:lnTo>
                  <a:lnTo>
                    <a:pt x="53" y="81"/>
                  </a:lnTo>
                  <a:lnTo>
                    <a:pt x="56" y="85"/>
                  </a:lnTo>
                  <a:lnTo>
                    <a:pt x="62" y="91"/>
                  </a:lnTo>
                  <a:lnTo>
                    <a:pt x="30" y="129"/>
                  </a:lnTo>
                  <a:lnTo>
                    <a:pt x="17" y="115"/>
                  </a:lnTo>
                  <a:lnTo>
                    <a:pt x="9" y="102"/>
                  </a:lnTo>
                  <a:lnTo>
                    <a:pt x="3" y="87"/>
                  </a:lnTo>
                  <a:lnTo>
                    <a:pt x="2" y="70"/>
                  </a:lnTo>
                  <a:lnTo>
                    <a:pt x="5" y="51"/>
                  </a:lnTo>
                  <a:lnTo>
                    <a:pt x="11" y="34"/>
                  </a:lnTo>
                  <a:lnTo>
                    <a:pt x="21" y="19"/>
                  </a:lnTo>
                  <a:lnTo>
                    <a:pt x="35" y="9"/>
                  </a:lnTo>
                  <a:lnTo>
                    <a:pt x="51" y="1"/>
                  </a:lnTo>
                  <a:lnTo>
                    <a:pt x="71" y="0"/>
                  </a:lnTo>
                  <a:lnTo>
                    <a:pt x="89" y="1"/>
                  </a:lnTo>
                  <a:lnTo>
                    <a:pt x="105" y="7"/>
                  </a:lnTo>
                  <a:lnTo>
                    <a:pt x="119" y="19"/>
                  </a:lnTo>
                  <a:lnTo>
                    <a:pt x="129" y="33"/>
                  </a:lnTo>
                  <a:lnTo>
                    <a:pt x="135" y="49"/>
                  </a:lnTo>
                  <a:lnTo>
                    <a:pt x="137" y="69"/>
                  </a:lnTo>
                  <a:lnTo>
                    <a:pt x="134" y="91"/>
                  </a:lnTo>
                  <a:lnTo>
                    <a:pt x="122" y="115"/>
                  </a:lnTo>
                  <a:lnTo>
                    <a:pt x="101" y="139"/>
                  </a:lnTo>
                  <a:lnTo>
                    <a:pt x="99" y="142"/>
                  </a:lnTo>
                  <a:lnTo>
                    <a:pt x="66" y="177"/>
                  </a:lnTo>
                  <a:lnTo>
                    <a:pt x="141" y="177"/>
                  </a:lnTo>
                  <a:lnTo>
                    <a:pt x="141" y="229"/>
                  </a:lnTo>
                  <a:lnTo>
                    <a:pt x="32" y="229"/>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96284" name="Freeform 28"/>
            <p:cNvSpPr>
              <a:spLocks/>
            </p:cNvSpPr>
            <p:nvPr/>
          </p:nvSpPr>
          <p:spPr bwMode="gray">
            <a:xfrm>
              <a:off x="1946" y="3333"/>
              <a:ext cx="102" cy="113"/>
            </a:xfrm>
            <a:custGeom>
              <a:avLst/>
              <a:gdLst>
                <a:gd name="T0" fmla="*/ 0 w 102"/>
                <a:gd name="T1" fmla="*/ 113 h 113"/>
                <a:gd name="T2" fmla="*/ 33 w 102"/>
                <a:gd name="T3" fmla="*/ 54 h 113"/>
                <a:gd name="T4" fmla="*/ 3 w 102"/>
                <a:gd name="T5" fmla="*/ 0 h 113"/>
                <a:gd name="T6" fmla="*/ 33 w 102"/>
                <a:gd name="T7" fmla="*/ 0 h 113"/>
                <a:gd name="T8" fmla="*/ 51 w 102"/>
                <a:gd name="T9" fmla="*/ 33 h 113"/>
                <a:gd name="T10" fmla="*/ 70 w 102"/>
                <a:gd name="T11" fmla="*/ 0 h 113"/>
                <a:gd name="T12" fmla="*/ 99 w 102"/>
                <a:gd name="T13" fmla="*/ 0 h 113"/>
                <a:gd name="T14" fmla="*/ 69 w 102"/>
                <a:gd name="T15" fmla="*/ 54 h 113"/>
                <a:gd name="T16" fmla="*/ 102 w 102"/>
                <a:gd name="T17" fmla="*/ 113 h 113"/>
                <a:gd name="T18" fmla="*/ 72 w 102"/>
                <a:gd name="T19" fmla="*/ 113 h 113"/>
                <a:gd name="T20" fmla="*/ 51 w 102"/>
                <a:gd name="T21" fmla="*/ 75 h 113"/>
                <a:gd name="T22" fmla="*/ 30 w 102"/>
                <a:gd name="T23" fmla="*/ 113 h 113"/>
                <a:gd name="T24" fmla="*/ 0 w 102"/>
                <a:gd name="T25" fmla="*/ 113 h 113"/>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Lst>
              <a:rect l="0" t="0" r="r" b="b"/>
              <a:pathLst>
                <a:path w="102" h="113">
                  <a:moveTo>
                    <a:pt x="0" y="113"/>
                  </a:moveTo>
                  <a:lnTo>
                    <a:pt x="33" y="54"/>
                  </a:lnTo>
                  <a:lnTo>
                    <a:pt x="3" y="0"/>
                  </a:lnTo>
                  <a:lnTo>
                    <a:pt x="33" y="0"/>
                  </a:lnTo>
                  <a:lnTo>
                    <a:pt x="51" y="33"/>
                  </a:lnTo>
                  <a:lnTo>
                    <a:pt x="70" y="0"/>
                  </a:lnTo>
                  <a:lnTo>
                    <a:pt x="99" y="0"/>
                  </a:lnTo>
                  <a:lnTo>
                    <a:pt x="69" y="54"/>
                  </a:lnTo>
                  <a:lnTo>
                    <a:pt x="102" y="113"/>
                  </a:lnTo>
                  <a:lnTo>
                    <a:pt x="72" y="113"/>
                  </a:lnTo>
                  <a:lnTo>
                    <a:pt x="51" y="75"/>
                  </a:lnTo>
                  <a:lnTo>
                    <a:pt x="30" y="113"/>
                  </a:lnTo>
                  <a:lnTo>
                    <a:pt x="0" y="113"/>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grpSp>
      <p:grpSp>
        <p:nvGrpSpPr>
          <p:cNvPr id="96285" name="Group 29"/>
          <p:cNvGrpSpPr>
            <a:grpSpLocks/>
          </p:cNvGrpSpPr>
          <p:nvPr/>
        </p:nvGrpSpPr>
        <p:grpSpPr bwMode="auto">
          <a:xfrm>
            <a:off x="4851400" y="2287588"/>
            <a:ext cx="741363" cy="420103"/>
            <a:chOff x="3349" y="3250"/>
            <a:chExt cx="380" cy="380"/>
          </a:xfrm>
        </p:grpSpPr>
        <p:sp>
          <p:nvSpPr>
            <p:cNvPr id="96286" name="Freeform 30"/>
            <p:cNvSpPr>
              <a:spLocks/>
            </p:cNvSpPr>
            <p:nvPr/>
          </p:nvSpPr>
          <p:spPr bwMode="gray">
            <a:xfrm>
              <a:off x="3349" y="3250"/>
              <a:ext cx="380" cy="190"/>
            </a:xfrm>
            <a:custGeom>
              <a:avLst/>
              <a:gdLst>
                <a:gd name="T0" fmla="*/ 204 w 409"/>
                <a:gd name="T1" fmla="*/ 0 h 207"/>
                <a:gd name="T2" fmla="*/ 246 w 409"/>
                <a:gd name="T3" fmla="*/ 5 h 207"/>
                <a:gd name="T4" fmla="*/ 285 w 409"/>
                <a:gd name="T5" fmla="*/ 17 h 207"/>
                <a:gd name="T6" fmla="*/ 319 w 409"/>
                <a:gd name="T7" fmla="*/ 36 h 207"/>
                <a:gd name="T8" fmla="*/ 349 w 409"/>
                <a:gd name="T9" fmla="*/ 60 h 207"/>
                <a:gd name="T10" fmla="*/ 375 w 409"/>
                <a:gd name="T11" fmla="*/ 92 h 207"/>
                <a:gd name="T12" fmla="*/ 393 w 409"/>
                <a:gd name="T13" fmla="*/ 126 h 207"/>
                <a:gd name="T14" fmla="*/ 405 w 409"/>
                <a:gd name="T15" fmla="*/ 164 h 207"/>
                <a:gd name="T16" fmla="*/ 409 w 409"/>
                <a:gd name="T17" fmla="*/ 206 h 207"/>
                <a:gd name="T18" fmla="*/ 409 w 409"/>
                <a:gd name="T19" fmla="*/ 207 h 207"/>
                <a:gd name="T20" fmla="*/ 409 w 409"/>
                <a:gd name="T21" fmla="*/ 207 h 207"/>
                <a:gd name="T22" fmla="*/ 358 w 409"/>
                <a:gd name="T23" fmla="*/ 207 h 207"/>
                <a:gd name="T24" fmla="*/ 270 w 409"/>
                <a:gd name="T25" fmla="*/ 69 h 207"/>
                <a:gd name="T26" fmla="*/ 270 w 409"/>
                <a:gd name="T27" fmla="*/ 108 h 207"/>
                <a:gd name="T28" fmla="*/ 204 w 409"/>
                <a:gd name="T29" fmla="*/ 108 h 207"/>
                <a:gd name="T30" fmla="*/ 204 w 409"/>
                <a:gd name="T31" fmla="*/ 42 h 207"/>
                <a:gd name="T32" fmla="*/ 168 w 409"/>
                <a:gd name="T33" fmla="*/ 47 h 207"/>
                <a:gd name="T34" fmla="*/ 133 w 409"/>
                <a:gd name="T35" fmla="*/ 59 h 207"/>
                <a:gd name="T36" fmla="*/ 102 w 409"/>
                <a:gd name="T37" fmla="*/ 78 h 207"/>
                <a:gd name="T38" fmla="*/ 78 w 409"/>
                <a:gd name="T39" fmla="*/ 104 h 207"/>
                <a:gd name="T40" fmla="*/ 58 w 409"/>
                <a:gd name="T41" fmla="*/ 134 h 207"/>
                <a:gd name="T42" fmla="*/ 46 w 409"/>
                <a:gd name="T43" fmla="*/ 168 h 207"/>
                <a:gd name="T44" fmla="*/ 42 w 409"/>
                <a:gd name="T45" fmla="*/ 206 h 207"/>
                <a:gd name="T46" fmla="*/ 42 w 409"/>
                <a:gd name="T47" fmla="*/ 207 h 207"/>
                <a:gd name="T48" fmla="*/ 42 w 409"/>
                <a:gd name="T49" fmla="*/ 207 h 207"/>
                <a:gd name="T50" fmla="*/ 0 w 409"/>
                <a:gd name="T51" fmla="*/ 207 h 207"/>
                <a:gd name="T52" fmla="*/ 0 w 409"/>
                <a:gd name="T53" fmla="*/ 207 h 207"/>
                <a:gd name="T54" fmla="*/ 0 w 409"/>
                <a:gd name="T55" fmla="*/ 206 h 207"/>
                <a:gd name="T56" fmla="*/ 3 w 409"/>
                <a:gd name="T57" fmla="*/ 164 h 207"/>
                <a:gd name="T58" fmla="*/ 15 w 409"/>
                <a:gd name="T59" fmla="*/ 126 h 207"/>
                <a:gd name="T60" fmla="*/ 34 w 409"/>
                <a:gd name="T61" fmla="*/ 92 h 207"/>
                <a:gd name="T62" fmla="*/ 60 w 409"/>
                <a:gd name="T63" fmla="*/ 60 h 207"/>
                <a:gd name="T64" fmla="*/ 90 w 409"/>
                <a:gd name="T65" fmla="*/ 36 h 207"/>
                <a:gd name="T66" fmla="*/ 124 w 409"/>
                <a:gd name="T67" fmla="*/ 17 h 207"/>
                <a:gd name="T68" fmla="*/ 163 w 409"/>
                <a:gd name="T69" fmla="*/ 5 h 207"/>
                <a:gd name="T70" fmla="*/ 204 w 409"/>
                <a:gd name="T71"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9" h="207">
                  <a:moveTo>
                    <a:pt x="204" y="0"/>
                  </a:moveTo>
                  <a:lnTo>
                    <a:pt x="246" y="5"/>
                  </a:lnTo>
                  <a:lnTo>
                    <a:pt x="285" y="17"/>
                  </a:lnTo>
                  <a:lnTo>
                    <a:pt x="319" y="36"/>
                  </a:lnTo>
                  <a:lnTo>
                    <a:pt x="349" y="60"/>
                  </a:lnTo>
                  <a:lnTo>
                    <a:pt x="375" y="92"/>
                  </a:lnTo>
                  <a:lnTo>
                    <a:pt x="393" y="126"/>
                  </a:lnTo>
                  <a:lnTo>
                    <a:pt x="405" y="164"/>
                  </a:lnTo>
                  <a:lnTo>
                    <a:pt x="409" y="206"/>
                  </a:lnTo>
                  <a:lnTo>
                    <a:pt x="409" y="207"/>
                  </a:lnTo>
                  <a:lnTo>
                    <a:pt x="409" y="207"/>
                  </a:lnTo>
                  <a:lnTo>
                    <a:pt x="358" y="207"/>
                  </a:lnTo>
                  <a:lnTo>
                    <a:pt x="270" y="69"/>
                  </a:lnTo>
                  <a:lnTo>
                    <a:pt x="270" y="108"/>
                  </a:lnTo>
                  <a:lnTo>
                    <a:pt x="204" y="108"/>
                  </a:lnTo>
                  <a:lnTo>
                    <a:pt x="204" y="42"/>
                  </a:lnTo>
                  <a:lnTo>
                    <a:pt x="168" y="47"/>
                  </a:lnTo>
                  <a:lnTo>
                    <a:pt x="133" y="59"/>
                  </a:lnTo>
                  <a:lnTo>
                    <a:pt x="102" y="78"/>
                  </a:lnTo>
                  <a:lnTo>
                    <a:pt x="78" y="104"/>
                  </a:lnTo>
                  <a:lnTo>
                    <a:pt x="58" y="134"/>
                  </a:lnTo>
                  <a:lnTo>
                    <a:pt x="46" y="168"/>
                  </a:lnTo>
                  <a:lnTo>
                    <a:pt x="42" y="206"/>
                  </a:lnTo>
                  <a:lnTo>
                    <a:pt x="42" y="207"/>
                  </a:lnTo>
                  <a:lnTo>
                    <a:pt x="42" y="207"/>
                  </a:lnTo>
                  <a:lnTo>
                    <a:pt x="0" y="207"/>
                  </a:lnTo>
                  <a:lnTo>
                    <a:pt x="0" y="207"/>
                  </a:lnTo>
                  <a:lnTo>
                    <a:pt x="0" y="206"/>
                  </a:lnTo>
                  <a:lnTo>
                    <a:pt x="3" y="164"/>
                  </a:lnTo>
                  <a:lnTo>
                    <a:pt x="15" y="126"/>
                  </a:lnTo>
                  <a:lnTo>
                    <a:pt x="34" y="92"/>
                  </a:lnTo>
                  <a:lnTo>
                    <a:pt x="60" y="60"/>
                  </a:lnTo>
                  <a:lnTo>
                    <a:pt x="90" y="36"/>
                  </a:lnTo>
                  <a:lnTo>
                    <a:pt x="124" y="17"/>
                  </a:lnTo>
                  <a:lnTo>
                    <a:pt x="163" y="5"/>
                  </a:lnTo>
                  <a:lnTo>
                    <a:pt x="204" y="0"/>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96287" name="Freeform 31"/>
            <p:cNvSpPr>
              <a:spLocks/>
            </p:cNvSpPr>
            <p:nvPr/>
          </p:nvSpPr>
          <p:spPr bwMode="gray">
            <a:xfrm>
              <a:off x="3396" y="3313"/>
              <a:ext cx="143" cy="254"/>
            </a:xfrm>
            <a:custGeom>
              <a:avLst/>
              <a:gdLst>
                <a:gd name="T0" fmla="*/ 88 w 153"/>
                <a:gd name="T1" fmla="*/ 276 h 276"/>
                <a:gd name="T2" fmla="*/ 88 w 153"/>
                <a:gd name="T3" fmla="*/ 237 h 276"/>
                <a:gd name="T4" fmla="*/ 153 w 153"/>
                <a:gd name="T5" fmla="*/ 237 h 276"/>
                <a:gd name="T6" fmla="*/ 153 w 153"/>
                <a:gd name="T7" fmla="*/ 39 h 276"/>
                <a:gd name="T8" fmla="*/ 88 w 153"/>
                <a:gd name="T9" fmla="*/ 39 h 276"/>
                <a:gd name="T10" fmla="*/ 88 w 153"/>
                <a:gd name="T11" fmla="*/ 0 h 276"/>
                <a:gd name="T12" fmla="*/ 0 w 153"/>
                <a:gd name="T13" fmla="*/ 138 h 276"/>
                <a:gd name="T14" fmla="*/ 88 w 153"/>
                <a:gd name="T15" fmla="*/ 276 h 2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276">
                  <a:moveTo>
                    <a:pt x="88" y="276"/>
                  </a:moveTo>
                  <a:lnTo>
                    <a:pt x="88" y="237"/>
                  </a:lnTo>
                  <a:lnTo>
                    <a:pt x="153" y="237"/>
                  </a:lnTo>
                  <a:lnTo>
                    <a:pt x="153" y="39"/>
                  </a:lnTo>
                  <a:lnTo>
                    <a:pt x="88" y="39"/>
                  </a:lnTo>
                  <a:lnTo>
                    <a:pt x="88" y="0"/>
                  </a:lnTo>
                  <a:lnTo>
                    <a:pt x="0" y="138"/>
                  </a:lnTo>
                  <a:lnTo>
                    <a:pt x="88" y="276"/>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96288" name="Freeform 32"/>
            <p:cNvSpPr>
              <a:spLocks/>
            </p:cNvSpPr>
            <p:nvPr/>
          </p:nvSpPr>
          <p:spPr bwMode="gray">
            <a:xfrm>
              <a:off x="3349" y="3440"/>
              <a:ext cx="380" cy="190"/>
            </a:xfrm>
            <a:custGeom>
              <a:avLst/>
              <a:gdLst>
                <a:gd name="T0" fmla="*/ 204 w 409"/>
                <a:gd name="T1" fmla="*/ 207 h 207"/>
                <a:gd name="T2" fmla="*/ 246 w 409"/>
                <a:gd name="T3" fmla="*/ 203 h 207"/>
                <a:gd name="T4" fmla="*/ 285 w 409"/>
                <a:gd name="T5" fmla="*/ 191 h 207"/>
                <a:gd name="T6" fmla="*/ 319 w 409"/>
                <a:gd name="T7" fmla="*/ 173 h 207"/>
                <a:gd name="T8" fmla="*/ 349 w 409"/>
                <a:gd name="T9" fmla="*/ 147 h 207"/>
                <a:gd name="T10" fmla="*/ 375 w 409"/>
                <a:gd name="T11" fmla="*/ 117 h 207"/>
                <a:gd name="T12" fmla="*/ 393 w 409"/>
                <a:gd name="T13" fmla="*/ 83 h 207"/>
                <a:gd name="T14" fmla="*/ 405 w 409"/>
                <a:gd name="T15" fmla="*/ 44 h 207"/>
                <a:gd name="T16" fmla="*/ 409 w 409"/>
                <a:gd name="T17" fmla="*/ 2 h 207"/>
                <a:gd name="T18" fmla="*/ 409 w 409"/>
                <a:gd name="T19" fmla="*/ 2 h 207"/>
                <a:gd name="T20" fmla="*/ 409 w 409"/>
                <a:gd name="T21" fmla="*/ 0 h 207"/>
                <a:gd name="T22" fmla="*/ 358 w 409"/>
                <a:gd name="T23" fmla="*/ 0 h 207"/>
                <a:gd name="T24" fmla="*/ 270 w 409"/>
                <a:gd name="T25" fmla="*/ 138 h 207"/>
                <a:gd name="T26" fmla="*/ 270 w 409"/>
                <a:gd name="T27" fmla="*/ 99 h 207"/>
                <a:gd name="T28" fmla="*/ 204 w 409"/>
                <a:gd name="T29" fmla="*/ 99 h 207"/>
                <a:gd name="T30" fmla="*/ 204 w 409"/>
                <a:gd name="T31" fmla="*/ 165 h 207"/>
                <a:gd name="T32" fmla="*/ 168 w 409"/>
                <a:gd name="T33" fmla="*/ 161 h 207"/>
                <a:gd name="T34" fmla="*/ 133 w 409"/>
                <a:gd name="T35" fmla="*/ 149 h 207"/>
                <a:gd name="T36" fmla="*/ 102 w 409"/>
                <a:gd name="T37" fmla="*/ 129 h 207"/>
                <a:gd name="T38" fmla="*/ 78 w 409"/>
                <a:gd name="T39" fmla="*/ 104 h 207"/>
                <a:gd name="T40" fmla="*/ 58 w 409"/>
                <a:gd name="T41" fmla="*/ 74 h 207"/>
                <a:gd name="T42" fmla="*/ 46 w 409"/>
                <a:gd name="T43" fmla="*/ 39 h 207"/>
                <a:gd name="T44" fmla="*/ 42 w 409"/>
                <a:gd name="T45" fmla="*/ 2 h 207"/>
                <a:gd name="T46" fmla="*/ 42 w 409"/>
                <a:gd name="T47" fmla="*/ 2 h 207"/>
                <a:gd name="T48" fmla="*/ 42 w 409"/>
                <a:gd name="T49" fmla="*/ 0 h 207"/>
                <a:gd name="T50" fmla="*/ 0 w 409"/>
                <a:gd name="T51" fmla="*/ 0 h 207"/>
                <a:gd name="T52" fmla="*/ 0 w 409"/>
                <a:gd name="T53" fmla="*/ 2 h 207"/>
                <a:gd name="T54" fmla="*/ 0 w 409"/>
                <a:gd name="T55" fmla="*/ 2 h 207"/>
                <a:gd name="T56" fmla="*/ 3 w 409"/>
                <a:gd name="T57" fmla="*/ 44 h 207"/>
                <a:gd name="T58" fmla="*/ 15 w 409"/>
                <a:gd name="T59" fmla="*/ 83 h 207"/>
                <a:gd name="T60" fmla="*/ 34 w 409"/>
                <a:gd name="T61" fmla="*/ 117 h 207"/>
                <a:gd name="T62" fmla="*/ 60 w 409"/>
                <a:gd name="T63" fmla="*/ 147 h 207"/>
                <a:gd name="T64" fmla="*/ 90 w 409"/>
                <a:gd name="T65" fmla="*/ 173 h 207"/>
                <a:gd name="T66" fmla="*/ 124 w 409"/>
                <a:gd name="T67" fmla="*/ 191 h 207"/>
                <a:gd name="T68" fmla="*/ 163 w 409"/>
                <a:gd name="T69" fmla="*/ 203 h 207"/>
                <a:gd name="T70" fmla="*/ 204 w 409"/>
                <a:gd name="T7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9" h="207">
                  <a:moveTo>
                    <a:pt x="204" y="207"/>
                  </a:moveTo>
                  <a:lnTo>
                    <a:pt x="246" y="203"/>
                  </a:lnTo>
                  <a:lnTo>
                    <a:pt x="285" y="191"/>
                  </a:lnTo>
                  <a:lnTo>
                    <a:pt x="319" y="173"/>
                  </a:lnTo>
                  <a:lnTo>
                    <a:pt x="349" y="147"/>
                  </a:lnTo>
                  <a:lnTo>
                    <a:pt x="375" y="117"/>
                  </a:lnTo>
                  <a:lnTo>
                    <a:pt x="393" y="83"/>
                  </a:lnTo>
                  <a:lnTo>
                    <a:pt x="405" y="44"/>
                  </a:lnTo>
                  <a:lnTo>
                    <a:pt x="409" y="2"/>
                  </a:lnTo>
                  <a:lnTo>
                    <a:pt x="409" y="2"/>
                  </a:lnTo>
                  <a:lnTo>
                    <a:pt x="409" y="0"/>
                  </a:lnTo>
                  <a:lnTo>
                    <a:pt x="358" y="0"/>
                  </a:lnTo>
                  <a:lnTo>
                    <a:pt x="270" y="138"/>
                  </a:lnTo>
                  <a:lnTo>
                    <a:pt x="270" y="99"/>
                  </a:lnTo>
                  <a:lnTo>
                    <a:pt x="204" y="99"/>
                  </a:lnTo>
                  <a:lnTo>
                    <a:pt x="204" y="165"/>
                  </a:lnTo>
                  <a:lnTo>
                    <a:pt x="168" y="161"/>
                  </a:lnTo>
                  <a:lnTo>
                    <a:pt x="133" y="149"/>
                  </a:lnTo>
                  <a:lnTo>
                    <a:pt x="102" y="129"/>
                  </a:lnTo>
                  <a:lnTo>
                    <a:pt x="78" y="104"/>
                  </a:lnTo>
                  <a:lnTo>
                    <a:pt x="58" y="74"/>
                  </a:lnTo>
                  <a:lnTo>
                    <a:pt x="46" y="39"/>
                  </a:lnTo>
                  <a:lnTo>
                    <a:pt x="42" y="2"/>
                  </a:lnTo>
                  <a:lnTo>
                    <a:pt x="42" y="2"/>
                  </a:lnTo>
                  <a:lnTo>
                    <a:pt x="42" y="0"/>
                  </a:lnTo>
                  <a:lnTo>
                    <a:pt x="0" y="0"/>
                  </a:lnTo>
                  <a:lnTo>
                    <a:pt x="0" y="2"/>
                  </a:lnTo>
                  <a:lnTo>
                    <a:pt x="0" y="2"/>
                  </a:lnTo>
                  <a:lnTo>
                    <a:pt x="3" y="44"/>
                  </a:lnTo>
                  <a:lnTo>
                    <a:pt x="15" y="83"/>
                  </a:lnTo>
                  <a:lnTo>
                    <a:pt x="34" y="117"/>
                  </a:lnTo>
                  <a:lnTo>
                    <a:pt x="60" y="147"/>
                  </a:lnTo>
                  <a:lnTo>
                    <a:pt x="90" y="173"/>
                  </a:lnTo>
                  <a:lnTo>
                    <a:pt x="124" y="191"/>
                  </a:lnTo>
                  <a:lnTo>
                    <a:pt x="163" y="203"/>
                  </a:lnTo>
                  <a:lnTo>
                    <a:pt x="204" y="207"/>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grpSp>
      <p:sp>
        <p:nvSpPr>
          <p:cNvPr id="34" name="矩形 33"/>
          <p:cNvSpPr/>
          <p:nvPr/>
        </p:nvSpPr>
        <p:spPr>
          <a:xfrm>
            <a:off x="1041523" y="990600"/>
            <a:ext cx="3073277" cy="830997"/>
          </a:xfrm>
          <a:prstGeom prst="rect">
            <a:avLst/>
          </a:prstGeom>
        </p:spPr>
        <p:txBody>
          <a:bodyPr wrap="none">
            <a:spAutoFit/>
          </a:bodyPr>
          <a:lstStyle/>
          <a:p>
            <a:pPr>
              <a:lnSpc>
                <a:spcPct val="150000"/>
              </a:lnSpc>
            </a:pPr>
            <a:r>
              <a:rPr lang="en-US" altLang="zh-CN" sz="3200" b="1" dirty="0">
                <a:latin typeface="宋体" charset="-122"/>
                <a:ea typeface="宋体" charset="-122"/>
              </a:rPr>
              <a:t>12.1.4</a:t>
            </a:r>
            <a:r>
              <a:rPr lang="zh-CN" altLang="en-US" sz="3200" b="1" dirty="0">
                <a:latin typeface="宋体" charset="-122"/>
                <a:ea typeface="宋体" charset="-122"/>
              </a:rPr>
              <a:t>群体属性</a:t>
            </a:r>
            <a:endParaRPr lang="en-US" altLang="zh-CN" sz="3200" b="1" dirty="0">
              <a:latin typeface="宋体" charset="-122"/>
              <a:ea typeface="宋体" charset="-122"/>
            </a:endParaRPr>
          </a:p>
        </p:txBody>
      </p:sp>
      <p:sp>
        <p:nvSpPr>
          <p:cNvPr id="42" name="AutoShape 6"/>
          <p:cNvSpPr>
            <a:spLocks noChangeArrowheads="1"/>
          </p:cNvSpPr>
          <p:nvPr/>
        </p:nvSpPr>
        <p:spPr bwMode="gray">
          <a:xfrm>
            <a:off x="4602162" y="4343400"/>
            <a:ext cx="3467100" cy="1106507"/>
          </a:xfrm>
          <a:prstGeom prst="roundRect">
            <a:avLst>
              <a:gd name="adj" fmla="val 5421"/>
            </a:avLst>
          </a:prstGeom>
          <a:gradFill rotWithShape="1">
            <a:gsLst>
              <a:gs pos="0">
                <a:schemeClr val="folHlink"/>
              </a:gs>
              <a:gs pos="100000">
                <a:schemeClr val="folHlink">
                  <a:gamma/>
                  <a:shade val="85882"/>
                  <a:invGamma/>
                </a:schemeClr>
              </a:gs>
            </a:gsLst>
            <a:lin ang="5400000" scaled="1"/>
          </a:gradFill>
          <a:ln>
            <a:noFill/>
          </a:ln>
          <a:effectLst/>
          <a:scene3d>
            <a:camera prst="legacyPerspectiveBottomLeft"/>
            <a:lightRig rig="legacyFlat3" dir="b"/>
          </a:scene3d>
          <a:sp3d extrusionH="430200" prstMaterial="legacyMatte">
            <a:bevelT w="13500" h="13500" prst="angle"/>
            <a:bevelB w="13500" h="13500" prst="angle"/>
            <a:extrusionClr>
              <a:schemeClr val="folHlink"/>
            </a:extrusionClr>
          </a:sp3d>
          <a:extLst>
            <a:ext uri="{91240B29-F687-4F45-9708-019B960494DF}">
              <a14:hiddenLine xmlns:a14="http://schemas.microsoft.com/office/drawing/2010/main" w="9525">
                <a:noFill/>
                <a:round/>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none" anchor="ctr">
            <a:flatTx/>
          </a:bodyPr>
          <a:lstStyle/>
          <a:p>
            <a:endParaRPr lang="zh-CN" altLang="en-US"/>
          </a:p>
        </p:txBody>
      </p:sp>
      <p:sp>
        <p:nvSpPr>
          <p:cNvPr id="43" name="Rectangle 7"/>
          <p:cNvSpPr>
            <a:spLocks noChangeArrowheads="1"/>
          </p:cNvSpPr>
          <p:nvPr/>
        </p:nvSpPr>
        <p:spPr bwMode="gray">
          <a:xfrm>
            <a:off x="4678362" y="4454525"/>
            <a:ext cx="1493838" cy="400110"/>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lgn="ctr">
              <a:buClr>
                <a:srgbClr val="FF0066"/>
              </a:buClr>
              <a:buSzPct val="75000"/>
              <a:buFont typeface="Wingdings" charset="0"/>
              <a:buNone/>
            </a:pPr>
            <a:r>
              <a:rPr lang="en-US" altLang="zh-CN" sz="2000" b="1" dirty="0" smtClean="0">
                <a:latin typeface="宋体" charset="-122"/>
                <a:ea typeface="宋体" charset="-122"/>
              </a:rPr>
              <a:t>5.</a:t>
            </a:r>
            <a:r>
              <a:rPr lang="zh-CN" altLang="en-US" sz="2000" b="1" dirty="0" smtClean="0">
                <a:latin typeface="宋体" charset="-122"/>
                <a:ea typeface="宋体" charset="-122"/>
              </a:rPr>
              <a:t>成员结构</a:t>
            </a:r>
            <a:endParaRPr lang="en-US" altLang="zh-CN" sz="2000" b="1" dirty="0">
              <a:solidFill>
                <a:srgbClr val="F8F8F8"/>
              </a:solidFill>
            </a:endParaRPr>
          </a:p>
        </p:txBody>
      </p:sp>
      <p:sp>
        <p:nvSpPr>
          <p:cNvPr id="44" name="Text Box 14"/>
          <p:cNvSpPr txBox="1">
            <a:spLocks noChangeArrowheads="1"/>
          </p:cNvSpPr>
          <p:nvPr/>
        </p:nvSpPr>
        <p:spPr bwMode="gray">
          <a:xfrm>
            <a:off x="6096000" y="4495800"/>
            <a:ext cx="1981200" cy="954107"/>
          </a:xfrm>
          <a:prstGeom prst="rect">
            <a:avLst/>
          </a:prstGeom>
          <a:noFill/>
          <a:ln>
            <a:noFill/>
          </a:ln>
          <a:effectLst/>
          <a:extLst>
            <a:ext uri="{909E8E84-426E-40DD-AFC4-6F175D3DCCD1}">
              <a14:hiddenFill xmlns:a14="http://schemas.microsoft.com/office/drawing/2010/main">
                <a:solidFill>
                  <a:schemeClr val="accent1"/>
                </a:solidFill>
              </a14:hiddenFill>
            </a:ext>
            <a:ext uri="{91240B29-F687-4F45-9708-019B960494DF}">
              <a14:hiddenLine xmlns:a14="http://schemas.microsoft.com/office/drawing/2010/main" w="9525">
                <a:solidFill>
                  <a:schemeClr val="tx1"/>
                </a:solidFill>
                <a:miter lim="800000"/>
                <a:headEnd/>
                <a:tailEnd/>
              </a14:hiddenLine>
            </a:ex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p:spPr>
        <p:txBody>
          <a:bodyPr wrap="square">
            <a:spAutoFit/>
          </a:bodyPr>
          <a:lstStyle/>
          <a:p>
            <a:pPr>
              <a:buFont typeface="Wingdings" pitchFamily="2" charset="2"/>
              <a:buNone/>
            </a:pPr>
            <a:r>
              <a:rPr lang="zh-CN" altLang="en-US" sz="1400" b="1" dirty="0">
                <a:latin typeface="宋体" charset="-122"/>
                <a:ea typeface="宋体" charset="-122"/>
              </a:rPr>
              <a:t> </a:t>
            </a:r>
            <a:r>
              <a:rPr lang="zh-CN" altLang="en-US" sz="1400" b="1" dirty="0" smtClean="0">
                <a:latin typeface="宋体" charset="-122"/>
                <a:ea typeface="宋体" charset="-122"/>
              </a:rPr>
              <a:t>年龄结构</a:t>
            </a:r>
            <a:r>
              <a:rPr lang="zh-CN" altLang="en-US" sz="1400" b="1" dirty="0">
                <a:latin typeface="宋体" charset="-122"/>
                <a:ea typeface="宋体" charset="-122"/>
              </a:rPr>
              <a:t>、能力结构、知识结构、专业结构、个性结构、价值观结构等</a:t>
            </a:r>
            <a:endParaRPr lang="en-US" altLang="zh-CN" sz="1400" dirty="0">
              <a:solidFill>
                <a:srgbClr val="F8F8F8"/>
              </a:solidFill>
            </a:endParaRPr>
          </a:p>
        </p:txBody>
      </p:sp>
      <p:grpSp>
        <p:nvGrpSpPr>
          <p:cNvPr id="45" name="Group 29"/>
          <p:cNvGrpSpPr>
            <a:grpSpLocks/>
          </p:cNvGrpSpPr>
          <p:nvPr/>
        </p:nvGrpSpPr>
        <p:grpSpPr bwMode="auto">
          <a:xfrm>
            <a:off x="4843462" y="4878388"/>
            <a:ext cx="741363" cy="420103"/>
            <a:chOff x="3349" y="3250"/>
            <a:chExt cx="380" cy="380"/>
          </a:xfrm>
        </p:grpSpPr>
        <p:sp>
          <p:nvSpPr>
            <p:cNvPr id="46" name="Freeform 30"/>
            <p:cNvSpPr>
              <a:spLocks/>
            </p:cNvSpPr>
            <p:nvPr/>
          </p:nvSpPr>
          <p:spPr bwMode="gray">
            <a:xfrm>
              <a:off x="3349" y="3250"/>
              <a:ext cx="380" cy="190"/>
            </a:xfrm>
            <a:custGeom>
              <a:avLst/>
              <a:gdLst>
                <a:gd name="T0" fmla="*/ 204 w 409"/>
                <a:gd name="T1" fmla="*/ 0 h 207"/>
                <a:gd name="T2" fmla="*/ 246 w 409"/>
                <a:gd name="T3" fmla="*/ 5 h 207"/>
                <a:gd name="T4" fmla="*/ 285 w 409"/>
                <a:gd name="T5" fmla="*/ 17 h 207"/>
                <a:gd name="T6" fmla="*/ 319 w 409"/>
                <a:gd name="T7" fmla="*/ 36 h 207"/>
                <a:gd name="T8" fmla="*/ 349 w 409"/>
                <a:gd name="T9" fmla="*/ 60 h 207"/>
                <a:gd name="T10" fmla="*/ 375 w 409"/>
                <a:gd name="T11" fmla="*/ 92 h 207"/>
                <a:gd name="T12" fmla="*/ 393 w 409"/>
                <a:gd name="T13" fmla="*/ 126 h 207"/>
                <a:gd name="T14" fmla="*/ 405 w 409"/>
                <a:gd name="T15" fmla="*/ 164 h 207"/>
                <a:gd name="T16" fmla="*/ 409 w 409"/>
                <a:gd name="T17" fmla="*/ 206 h 207"/>
                <a:gd name="T18" fmla="*/ 409 w 409"/>
                <a:gd name="T19" fmla="*/ 207 h 207"/>
                <a:gd name="T20" fmla="*/ 409 w 409"/>
                <a:gd name="T21" fmla="*/ 207 h 207"/>
                <a:gd name="T22" fmla="*/ 358 w 409"/>
                <a:gd name="T23" fmla="*/ 207 h 207"/>
                <a:gd name="T24" fmla="*/ 270 w 409"/>
                <a:gd name="T25" fmla="*/ 69 h 207"/>
                <a:gd name="T26" fmla="*/ 270 w 409"/>
                <a:gd name="T27" fmla="*/ 108 h 207"/>
                <a:gd name="T28" fmla="*/ 204 w 409"/>
                <a:gd name="T29" fmla="*/ 108 h 207"/>
                <a:gd name="T30" fmla="*/ 204 w 409"/>
                <a:gd name="T31" fmla="*/ 42 h 207"/>
                <a:gd name="T32" fmla="*/ 168 w 409"/>
                <a:gd name="T33" fmla="*/ 47 h 207"/>
                <a:gd name="T34" fmla="*/ 133 w 409"/>
                <a:gd name="T35" fmla="*/ 59 h 207"/>
                <a:gd name="T36" fmla="*/ 102 w 409"/>
                <a:gd name="T37" fmla="*/ 78 h 207"/>
                <a:gd name="T38" fmla="*/ 78 w 409"/>
                <a:gd name="T39" fmla="*/ 104 h 207"/>
                <a:gd name="T40" fmla="*/ 58 w 409"/>
                <a:gd name="T41" fmla="*/ 134 h 207"/>
                <a:gd name="T42" fmla="*/ 46 w 409"/>
                <a:gd name="T43" fmla="*/ 168 h 207"/>
                <a:gd name="T44" fmla="*/ 42 w 409"/>
                <a:gd name="T45" fmla="*/ 206 h 207"/>
                <a:gd name="T46" fmla="*/ 42 w 409"/>
                <a:gd name="T47" fmla="*/ 207 h 207"/>
                <a:gd name="T48" fmla="*/ 42 w 409"/>
                <a:gd name="T49" fmla="*/ 207 h 207"/>
                <a:gd name="T50" fmla="*/ 0 w 409"/>
                <a:gd name="T51" fmla="*/ 207 h 207"/>
                <a:gd name="T52" fmla="*/ 0 w 409"/>
                <a:gd name="T53" fmla="*/ 207 h 207"/>
                <a:gd name="T54" fmla="*/ 0 w 409"/>
                <a:gd name="T55" fmla="*/ 206 h 207"/>
                <a:gd name="T56" fmla="*/ 3 w 409"/>
                <a:gd name="T57" fmla="*/ 164 h 207"/>
                <a:gd name="T58" fmla="*/ 15 w 409"/>
                <a:gd name="T59" fmla="*/ 126 h 207"/>
                <a:gd name="T60" fmla="*/ 34 w 409"/>
                <a:gd name="T61" fmla="*/ 92 h 207"/>
                <a:gd name="T62" fmla="*/ 60 w 409"/>
                <a:gd name="T63" fmla="*/ 60 h 207"/>
                <a:gd name="T64" fmla="*/ 90 w 409"/>
                <a:gd name="T65" fmla="*/ 36 h 207"/>
                <a:gd name="T66" fmla="*/ 124 w 409"/>
                <a:gd name="T67" fmla="*/ 17 h 207"/>
                <a:gd name="T68" fmla="*/ 163 w 409"/>
                <a:gd name="T69" fmla="*/ 5 h 207"/>
                <a:gd name="T70" fmla="*/ 204 w 409"/>
                <a:gd name="T71" fmla="*/ 0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9" h="207">
                  <a:moveTo>
                    <a:pt x="204" y="0"/>
                  </a:moveTo>
                  <a:lnTo>
                    <a:pt x="246" y="5"/>
                  </a:lnTo>
                  <a:lnTo>
                    <a:pt x="285" y="17"/>
                  </a:lnTo>
                  <a:lnTo>
                    <a:pt x="319" y="36"/>
                  </a:lnTo>
                  <a:lnTo>
                    <a:pt x="349" y="60"/>
                  </a:lnTo>
                  <a:lnTo>
                    <a:pt x="375" y="92"/>
                  </a:lnTo>
                  <a:lnTo>
                    <a:pt x="393" y="126"/>
                  </a:lnTo>
                  <a:lnTo>
                    <a:pt x="405" y="164"/>
                  </a:lnTo>
                  <a:lnTo>
                    <a:pt x="409" y="206"/>
                  </a:lnTo>
                  <a:lnTo>
                    <a:pt x="409" y="207"/>
                  </a:lnTo>
                  <a:lnTo>
                    <a:pt x="409" y="207"/>
                  </a:lnTo>
                  <a:lnTo>
                    <a:pt x="358" y="207"/>
                  </a:lnTo>
                  <a:lnTo>
                    <a:pt x="270" y="69"/>
                  </a:lnTo>
                  <a:lnTo>
                    <a:pt x="270" y="108"/>
                  </a:lnTo>
                  <a:lnTo>
                    <a:pt x="204" y="108"/>
                  </a:lnTo>
                  <a:lnTo>
                    <a:pt x="204" y="42"/>
                  </a:lnTo>
                  <a:lnTo>
                    <a:pt x="168" y="47"/>
                  </a:lnTo>
                  <a:lnTo>
                    <a:pt x="133" y="59"/>
                  </a:lnTo>
                  <a:lnTo>
                    <a:pt x="102" y="78"/>
                  </a:lnTo>
                  <a:lnTo>
                    <a:pt x="78" y="104"/>
                  </a:lnTo>
                  <a:lnTo>
                    <a:pt x="58" y="134"/>
                  </a:lnTo>
                  <a:lnTo>
                    <a:pt x="46" y="168"/>
                  </a:lnTo>
                  <a:lnTo>
                    <a:pt x="42" y="206"/>
                  </a:lnTo>
                  <a:lnTo>
                    <a:pt x="42" y="207"/>
                  </a:lnTo>
                  <a:lnTo>
                    <a:pt x="42" y="207"/>
                  </a:lnTo>
                  <a:lnTo>
                    <a:pt x="0" y="207"/>
                  </a:lnTo>
                  <a:lnTo>
                    <a:pt x="0" y="207"/>
                  </a:lnTo>
                  <a:lnTo>
                    <a:pt x="0" y="206"/>
                  </a:lnTo>
                  <a:lnTo>
                    <a:pt x="3" y="164"/>
                  </a:lnTo>
                  <a:lnTo>
                    <a:pt x="15" y="126"/>
                  </a:lnTo>
                  <a:lnTo>
                    <a:pt x="34" y="92"/>
                  </a:lnTo>
                  <a:lnTo>
                    <a:pt x="60" y="60"/>
                  </a:lnTo>
                  <a:lnTo>
                    <a:pt x="90" y="36"/>
                  </a:lnTo>
                  <a:lnTo>
                    <a:pt x="124" y="17"/>
                  </a:lnTo>
                  <a:lnTo>
                    <a:pt x="163" y="5"/>
                  </a:lnTo>
                  <a:lnTo>
                    <a:pt x="204" y="0"/>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47" name="Freeform 31"/>
            <p:cNvSpPr>
              <a:spLocks/>
            </p:cNvSpPr>
            <p:nvPr/>
          </p:nvSpPr>
          <p:spPr bwMode="gray">
            <a:xfrm>
              <a:off x="3396" y="3313"/>
              <a:ext cx="143" cy="254"/>
            </a:xfrm>
            <a:custGeom>
              <a:avLst/>
              <a:gdLst>
                <a:gd name="T0" fmla="*/ 88 w 153"/>
                <a:gd name="T1" fmla="*/ 276 h 276"/>
                <a:gd name="T2" fmla="*/ 88 w 153"/>
                <a:gd name="T3" fmla="*/ 237 h 276"/>
                <a:gd name="T4" fmla="*/ 153 w 153"/>
                <a:gd name="T5" fmla="*/ 237 h 276"/>
                <a:gd name="T6" fmla="*/ 153 w 153"/>
                <a:gd name="T7" fmla="*/ 39 h 276"/>
                <a:gd name="T8" fmla="*/ 88 w 153"/>
                <a:gd name="T9" fmla="*/ 39 h 276"/>
                <a:gd name="T10" fmla="*/ 88 w 153"/>
                <a:gd name="T11" fmla="*/ 0 h 276"/>
                <a:gd name="T12" fmla="*/ 0 w 153"/>
                <a:gd name="T13" fmla="*/ 138 h 276"/>
                <a:gd name="T14" fmla="*/ 88 w 153"/>
                <a:gd name="T15" fmla="*/ 276 h 276"/>
              </a:gdLst>
              <a:ahLst/>
              <a:cxnLst>
                <a:cxn ang="0">
                  <a:pos x="T0" y="T1"/>
                </a:cxn>
                <a:cxn ang="0">
                  <a:pos x="T2" y="T3"/>
                </a:cxn>
                <a:cxn ang="0">
                  <a:pos x="T4" y="T5"/>
                </a:cxn>
                <a:cxn ang="0">
                  <a:pos x="T6" y="T7"/>
                </a:cxn>
                <a:cxn ang="0">
                  <a:pos x="T8" y="T9"/>
                </a:cxn>
                <a:cxn ang="0">
                  <a:pos x="T10" y="T11"/>
                </a:cxn>
                <a:cxn ang="0">
                  <a:pos x="T12" y="T13"/>
                </a:cxn>
                <a:cxn ang="0">
                  <a:pos x="T14" y="T15"/>
                </a:cxn>
              </a:cxnLst>
              <a:rect l="0" t="0" r="r" b="b"/>
              <a:pathLst>
                <a:path w="153" h="276">
                  <a:moveTo>
                    <a:pt x="88" y="276"/>
                  </a:moveTo>
                  <a:lnTo>
                    <a:pt x="88" y="237"/>
                  </a:lnTo>
                  <a:lnTo>
                    <a:pt x="153" y="237"/>
                  </a:lnTo>
                  <a:lnTo>
                    <a:pt x="153" y="39"/>
                  </a:lnTo>
                  <a:lnTo>
                    <a:pt x="88" y="39"/>
                  </a:lnTo>
                  <a:lnTo>
                    <a:pt x="88" y="0"/>
                  </a:lnTo>
                  <a:lnTo>
                    <a:pt x="0" y="138"/>
                  </a:lnTo>
                  <a:lnTo>
                    <a:pt x="88" y="276"/>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sp>
          <p:nvSpPr>
            <p:cNvPr id="48" name="Freeform 32"/>
            <p:cNvSpPr>
              <a:spLocks/>
            </p:cNvSpPr>
            <p:nvPr/>
          </p:nvSpPr>
          <p:spPr bwMode="gray">
            <a:xfrm>
              <a:off x="3349" y="3440"/>
              <a:ext cx="380" cy="190"/>
            </a:xfrm>
            <a:custGeom>
              <a:avLst/>
              <a:gdLst>
                <a:gd name="T0" fmla="*/ 204 w 409"/>
                <a:gd name="T1" fmla="*/ 207 h 207"/>
                <a:gd name="T2" fmla="*/ 246 w 409"/>
                <a:gd name="T3" fmla="*/ 203 h 207"/>
                <a:gd name="T4" fmla="*/ 285 w 409"/>
                <a:gd name="T5" fmla="*/ 191 h 207"/>
                <a:gd name="T6" fmla="*/ 319 w 409"/>
                <a:gd name="T7" fmla="*/ 173 h 207"/>
                <a:gd name="T8" fmla="*/ 349 w 409"/>
                <a:gd name="T9" fmla="*/ 147 h 207"/>
                <a:gd name="T10" fmla="*/ 375 w 409"/>
                <a:gd name="T11" fmla="*/ 117 h 207"/>
                <a:gd name="T12" fmla="*/ 393 w 409"/>
                <a:gd name="T13" fmla="*/ 83 h 207"/>
                <a:gd name="T14" fmla="*/ 405 w 409"/>
                <a:gd name="T15" fmla="*/ 44 h 207"/>
                <a:gd name="T16" fmla="*/ 409 w 409"/>
                <a:gd name="T17" fmla="*/ 2 h 207"/>
                <a:gd name="T18" fmla="*/ 409 w 409"/>
                <a:gd name="T19" fmla="*/ 2 h 207"/>
                <a:gd name="T20" fmla="*/ 409 w 409"/>
                <a:gd name="T21" fmla="*/ 0 h 207"/>
                <a:gd name="T22" fmla="*/ 358 w 409"/>
                <a:gd name="T23" fmla="*/ 0 h 207"/>
                <a:gd name="T24" fmla="*/ 270 w 409"/>
                <a:gd name="T25" fmla="*/ 138 h 207"/>
                <a:gd name="T26" fmla="*/ 270 w 409"/>
                <a:gd name="T27" fmla="*/ 99 h 207"/>
                <a:gd name="T28" fmla="*/ 204 w 409"/>
                <a:gd name="T29" fmla="*/ 99 h 207"/>
                <a:gd name="T30" fmla="*/ 204 w 409"/>
                <a:gd name="T31" fmla="*/ 165 h 207"/>
                <a:gd name="T32" fmla="*/ 168 w 409"/>
                <a:gd name="T33" fmla="*/ 161 h 207"/>
                <a:gd name="T34" fmla="*/ 133 w 409"/>
                <a:gd name="T35" fmla="*/ 149 h 207"/>
                <a:gd name="T36" fmla="*/ 102 w 409"/>
                <a:gd name="T37" fmla="*/ 129 h 207"/>
                <a:gd name="T38" fmla="*/ 78 w 409"/>
                <a:gd name="T39" fmla="*/ 104 h 207"/>
                <a:gd name="T40" fmla="*/ 58 w 409"/>
                <a:gd name="T41" fmla="*/ 74 h 207"/>
                <a:gd name="T42" fmla="*/ 46 w 409"/>
                <a:gd name="T43" fmla="*/ 39 h 207"/>
                <a:gd name="T44" fmla="*/ 42 w 409"/>
                <a:gd name="T45" fmla="*/ 2 h 207"/>
                <a:gd name="T46" fmla="*/ 42 w 409"/>
                <a:gd name="T47" fmla="*/ 2 h 207"/>
                <a:gd name="T48" fmla="*/ 42 w 409"/>
                <a:gd name="T49" fmla="*/ 0 h 207"/>
                <a:gd name="T50" fmla="*/ 0 w 409"/>
                <a:gd name="T51" fmla="*/ 0 h 207"/>
                <a:gd name="T52" fmla="*/ 0 w 409"/>
                <a:gd name="T53" fmla="*/ 2 h 207"/>
                <a:gd name="T54" fmla="*/ 0 w 409"/>
                <a:gd name="T55" fmla="*/ 2 h 207"/>
                <a:gd name="T56" fmla="*/ 3 w 409"/>
                <a:gd name="T57" fmla="*/ 44 h 207"/>
                <a:gd name="T58" fmla="*/ 15 w 409"/>
                <a:gd name="T59" fmla="*/ 83 h 207"/>
                <a:gd name="T60" fmla="*/ 34 w 409"/>
                <a:gd name="T61" fmla="*/ 117 h 207"/>
                <a:gd name="T62" fmla="*/ 60 w 409"/>
                <a:gd name="T63" fmla="*/ 147 h 207"/>
                <a:gd name="T64" fmla="*/ 90 w 409"/>
                <a:gd name="T65" fmla="*/ 173 h 207"/>
                <a:gd name="T66" fmla="*/ 124 w 409"/>
                <a:gd name="T67" fmla="*/ 191 h 207"/>
                <a:gd name="T68" fmla="*/ 163 w 409"/>
                <a:gd name="T69" fmla="*/ 203 h 207"/>
                <a:gd name="T70" fmla="*/ 204 w 409"/>
                <a:gd name="T71" fmla="*/ 207 h 207"/>
              </a:gdLst>
              <a:ahLst/>
              <a:cxnLst>
                <a:cxn ang="0">
                  <a:pos x="T0" y="T1"/>
                </a:cxn>
                <a:cxn ang="0">
                  <a:pos x="T2" y="T3"/>
                </a:cxn>
                <a:cxn ang="0">
                  <a:pos x="T4" y="T5"/>
                </a:cxn>
                <a:cxn ang="0">
                  <a:pos x="T6" y="T7"/>
                </a:cxn>
                <a:cxn ang="0">
                  <a:pos x="T8" y="T9"/>
                </a:cxn>
                <a:cxn ang="0">
                  <a:pos x="T10" y="T11"/>
                </a:cxn>
                <a:cxn ang="0">
                  <a:pos x="T12" y="T13"/>
                </a:cxn>
                <a:cxn ang="0">
                  <a:pos x="T14" y="T15"/>
                </a:cxn>
                <a:cxn ang="0">
                  <a:pos x="T16" y="T17"/>
                </a:cxn>
                <a:cxn ang="0">
                  <a:pos x="T18" y="T19"/>
                </a:cxn>
                <a:cxn ang="0">
                  <a:pos x="T20" y="T21"/>
                </a:cxn>
                <a:cxn ang="0">
                  <a:pos x="T22" y="T23"/>
                </a:cxn>
                <a:cxn ang="0">
                  <a:pos x="T24" y="T25"/>
                </a:cxn>
                <a:cxn ang="0">
                  <a:pos x="T26" y="T27"/>
                </a:cxn>
                <a:cxn ang="0">
                  <a:pos x="T28" y="T29"/>
                </a:cxn>
                <a:cxn ang="0">
                  <a:pos x="T30" y="T31"/>
                </a:cxn>
                <a:cxn ang="0">
                  <a:pos x="T32" y="T33"/>
                </a:cxn>
                <a:cxn ang="0">
                  <a:pos x="T34" y="T35"/>
                </a:cxn>
                <a:cxn ang="0">
                  <a:pos x="T36" y="T37"/>
                </a:cxn>
                <a:cxn ang="0">
                  <a:pos x="T38" y="T39"/>
                </a:cxn>
                <a:cxn ang="0">
                  <a:pos x="T40" y="T41"/>
                </a:cxn>
                <a:cxn ang="0">
                  <a:pos x="T42" y="T43"/>
                </a:cxn>
                <a:cxn ang="0">
                  <a:pos x="T44" y="T45"/>
                </a:cxn>
                <a:cxn ang="0">
                  <a:pos x="T46" y="T47"/>
                </a:cxn>
                <a:cxn ang="0">
                  <a:pos x="T48" y="T49"/>
                </a:cxn>
                <a:cxn ang="0">
                  <a:pos x="T50" y="T51"/>
                </a:cxn>
                <a:cxn ang="0">
                  <a:pos x="T52" y="T53"/>
                </a:cxn>
                <a:cxn ang="0">
                  <a:pos x="T54" y="T55"/>
                </a:cxn>
                <a:cxn ang="0">
                  <a:pos x="T56" y="T57"/>
                </a:cxn>
                <a:cxn ang="0">
                  <a:pos x="T58" y="T59"/>
                </a:cxn>
                <a:cxn ang="0">
                  <a:pos x="T60" y="T61"/>
                </a:cxn>
                <a:cxn ang="0">
                  <a:pos x="T62" y="T63"/>
                </a:cxn>
                <a:cxn ang="0">
                  <a:pos x="T64" y="T65"/>
                </a:cxn>
                <a:cxn ang="0">
                  <a:pos x="T66" y="T67"/>
                </a:cxn>
                <a:cxn ang="0">
                  <a:pos x="T68" y="T69"/>
                </a:cxn>
                <a:cxn ang="0">
                  <a:pos x="T70" y="T71"/>
                </a:cxn>
              </a:cxnLst>
              <a:rect l="0" t="0" r="r" b="b"/>
              <a:pathLst>
                <a:path w="409" h="207">
                  <a:moveTo>
                    <a:pt x="204" y="207"/>
                  </a:moveTo>
                  <a:lnTo>
                    <a:pt x="246" y="203"/>
                  </a:lnTo>
                  <a:lnTo>
                    <a:pt x="285" y="191"/>
                  </a:lnTo>
                  <a:lnTo>
                    <a:pt x="319" y="173"/>
                  </a:lnTo>
                  <a:lnTo>
                    <a:pt x="349" y="147"/>
                  </a:lnTo>
                  <a:lnTo>
                    <a:pt x="375" y="117"/>
                  </a:lnTo>
                  <a:lnTo>
                    <a:pt x="393" y="83"/>
                  </a:lnTo>
                  <a:lnTo>
                    <a:pt x="405" y="44"/>
                  </a:lnTo>
                  <a:lnTo>
                    <a:pt x="409" y="2"/>
                  </a:lnTo>
                  <a:lnTo>
                    <a:pt x="409" y="2"/>
                  </a:lnTo>
                  <a:lnTo>
                    <a:pt x="409" y="0"/>
                  </a:lnTo>
                  <a:lnTo>
                    <a:pt x="358" y="0"/>
                  </a:lnTo>
                  <a:lnTo>
                    <a:pt x="270" y="138"/>
                  </a:lnTo>
                  <a:lnTo>
                    <a:pt x="270" y="99"/>
                  </a:lnTo>
                  <a:lnTo>
                    <a:pt x="204" y="99"/>
                  </a:lnTo>
                  <a:lnTo>
                    <a:pt x="204" y="165"/>
                  </a:lnTo>
                  <a:lnTo>
                    <a:pt x="168" y="161"/>
                  </a:lnTo>
                  <a:lnTo>
                    <a:pt x="133" y="149"/>
                  </a:lnTo>
                  <a:lnTo>
                    <a:pt x="102" y="129"/>
                  </a:lnTo>
                  <a:lnTo>
                    <a:pt x="78" y="104"/>
                  </a:lnTo>
                  <a:lnTo>
                    <a:pt x="58" y="74"/>
                  </a:lnTo>
                  <a:lnTo>
                    <a:pt x="46" y="39"/>
                  </a:lnTo>
                  <a:lnTo>
                    <a:pt x="42" y="2"/>
                  </a:lnTo>
                  <a:lnTo>
                    <a:pt x="42" y="2"/>
                  </a:lnTo>
                  <a:lnTo>
                    <a:pt x="42" y="0"/>
                  </a:lnTo>
                  <a:lnTo>
                    <a:pt x="0" y="0"/>
                  </a:lnTo>
                  <a:lnTo>
                    <a:pt x="0" y="2"/>
                  </a:lnTo>
                  <a:lnTo>
                    <a:pt x="0" y="2"/>
                  </a:lnTo>
                  <a:lnTo>
                    <a:pt x="3" y="44"/>
                  </a:lnTo>
                  <a:lnTo>
                    <a:pt x="15" y="83"/>
                  </a:lnTo>
                  <a:lnTo>
                    <a:pt x="34" y="117"/>
                  </a:lnTo>
                  <a:lnTo>
                    <a:pt x="60" y="147"/>
                  </a:lnTo>
                  <a:lnTo>
                    <a:pt x="90" y="173"/>
                  </a:lnTo>
                  <a:lnTo>
                    <a:pt x="124" y="191"/>
                  </a:lnTo>
                  <a:lnTo>
                    <a:pt x="163" y="203"/>
                  </a:lnTo>
                  <a:lnTo>
                    <a:pt x="204" y="207"/>
                  </a:lnTo>
                  <a:close/>
                </a:path>
              </a:pathLst>
            </a:custGeom>
            <a:solidFill>
              <a:srgbClr val="F8F8F8"/>
            </a:solidFill>
            <a:ln w="0">
              <a:solidFill>
                <a:srgbClr val="F8F8F8"/>
              </a:solidFill>
              <a:prstDash val="solid"/>
              <a:round/>
              <a:headEnd/>
              <a:tailEnd/>
            </a:ln>
            <a:effectLst>
              <a:outerShdw blurRad="63500" dist="38099" dir="2700000" algn="ctr" rotWithShape="0">
                <a:srgbClr val="333333">
                  <a:alpha val="50000"/>
                </a:srgbClr>
              </a:outerShdw>
            </a:effectLst>
          </p:spPr>
          <p:txBody>
            <a:bodyPr/>
            <a:lstStyle/>
            <a:p>
              <a:endParaRPr lang="zh-CN" altLang="en-US"/>
            </a:p>
          </p:txBody>
        </p:sp>
      </p:grpSp>
    </p:spTree>
    <p:extLst>
      <p:ext uri="{BB962C8B-B14F-4D97-AF65-F5344CB8AC3E}">
        <p14:creationId xmlns:p14="http://schemas.microsoft.com/office/powerpoint/2010/main" val="710641040"/>
      </p:ext>
    </p:extLst>
  </p:cSld>
  <p:clrMapOvr>
    <a:masterClrMapping/>
  </p:clrMapOvr>
  <p:transition/>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5058" name="标题 1"/>
          <p:cNvSpPr>
            <a:spLocks noGrp="1"/>
          </p:cNvSpPr>
          <p:nvPr>
            <p:ph type="title" idx="4294967295"/>
          </p:nvPr>
        </p:nvSpPr>
        <p:spPr/>
        <p:txBody>
          <a:bodyPr/>
          <a:lstStyle/>
          <a:p>
            <a:r>
              <a:rPr lang="en-US" altLang="zh-CN" sz="4000" dirty="0">
                <a:latin typeface="微软雅黑" pitchFamily="34" charset="-122"/>
                <a:ea typeface="微软雅黑" pitchFamily="34" charset="-122"/>
              </a:rPr>
              <a:t>12.1  </a:t>
            </a:r>
            <a:r>
              <a:rPr lang="zh-CN" altLang="en-US" sz="4000" dirty="0">
                <a:latin typeface="微软雅黑" pitchFamily="34" charset="-122"/>
                <a:ea typeface="微软雅黑" pitchFamily="34" charset="-122"/>
              </a:rPr>
              <a:t>群体及其形成原因 </a:t>
            </a:r>
            <a:endParaRPr lang="zh-CN" altLang="en-US" sz="4000" dirty="0" smtClean="0"/>
          </a:p>
        </p:txBody>
      </p:sp>
      <p:sp>
        <p:nvSpPr>
          <p:cNvPr id="15362" name="Rectangle 2"/>
          <p:cNvSpPr>
            <a:spLocks noChangeArrowheads="1"/>
          </p:cNvSpPr>
          <p:nvPr/>
        </p:nvSpPr>
        <p:spPr bwMode="auto">
          <a:xfrm>
            <a:off x="0" y="0"/>
            <a:ext cx="9144000" cy="0"/>
          </a:xfrm>
          <a:prstGeom prst="rect">
            <a:avLst/>
          </a:prstGeom>
          <a:noFill/>
          <a:ln w="9525">
            <a:noFill/>
            <a:miter lim="800000"/>
            <a:headEnd/>
            <a:tailEnd/>
          </a:ln>
          <a:effectLst>
            <a:prstShdw prst="shdw17" dist="17961" dir="2700000">
              <a:schemeClr val="accent1">
                <a:gamma/>
                <a:shade val="60000"/>
                <a:invGamma/>
              </a:schemeClr>
            </a:prstShdw>
          </a:effectLst>
        </p:spPr>
        <p:txBody>
          <a:bodyPr wrap="none" anchor="ctr">
            <a:spAutoFit/>
          </a:bodyPr>
          <a:lstStyle/>
          <a:p>
            <a:endParaRPr lang="zh-CN" altLang="en-US">
              <a:ea typeface="宋体" charset="-122"/>
            </a:endParaRPr>
          </a:p>
        </p:txBody>
      </p:sp>
      <p:graphicFrame>
        <p:nvGraphicFramePr>
          <p:cNvPr id="45373" name="Group 317"/>
          <p:cNvGraphicFramePr>
            <a:graphicFrameLocks noGrp="1"/>
          </p:cNvGraphicFramePr>
          <p:nvPr>
            <p:extLst>
              <p:ext uri="{D42A27DB-BD31-4B8C-83A1-F6EECF244321}">
                <p14:modId xmlns:p14="http://schemas.microsoft.com/office/powerpoint/2010/main" val="3441611100"/>
              </p:ext>
            </p:extLst>
          </p:nvPr>
        </p:nvGraphicFramePr>
        <p:xfrm>
          <a:off x="611188" y="1172210"/>
          <a:ext cx="7993062" cy="5533390"/>
        </p:xfrm>
        <a:graphic>
          <a:graphicData uri="http://schemas.openxmlformats.org/drawingml/2006/table">
            <a:tbl>
              <a:tblPr/>
              <a:tblGrid>
                <a:gridCol w="3140075"/>
                <a:gridCol w="1519237"/>
                <a:gridCol w="1687513"/>
                <a:gridCol w="1646237"/>
              </a:tblGrid>
              <a:tr h="280988">
                <a:tc rowSpan="2">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lang="zh-CN" altLang="en-US" sz="2000" b="1" dirty="0" smtClean="0">
                          <a:latin typeface="宋体" charset="-122"/>
                          <a:ea typeface="宋体" charset="-122"/>
                        </a:rPr>
                        <a:t>表</a:t>
                      </a:r>
                      <a:r>
                        <a:rPr lang="en-US" altLang="zh-CN" sz="2000" b="1" dirty="0" smtClean="0">
                          <a:latin typeface="宋体" charset="-122"/>
                          <a:ea typeface="宋体" charset="-122"/>
                        </a:rPr>
                        <a:t>12-1</a:t>
                      </a:r>
                      <a:r>
                        <a:rPr lang="zh-CN" altLang="en-US" sz="2000" b="1" dirty="0" smtClean="0">
                          <a:latin typeface="宋体" charset="-122"/>
                          <a:ea typeface="宋体" charset="-122"/>
                        </a:rPr>
                        <a:t>：</a:t>
                      </a:r>
                      <a:r>
                        <a:rPr kumimoji="0" lang="zh-CN" altLang="en-US" sz="2000" b="1" i="0" u="none" strike="noStrike" cap="none" normalizeH="0" baseline="0" dirty="0" smtClean="0">
                          <a:ln>
                            <a:noFill/>
                          </a:ln>
                          <a:solidFill>
                            <a:schemeClr val="tx1"/>
                          </a:solidFill>
                          <a:effectLst/>
                          <a:latin typeface="Calibri" pitchFamily="34" charset="0"/>
                          <a:ea typeface="宋体" charset="-122"/>
                          <a:cs typeface="Times New Roman" pitchFamily="18" charset="0"/>
                        </a:rPr>
                        <a:t>衡量标准</a:t>
                      </a:r>
                      <a:endParaRPr kumimoji="0" lang="zh-CN" altLang="en-US" sz="20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60000"/>
                        <a:lumOff val="40000"/>
                      </a:schemeClr>
                    </a:solidFill>
                  </a:tcPr>
                </a:tc>
                <a:tc gridSpan="3">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charset="-122"/>
                          <a:cs typeface="Times New Roman" pitchFamily="18" charset="0"/>
                        </a:rPr>
                        <a:t>群体规模</a:t>
                      </a:r>
                      <a:endParaRPr kumimoji="0" lang="zh-CN" altLang="en-US" sz="20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60000"/>
                        <a:lumOff val="40000"/>
                      </a:schemeClr>
                    </a:solidFill>
                  </a:tcPr>
                </a:tc>
                <a:tc hMerge="1">
                  <a:txBody>
                    <a:bodyPr/>
                    <a:lstStyle/>
                    <a:p>
                      <a:endParaRPr lang="zh-CN" altLang="en-US"/>
                    </a:p>
                  </a:txBody>
                  <a:tcPr/>
                </a:tc>
                <a:tc hMerge="1">
                  <a:txBody>
                    <a:bodyPr/>
                    <a:lstStyle/>
                    <a:p>
                      <a:endParaRPr lang="zh-CN" altLang="en-US"/>
                    </a:p>
                  </a:txBody>
                  <a:tcPr/>
                </a:tc>
              </a:tr>
              <a:tr h="280988">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smtClean="0">
                          <a:ln>
                            <a:noFill/>
                          </a:ln>
                          <a:solidFill>
                            <a:schemeClr val="tx1"/>
                          </a:solidFill>
                          <a:effectLst/>
                          <a:latin typeface="宋体" charset="-122"/>
                          <a:ea typeface="宋体" charset="-122"/>
                          <a:cs typeface="Times New Roman" pitchFamily="18" charset="0"/>
                        </a:rPr>
                        <a:t>2</a:t>
                      </a:r>
                      <a:r>
                        <a:rPr kumimoji="0" lang="zh-CN" altLang="en-US" sz="2000" b="1" i="0" u="none" strike="noStrike" cap="none" normalizeH="0" baseline="0" smtClean="0">
                          <a:ln>
                            <a:noFill/>
                          </a:ln>
                          <a:solidFill>
                            <a:schemeClr val="tx1"/>
                          </a:solidFill>
                          <a:effectLst/>
                          <a:latin typeface="宋体" charset="-122"/>
                          <a:ea typeface="宋体" charset="-122"/>
                          <a:cs typeface="Times New Roman" pitchFamily="18" charset="0"/>
                        </a:rPr>
                        <a:t>～</a:t>
                      </a:r>
                      <a:r>
                        <a:rPr kumimoji="0" lang="en-US" altLang="zh-CN" sz="2000" b="1" i="0" u="none" strike="noStrike" cap="none" normalizeH="0" baseline="0" smtClean="0">
                          <a:ln>
                            <a:noFill/>
                          </a:ln>
                          <a:solidFill>
                            <a:schemeClr val="tx1"/>
                          </a:solidFill>
                          <a:effectLst/>
                          <a:latin typeface="宋体" charset="-122"/>
                          <a:ea typeface="宋体" charset="-122"/>
                          <a:cs typeface="Times New Roman" pitchFamily="18" charset="0"/>
                        </a:rPr>
                        <a:t>7</a:t>
                      </a:r>
                      <a:r>
                        <a:rPr kumimoji="0" lang="zh-CN" altLang="en-US" sz="2000" b="1" i="0" u="none" strike="noStrike" cap="none" normalizeH="0" baseline="0" smtClean="0">
                          <a:ln>
                            <a:noFill/>
                          </a:ln>
                          <a:solidFill>
                            <a:schemeClr val="tx1"/>
                          </a:solidFill>
                          <a:effectLst/>
                          <a:latin typeface="宋体" charset="-122"/>
                          <a:ea typeface="宋体" charset="-122"/>
                          <a:cs typeface="Times New Roman" pitchFamily="18" charset="0"/>
                        </a:rPr>
                        <a:t>人</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宋体" charset="-122"/>
                          <a:ea typeface="宋体" charset="-122"/>
                          <a:cs typeface="Times New Roman" pitchFamily="18" charset="0"/>
                        </a:rPr>
                        <a:t>8</a:t>
                      </a:r>
                      <a:r>
                        <a:rPr kumimoji="0" lang="zh-CN" altLang="en-US" sz="2000" b="1" i="0" u="none" strike="noStrike" cap="none" normalizeH="0" baseline="0" dirty="0" smtClean="0">
                          <a:ln>
                            <a:noFill/>
                          </a:ln>
                          <a:solidFill>
                            <a:schemeClr val="tx1"/>
                          </a:solidFill>
                          <a:effectLst/>
                          <a:latin typeface="宋体" charset="-122"/>
                          <a:ea typeface="宋体" charset="-122"/>
                          <a:cs typeface="Times New Roman" pitchFamily="18" charset="0"/>
                        </a:rPr>
                        <a:t>～</a:t>
                      </a:r>
                      <a:r>
                        <a:rPr kumimoji="0" lang="en-US" altLang="zh-CN" sz="2000" b="1" i="0" u="none" strike="noStrike" cap="none" normalizeH="0" baseline="0" dirty="0" smtClean="0">
                          <a:ln>
                            <a:noFill/>
                          </a:ln>
                          <a:solidFill>
                            <a:schemeClr val="tx1"/>
                          </a:solidFill>
                          <a:effectLst/>
                          <a:latin typeface="宋体" charset="-122"/>
                          <a:ea typeface="宋体" charset="-122"/>
                          <a:cs typeface="Times New Roman" pitchFamily="18" charset="0"/>
                        </a:rPr>
                        <a:t>12</a:t>
                      </a:r>
                      <a:r>
                        <a:rPr kumimoji="0" lang="zh-CN" altLang="en-US" sz="2000" b="1" i="0" u="none" strike="noStrike" cap="none" normalizeH="0" baseline="0" dirty="0" smtClean="0">
                          <a:ln>
                            <a:noFill/>
                          </a:ln>
                          <a:solidFill>
                            <a:schemeClr val="tx1"/>
                          </a:solidFill>
                          <a:effectLst/>
                          <a:latin typeface="宋体" charset="-122"/>
                          <a:ea typeface="宋体" charset="-122"/>
                          <a:cs typeface="Times New Roman" pitchFamily="18" charset="0"/>
                        </a:rPr>
                        <a:t>人</a:t>
                      </a:r>
                      <a:endParaRPr kumimoji="0" lang="zh-CN" altLang="en-US" sz="20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60000"/>
                        <a:lumOff val="40000"/>
                      </a:schemeClr>
                    </a:solid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en-US" altLang="zh-CN" sz="2000" b="1" i="0" u="none" strike="noStrike" cap="none" normalizeH="0" baseline="0" dirty="0" smtClean="0">
                          <a:ln>
                            <a:noFill/>
                          </a:ln>
                          <a:solidFill>
                            <a:schemeClr val="tx1"/>
                          </a:solidFill>
                          <a:effectLst/>
                          <a:latin typeface="宋体" charset="-122"/>
                          <a:ea typeface="宋体" charset="-122"/>
                          <a:cs typeface="Times New Roman" pitchFamily="18" charset="0"/>
                        </a:rPr>
                        <a:t>13</a:t>
                      </a:r>
                      <a:r>
                        <a:rPr kumimoji="0" lang="zh-CN" altLang="en-US" sz="2000" b="1" i="0" u="none" strike="noStrike" cap="none" normalizeH="0" baseline="0" dirty="0" smtClean="0">
                          <a:ln>
                            <a:noFill/>
                          </a:ln>
                          <a:solidFill>
                            <a:schemeClr val="tx1"/>
                          </a:solidFill>
                          <a:effectLst/>
                          <a:latin typeface="宋体" charset="-122"/>
                          <a:ea typeface="宋体" charset="-122"/>
                          <a:cs typeface="Times New Roman" pitchFamily="18" charset="0"/>
                        </a:rPr>
                        <a:t>～</a:t>
                      </a:r>
                      <a:r>
                        <a:rPr kumimoji="0" lang="en-US" altLang="zh-CN" sz="2000" b="1" i="0" u="none" strike="noStrike" cap="none" normalizeH="0" baseline="0" dirty="0" smtClean="0">
                          <a:ln>
                            <a:noFill/>
                          </a:ln>
                          <a:solidFill>
                            <a:schemeClr val="tx1"/>
                          </a:solidFill>
                          <a:effectLst/>
                          <a:latin typeface="宋体" charset="-122"/>
                          <a:ea typeface="宋体" charset="-122"/>
                          <a:cs typeface="Times New Roman" pitchFamily="18" charset="0"/>
                        </a:rPr>
                        <a:t>16</a:t>
                      </a:r>
                      <a:r>
                        <a:rPr kumimoji="0" lang="zh-CN" altLang="en-US" sz="2000" b="1" i="0" u="none" strike="noStrike" cap="none" normalizeH="0" baseline="0" dirty="0" smtClean="0">
                          <a:ln>
                            <a:noFill/>
                          </a:ln>
                          <a:solidFill>
                            <a:schemeClr val="tx1"/>
                          </a:solidFill>
                          <a:effectLst/>
                          <a:latin typeface="宋体" charset="-122"/>
                          <a:ea typeface="宋体" charset="-122"/>
                          <a:cs typeface="Times New Roman" pitchFamily="18" charset="0"/>
                        </a:rPr>
                        <a:t>人</a:t>
                      </a:r>
                      <a:endParaRPr kumimoji="0" lang="zh-CN" altLang="en-US" sz="20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solidFill>
                      <a:schemeClr val="accent1">
                        <a:lumMod val="60000"/>
                        <a:lumOff val="40000"/>
                      </a:schemeClr>
                    </a:solidFill>
                  </a:tcPr>
                </a:tc>
              </a:tr>
              <a:tr h="587375">
                <a:tc rowSpan="7">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charset="-122"/>
                          <a:cs typeface="Times New Roman" pitchFamily="18" charset="0"/>
                        </a:rPr>
                        <a:t>领导</a:t>
                      </a:r>
                      <a:endParaRPr kumimoji="0" lang="zh-CN" altLang="en-US" sz="2000" b="1" i="0" u="none" strike="noStrike" cap="none" normalizeH="0" baseline="0" dirty="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charset="-122"/>
                          <a:cs typeface="Times New Roman" pitchFamily="18" charset="0"/>
                        </a:rPr>
                        <a:t>对领导人的要求</a:t>
                      </a:r>
                      <a:endParaRPr kumimoji="0" lang="zh-CN" altLang="en-US" sz="2000" b="1" i="0" u="none" strike="noStrike" cap="none" normalizeH="0" baseline="0" dirty="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charset="-122"/>
                        </a:rPr>
                        <a:t>领导与成员的区别</a:t>
                      </a:r>
                      <a:endParaRPr kumimoji="0" lang="zh-CN" altLang="en-US" sz="2000" b="1" i="0" u="none" strike="noStrike" cap="none" normalizeH="0" baseline="0" dirty="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charset="-122"/>
                        </a:rPr>
                        <a:t>领导的指挥作用</a:t>
                      </a:r>
                      <a:endParaRPr kumimoji="0" lang="zh-CN" altLang="en-US" sz="2000" b="1" i="0" u="none" strike="noStrike" cap="none" normalizeH="0" baseline="0" dirty="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charset="-122"/>
                        </a:rPr>
                        <a:t>成员对领导指挥的容忍</a:t>
                      </a:r>
                      <a:endParaRPr kumimoji="0" lang="zh-CN" altLang="en-US" sz="2000" b="1" i="0" u="none" strike="noStrike" cap="none" normalizeH="0" baseline="0" dirty="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charset="-122"/>
                        </a:rPr>
                        <a:t>个别成员对群体相互作用的支配</a:t>
                      </a:r>
                      <a:endParaRPr kumimoji="0" lang="zh-CN" altLang="en-US" sz="2000" b="1" i="0" u="none" strike="noStrike" cap="none" normalizeH="0" baseline="0" dirty="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charset="-122"/>
                        </a:rPr>
                        <a:t>一般成员参与决策的限制</a:t>
                      </a:r>
                      <a:endParaRPr kumimoji="0" lang="zh-CN" altLang="en-US" sz="2000" b="1" i="0" u="none" strike="noStrike" cap="none" normalizeH="0" baseline="0" dirty="0" smtClean="0">
                        <a:ln>
                          <a:noFill/>
                        </a:ln>
                        <a:solidFill>
                          <a:schemeClr val="tx1"/>
                        </a:solidFill>
                        <a:effectLst/>
                        <a:latin typeface="Arial" charset="0"/>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 typeface="Wingdings" pitchFamily="2" charset="2"/>
                        <a:buNone/>
                        <a:tabLst/>
                      </a:pPr>
                      <a:endPar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 typeface="Wingdings" pitchFamily="2" charset="2"/>
                        <a:buNone/>
                        <a:tabLst/>
                      </a:pPr>
                      <a:endPar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 typeface="Wingdings" pitchFamily="2" charset="2"/>
                        <a:buNone/>
                        <a:tabLst/>
                      </a:pPr>
                      <a:endPar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320675">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低到中等</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中等至高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低到中等</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中等至高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低至高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中等至高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中等至高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587375">
                <a:tc>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群体过程</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 typeface="Wingdings" pitchFamily="2" charset="2"/>
                        <a:buNone/>
                        <a:tabLst/>
                      </a:pPr>
                      <a:endPar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 typeface="Wingdings" pitchFamily="2" charset="2"/>
                        <a:buNone/>
                        <a:tabLst/>
                      </a:pPr>
                      <a:endPar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l" defTabSz="914400" rtl="0" eaLnBrk="0" fontAlgn="base" latinLnBrk="0" hangingPunct="0">
                        <a:lnSpc>
                          <a:spcPct val="100000"/>
                        </a:lnSpc>
                        <a:spcBef>
                          <a:spcPct val="20000"/>
                        </a:spcBef>
                        <a:spcAft>
                          <a:spcPct val="0"/>
                        </a:spcAft>
                        <a:buClr>
                          <a:schemeClr val="folHlink"/>
                        </a:buClr>
                        <a:buSzTx/>
                        <a:buFont typeface="Wingdings" pitchFamily="2" charset="2"/>
                        <a:buNone/>
                        <a:tabLst/>
                      </a:pPr>
                      <a:endParaRPr kumimoji="0" lang="zh-CN" altLang="en-US" sz="2000" b="1" i="0" u="none" strike="noStrike" cap="none" normalizeH="0" baseline="0" smtClean="0">
                        <a:ln>
                          <a:noFill/>
                        </a:ln>
                        <a:solidFill>
                          <a:schemeClr val="tx1"/>
                        </a:solidFill>
                        <a:effectLst/>
                        <a:latin typeface="微软雅黑" pitchFamily="34" charset="-122"/>
                        <a:ea typeface="微软雅黑" pitchFamily="34"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rowSpan="3">
                  <a:txBody>
                    <a:bodyPr/>
                    <a:lstStyle/>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规章和程序的正规化</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作出决策判断需要的时间</a:t>
                      </a:r>
                      <a:endParaRPr kumimoji="0" lang="zh-CN" altLang="en-US" sz="2000" b="1" i="0" u="none" strike="noStrike" cap="none" normalizeH="0" baseline="0" smtClean="0">
                        <a:ln>
                          <a:noFill/>
                        </a:ln>
                        <a:solidFill>
                          <a:schemeClr val="tx1"/>
                        </a:solidFill>
                        <a:effectLst/>
                        <a:latin typeface="Times New Roman" pitchFamily="18" charset="0"/>
                        <a:ea typeface="宋体" charset="-122"/>
                        <a:cs typeface="Times New Roman" pitchFamily="18" charset="0"/>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rPr>
                        <a:t>群体形成小派系的可能性</a:t>
                      </a:r>
                      <a:endParaRPr kumimoji="0" lang="zh-CN" altLang="en-US" sz="2000" b="1" i="0" u="none" strike="noStrike" cap="none" normalizeH="0" baseline="0" smtClean="0">
                        <a:ln>
                          <a:noFill/>
                        </a:ln>
                        <a:solidFill>
                          <a:schemeClr val="tx1"/>
                        </a:solidFill>
                        <a:effectLst/>
                        <a:latin typeface="Arial" charset="0"/>
                        <a:ea typeface="宋体" charset="-122"/>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低到中等</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中等至高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低到中等</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中等至高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r h="280988">
                <a:tc vMerge="1">
                  <a:txBody>
                    <a:bodyPr/>
                    <a:lstStyle/>
                    <a:p>
                      <a:endParaRPr lang="zh-CN" altLang="en-US"/>
                    </a:p>
                  </a:txBody>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低</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smtClean="0">
                          <a:ln>
                            <a:noFill/>
                          </a:ln>
                          <a:solidFill>
                            <a:schemeClr val="tx1"/>
                          </a:solidFill>
                          <a:effectLst/>
                          <a:latin typeface="Calibri" pitchFamily="34" charset="0"/>
                          <a:ea typeface="宋体" charset="-122"/>
                          <a:cs typeface="Times New Roman" pitchFamily="18" charset="0"/>
                        </a:rPr>
                        <a:t>中等至高</a:t>
                      </a:r>
                      <a:endParaRPr kumimoji="0" lang="zh-CN" altLang="en-US" sz="2000" b="1" i="0" u="none" strike="noStrike" cap="none" normalizeH="0" baseline="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c>
                  <a:txBody>
                    <a:bodyPr/>
                    <a:lstStyle/>
                    <a:p>
                      <a:pPr marL="0" marR="0" lvl="0" indent="0" algn="ctr" defTabSz="914400" rtl="0" eaLnBrk="0" fontAlgn="base" latinLnBrk="0" hangingPunct="0">
                        <a:lnSpc>
                          <a:spcPct val="100000"/>
                        </a:lnSpc>
                        <a:spcBef>
                          <a:spcPct val="0"/>
                        </a:spcBef>
                        <a:spcAft>
                          <a:spcPct val="0"/>
                        </a:spcAft>
                        <a:buClrTx/>
                        <a:buSzTx/>
                        <a:buFontTx/>
                        <a:buNone/>
                        <a:tabLst/>
                      </a:pPr>
                      <a:r>
                        <a:rPr kumimoji="0" lang="zh-CN" altLang="en-US" sz="2000" b="1" i="0" u="none" strike="noStrike" cap="none" normalizeH="0" baseline="0" dirty="0" smtClean="0">
                          <a:ln>
                            <a:noFill/>
                          </a:ln>
                          <a:solidFill>
                            <a:schemeClr val="tx1"/>
                          </a:solidFill>
                          <a:effectLst/>
                          <a:latin typeface="Calibri" pitchFamily="34" charset="0"/>
                          <a:ea typeface="宋体" charset="-122"/>
                          <a:cs typeface="Times New Roman" pitchFamily="18" charset="0"/>
                        </a:rPr>
                        <a:t>高</a:t>
                      </a:r>
                      <a:endParaRPr kumimoji="0" lang="zh-CN" altLang="en-US" sz="2000" b="1" i="0" u="none" strike="noStrike" cap="none" normalizeH="0" baseline="0" dirty="0" smtClean="0">
                        <a:ln>
                          <a:noFill/>
                        </a:ln>
                        <a:solidFill>
                          <a:schemeClr val="tx1"/>
                        </a:solidFill>
                        <a:effectLst/>
                        <a:latin typeface="Arial" charset="0"/>
                        <a:ea typeface="宋体" charset="-122"/>
                        <a:cs typeface="Times New Roman" pitchFamily="18" charset="0"/>
                      </a:endParaRPr>
                    </a:p>
                  </a:txBody>
                  <a:tcPr horzOverflow="overflow">
                    <a:lnL w="12700" cap="flat" cmpd="sng" algn="ctr">
                      <a:solidFill>
                        <a:srgbClr val="000000"/>
                      </a:solidFill>
                      <a:prstDash val="solid"/>
                      <a:round/>
                      <a:headEnd type="none" w="med" len="med"/>
                      <a:tailEnd type="none" w="med" len="med"/>
                    </a:lnL>
                    <a:lnR w="12700" cap="flat" cmpd="sng" algn="ctr">
                      <a:solidFill>
                        <a:srgbClr val="000000"/>
                      </a:solidFill>
                      <a:prstDash val="solid"/>
                      <a:round/>
                      <a:headEnd type="none" w="med" len="med"/>
                      <a:tailEnd type="none" w="med" len="med"/>
                    </a:lnR>
                    <a:lnT w="12700" cap="flat" cmpd="sng" algn="ctr">
                      <a:solidFill>
                        <a:srgbClr val="000000"/>
                      </a:solidFill>
                      <a:prstDash val="solid"/>
                      <a:round/>
                      <a:headEnd type="none" w="med" len="med"/>
                      <a:tailEnd type="none" w="med" len="med"/>
                    </a:lnT>
                    <a:lnB w="12700" cap="flat" cmpd="sng" algn="ctr">
                      <a:solidFill>
                        <a:srgbClr val="000000"/>
                      </a:solidFill>
                      <a:prstDash val="solid"/>
                      <a:round/>
                      <a:headEnd type="none" w="med" len="med"/>
                      <a:tailEnd type="none" w="med" len="med"/>
                    </a:lnB>
                    <a:lnTlToBr>
                      <a:noFill/>
                    </a:lnTlToBr>
                    <a:lnBlToTr>
                      <a:noFill/>
                    </a:lnBlToTr>
                    <a:noFill/>
                  </a:tcPr>
                </a:tc>
              </a:tr>
            </a:tbl>
          </a:graphicData>
        </a:graphic>
      </p:graphicFrame>
    </p:spTree>
    <p:extLst>
      <p:ext uri="{BB962C8B-B14F-4D97-AF65-F5344CB8AC3E}">
        <p14:creationId xmlns:p14="http://schemas.microsoft.com/office/powerpoint/2010/main" val="1732274959"/>
      </p:ext>
    </p:extLst>
  </p:cSld>
  <p:clrMapOvr>
    <a:masterClrMapping/>
  </p:clrMapOvr>
  <p:transition/>
  <p:timing>
    <p:tnLst>
      <p:par>
        <p:cTn id="1" dur="indefinite" restart="never" nodeType="tmRoot"/>
      </p:par>
    </p:tnLst>
  </p:timing>
</p:sld>
</file>

<file path=ppt/theme/theme1.xml><?xml version="1.0" encoding="utf-8"?>
<a:theme xmlns:a="http://schemas.openxmlformats.org/drawingml/2006/main" name="576TGp_report_light">
  <a:themeElements>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fontScheme name="Default Design">
      <a:majorFont>
        <a:latin typeface="Arial"/>
        <a:ea typeface="宋体"/>
        <a:cs typeface=""/>
      </a:majorFont>
      <a:minorFont>
        <a:latin typeface="Arial"/>
        <a:ea typeface="宋体"/>
        <a:cs typeface=""/>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spDef>
    <a:lnDef>
      <a:spPr bwMode="auto">
        <a:xfrm>
          <a:off x="0" y="0"/>
          <a:ext cx="1" cy="1"/>
        </a:xfrm>
        <a:custGeom>
          <a:avLst/>
          <a:gdLst/>
          <a:ahLst/>
          <a:cxnLst/>
          <a:rect l="0" t="0" r="0" b="0"/>
          <a:pathLst/>
        </a:custGeom>
        <a:solidFill>
          <a:schemeClr val="accent1"/>
        </a:solidFill>
        <a:ln w="9525" cap="flat" cmpd="sng" algn="ctr">
          <a:solidFill>
            <a:schemeClr val="tx1"/>
          </a:solidFill>
          <a:prstDash val="solid"/>
          <a:round/>
          <a:headEnd type="none" w="med" len="med"/>
          <a:tailEnd type="none" w="med" len="med"/>
        </a:ln>
        <a:effectLst/>
        <a:extLst>
          <a:ext uri="{AF507438-7753-43E0-B8FC-AC1667EBCBE1}">
            <a14:hiddenEffects xmlns:a14="http://schemas.microsoft.com/office/drawing/2010/main">
              <a:effectLst>
                <a:outerShdw blurRad="63500" dist="38099" dir="2700000" algn="ctr" rotWithShape="0">
                  <a:schemeClr val="bg2">
                    <a:alpha val="74998"/>
                  </a:schemeClr>
                </a:outerShdw>
              </a:effectLst>
            </a14:hiddenEffects>
          </a:ext>
        </a:extLst>
      </a:spPr>
      <a:bodyPr vert="horz" wrap="square" lIns="91440" tIns="45720" rIns="91440" bIns="45720" numCol="1" anchor="t" anchorCtr="0" compatLnSpc="1">
        <a:prstTxWarp prst="textNoShape">
          <a:avLst/>
        </a:prstTxWarp>
      </a:bodyPr>
      <a:lstStyle>
        <a:defPPr marL="0" marR="0" indent="0" algn="l" defTabSz="914400" rtl="0" eaLnBrk="1" fontAlgn="base" latinLnBrk="0" hangingPunct="1">
          <a:lnSpc>
            <a:spcPct val="100000"/>
          </a:lnSpc>
          <a:spcBef>
            <a:spcPct val="0"/>
          </a:spcBef>
          <a:spcAft>
            <a:spcPct val="0"/>
          </a:spcAft>
          <a:buClrTx/>
          <a:buSzTx/>
          <a:buFontTx/>
          <a:buNone/>
          <a:tabLst/>
          <a:defRPr kumimoji="0" lang="en-US" sz="1800" b="0" i="0" u="none" strike="noStrike" cap="none" normalizeH="0" baseline="0">
            <a:ln>
              <a:noFill/>
            </a:ln>
            <a:solidFill>
              <a:schemeClr val="tx1"/>
            </a:solidFill>
            <a:effectLst/>
            <a:latin typeface="Arial" charset="0"/>
            <a:ea typeface="宋体" charset="0"/>
          </a:defRPr>
        </a:defPPr>
      </a:lstStyle>
    </a:lnDef>
  </a:objectDefaults>
  <a:extraClrSchemeLst>
    <a:extraClrScheme>
      <a:clrScheme name="Default Design 1">
        <a:dk1>
          <a:srgbClr val="000000"/>
        </a:dk1>
        <a:lt1>
          <a:srgbClr val="B4E3EE"/>
        </a:lt1>
        <a:dk2>
          <a:srgbClr val="189180"/>
        </a:dk2>
        <a:lt2>
          <a:srgbClr val="808080"/>
        </a:lt2>
        <a:accent1>
          <a:srgbClr val="FF7F00"/>
        </a:accent1>
        <a:accent2>
          <a:srgbClr val="B3DC27"/>
        </a:accent2>
        <a:accent3>
          <a:srgbClr val="D6EFF5"/>
        </a:accent3>
        <a:accent4>
          <a:srgbClr val="000000"/>
        </a:accent4>
        <a:accent5>
          <a:srgbClr val="FFC0AA"/>
        </a:accent5>
        <a:accent6>
          <a:srgbClr val="A2C722"/>
        </a:accent6>
        <a:hlink>
          <a:srgbClr val="6FB9D7"/>
        </a:hlink>
        <a:folHlink>
          <a:srgbClr val="F93D17"/>
        </a:folHlink>
      </a:clrScheme>
      <a:clrMap bg1="lt1" tx1="dk1" bg2="lt2" tx2="dk2" accent1="accent1" accent2="accent2" accent3="accent3" accent4="accent4" accent5="accent5" accent6="accent6" hlink="hlink" folHlink="folHlink"/>
    </a:extraClrScheme>
    <a:extraClrScheme>
      <a:clrScheme name="Default Design 2">
        <a:dk1>
          <a:srgbClr val="000000"/>
        </a:dk1>
        <a:lt1>
          <a:srgbClr val="FEE384"/>
        </a:lt1>
        <a:dk2>
          <a:srgbClr val="FD8334"/>
        </a:dk2>
        <a:lt2>
          <a:srgbClr val="808080"/>
        </a:lt2>
        <a:accent1>
          <a:srgbClr val="F98EB2"/>
        </a:accent1>
        <a:accent2>
          <a:srgbClr val="FCB43E"/>
        </a:accent2>
        <a:accent3>
          <a:srgbClr val="FEEFC2"/>
        </a:accent3>
        <a:accent4>
          <a:srgbClr val="000000"/>
        </a:accent4>
        <a:accent5>
          <a:srgbClr val="FBC6D5"/>
        </a:accent5>
        <a:accent6>
          <a:srgbClr val="E4A337"/>
        </a:accent6>
        <a:hlink>
          <a:srgbClr val="FA6D73"/>
        </a:hlink>
        <a:folHlink>
          <a:srgbClr val="D264C5"/>
        </a:folHlink>
      </a:clrScheme>
      <a:clrMap bg1="lt1" tx1="dk1" bg2="lt2" tx2="dk2" accent1="accent1" accent2="accent2" accent3="accent3" accent4="accent4" accent5="accent5" accent6="accent6" hlink="hlink" folHlink="folHlink"/>
    </a:extraClrScheme>
    <a:extraClrScheme>
      <a:clrScheme name="Default Design 3">
        <a:dk1>
          <a:srgbClr val="000000"/>
        </a:dk1>
        <a:lt1>
          <a:srgbClr val="D4E1EE"/>
        </a:lt1>
        <a:dk2>
          <a:srgbClr val="2F84AF"/>
        </a:dk2>
        <a:lt2>
          <a:srgbClr val="808080"/>
        </a:lt2>
        <a:accent1>
          <a:srgbClr val="9899C1"/>
        </a:accent1>
        <a:accent2>
          <a:srgbClr val="4BBAC3"/>
        </a:accent2>
        <a:accent3>
          <a:srgbClr val="E6EEF5"/>
        </a:accent3>
        <a:accent4>
          <a:srgbClr val="000000"/>
        </a:accent4>
        <a:accent5>
          <a:srgbClr val="CACADD"/>
        </a:accent5>
        <a:accent6>
          <a:srgbClr val="43A8B0"/>
        </a:accent6>
        <a:hlink>
          <a:srgbClr val="7AC5B9"/>
        </a:hlink>
        <a:folHlink>
          <a:srgbClr val="719FC5"/>
        </a:folHlink>
      </a:clrScheme>
      <a:clrMap bg1="lt1" tx1="dk1" bg2="lt2" tx2="dk2" accent1="accent1" accent2="accent2" accent3="accent3" accent4="accent4" accent5="accent5" accent6="accent6" hlink="hlink" folHlink="folHlink"/>
    </a:extraClrScheme>
  </a:extraClrSchemeLst>
</a:theme>
</file>

<file path=ppt/theme/theme2.xml><?xml version="1.0" encoding="utf-8"?>
<a:theme xmlns:a="http://schemas.openxmlformats.org/drawingml/2006/main" name="Office 主题">
  <a:themeElements>
    <a:clrScheme name="">
      <a:dk1>
        <a:srgbClr val="000000"/>
      </a:dk1>
      <a:lt1>
        <a:srgbClr val="FFFFFF"/>
      </a:lt1>
      <a:dk2>
        <a:srgbClr val="000000"/>
      </a:dk2>
      <a:lt2>
        <a:srgbClr val="808080"/>
      </a:lt2>
      <a:accent1>
        <a:srgbClr val="BBE0E3"/>
      </a:accent1>
      <a:accent2>
        <a:srgbClr val="333399"/>
      </a:accent2>
      <a:accent3>
        <a:srgbClr val="FFFFFF"/>
      </a:accent3>
      <a:accent4>
        <a:srgbClr val="000000"/>
      </a:accent4>
      <a:accent5>
        <a:srgbClr val="DAEDEF"/>
      </a:accent5>
      <a:accent6>
        <a:srgbClr val="2D2D8A"/>
      </a:accent6>
      <a:hlink>
        <a:srgbClr val="009999"/>
      </a:hlink>
      <a:folHlink>
        <a:srgbClr val="99CC00"/>
      </a:folHlink>
    </a:clrScheme>
    <a:fontScheme name="办公室">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办公室">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tint val="100000"/>
                <a:shade val="100000"/>
                <a:satMod val="130000"/>
              </a:schemeClr>
            </a:gs>
            <a:gs pos="100000">
              <a:schemeClr val="phClr">
                <a:tint val="50000"/>
                <a:shade val="100000"/>
                <a:satMod val="350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576TGp_report_light.pot</Template>
  <TotalTime>3330</TotalTime>
  <Words>2082</Words>
  <Application>Microsoft Office PowerPoint</Application>
  <PresentationFormat>全屏显示(4:3)</PresentationFormat>
  <Paragraphs>318</Paragraphs>
  <Slides>36</Slides>
  <Notes>0</Notes>
  <HiddenSlides>0</HiddenSlides>
  <MMClips>0</MMClips>
  <ScaleCrop>false</ScaleCrop>
  <HeadingPairs>
    <vt:vector size="4" baseType="variant">
      <vt:variant>
        <vt:lpstr>主题</vt:lpstr>
      </vt:variant>
      <vt:variant>
        <vt:i4>1</vt:i4>
      </vt:variant>
      <vt:variant>
        <vt:lpstr>幻灯片标题</vt:lpstr>
      </vt:variant>
      <vt:variant>
        <vt:i4>36</vt:i4>
      </vt:variant>
    </vt:vector>
  </HeadingPairs>
  <TitlesOfParts>
    <vt:vector size="37" baseType="lpstr">
      <vt:lpstr>576TGp_report_light</vt:lpstr>
      <vt:lpstr>              第十二章 群体与团队</vt:lpstr>
      <vt:lpstr>本章学习重点</vt:lpstr>
      <vt:lpstr>12.1  群体及其形成原因 </vt:lpstr>
      <vt:lpstr>12.1  群体及其形成原因 </vt:lpstr>
      <vt:lpstr>12.1  群体及其形成原因 </vt:lpstr>
      <vt:lpstr>12.1  群体及其形成原因 </vt:lpstr>
      <vt:lpstr>12.1  群体及其形成原因 </vt:lpstr>
      <vt:lpstr>12.1  群体及其形成原因 </vt:lpstr>
      <vt:lpstr>12.1  群体及其形成原因 </vt:lpstr>
      <vt:lpstr>12.2  群体的发展过程 </vt:lpstr>
      <vt:lpstr>12.2  群体的发展过程 </vt:lpstr>
      <vt:lpstr>12.2  群体的发展过程 </vt:lpstr>
      <vt:lpstr>12.2  群体的发展过程 </vt:lpstr>
      <vt:lpstr>12.3群体行为特征与群体凝聚力</vt:lpstr>
      <vt:lpstr>12.3群体行为特征与群体凝聚力</vt:lpstr>
      <vt:lpstr>12.3群体行为特征与群体凝聚力</vt:lpstr>
      <vt:lpstr>12.3群体行为特征与群体凝聚力</vt:lpstr>
      <vt:lpstr>12.3群体行为特征与群体凝聚力</vt:lpstr>
      <vt:lpstr>12.3群体行为特征与群体凝聚力</vt:lpstr>
      <vt:lpstr>12.3群体行为特征与群体凝聚力</vt:lpstr>
      <vt:lpstr>12.4 团队的作用</vt:lpstr>
      <vt:lpstr>12.4 团队的作用</vt:lpstr>
      <vt:lpstr>12.4 团队的作用</vt:lpstr>
      <vt:lpstr>12.4 团队的作用</vt:lpstr>
      <vt:lpstr>12.5 团队的形成及类型</vt:lpstr>
      <vt:lpstr>12.5 团队的形成及类型</vt:lpstr>
      <vt:lpstr>12.5 团队的形成及类型</vt:lpstr>
      <vt:lpstr>12.5 团队的形成及类型</vt:lpstr>
      <vt:lpstr>12.5 团队的形成及类型</vt:lpstr>
      <vt:lpstr>12.6 团队建设 </vt:lpstr>
      <vt:lpstr>12.6 团队建设 </vt:lpstr>
      <vt:lpstr>12.6 团队建设 </vt:lpstr>
      <vt:lpstr>12.6 团队建设 </vt:lpstr>
      <vt:lpstr>12.6 团队建设 </vt:lpstr>
      <vt:lpstr>12.6 团队建设 </vt:lpstr>
      <vt:lpstr>Thank You!</vt:lpstr>
    </vt:vector>
  </TitlesOfParts>
  <Company>Guild Design Inc.</Company>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ThemeGallery PowerTemplate</dc:title>
  <dc:creator>www.themegallery.com</dc:creator>
  <cp:lastModifiedBy>张菊香</cp:lastModifiedBy>
  <cp:revision>53</cp:revision>
  <dcterms:created xsi:type="dcterms:W3CDTF">2008-03-07T03:21:22Z</dcterms:created>
  <dcterms:modified xsi:type="dcterms:W3CDTF">2017-02-13T03:30:45Z</dcterms:modified>
</cp:coreProperties>
</file>